
<file path=[Content_Types].xml><?xml version="1.0" encoding="utf-8"?>
<Types xmlns="http://schemas.openxmlformats.org/package/2006/content-types">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62" r:id="rId2"/>
    <p:sldId id="264" r:id="rId3"/>
    <p:sldId id="307" r:id="rId4"/>
    <p:sldId id="278" r:id="rId5"/>
    <p:sldId id="286" r:id="rId6"/>
    <p:sldId id="308" r:id="rId7"/>
    <p:sldId id="301" r:id="rId8"/>
    <p:sldId id="316" r:id="rId9"/>
    <p:sldId id="315" r:id="rId10"/>
    <p:sldId id="318" r:id="rId11"/>
    <p:sldId id="317"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4" r:id="rId26"/>
    <p:sldId id="338" r:id="rId27"/>
    <p:sldId id="335" r:id="rId28"/>
    <p:sldId id="336" r:id="rId29"/>
    <p:sldId id="340" r:id="rId30"/>
    <p:sldId id="339" r:id="rId31"/>
    <p:sldId id="337" r:id="rId32"/>
    <p:sldId id="341" r:id="rId33"/>
    <p:sldId id="342"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355" r:id="rId47"/>
    <p:sldId id="309" r:id="rId48"/>
    <p:sldId id="356" r:id="rId49"/>
    <p:sldId id="357" r:id="rId50"/>
    <p:sldId id="358" r:id="rId51"/>
    <p:sldId id="310" r:id="rId52"/>
    <p:sldId id="300" r:id="rId53"/>
    <p:sldId id="359" r:id="rId54"/>
    <p:sldId id="360" r:id="rId55"/>
    <p:sldId id="277"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76923" autoAdjust="0"/>
  </p:normalViewPr>
  <p:slideViewPr>
    <p:cSldViewPr snapToGrid="0">
      <p:cViewPr varScale="1">
        <p:scale>
          <a:sx n="90" d="100"/>
          <a:sy n="90"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ED1A2-156A-BC42-8C4A-ED3D2D4A142D}" type="datetimeFigureOut">
              <a:rPr kumimoji="1" lang="zh-CN" altLang="en-US" smtClean="0"/>
              <a:t>2025/02/17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98F8BD-0828-AC4D-B168-7A8D05BBD069}" type="slidenum">
              <a:rPr kumimoji="1" lang="zh-CN" altLang="en-US" smtClean="0"/>
              <a:t>‹#›</a:t>
            </a:fld>
            <a:endParaRPr kumimoji="1" lang="zh-CN" altLang="en-US"/>
          </a:p>
        </p:txBody>
      </p:sp>
    </p:spTree>
    <p:extLst>
      <p:ext uri="{BB962C8B-B14F-4D97-AF65-F5344CB8AC3E}">
        <p14:creationId xmlns:p14="http://schemas.microsoft.com/office/powerpoint/2010/main" val="2075274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B98F8BD-0828-AC4D-B168-7A8D05BBD069}" type="slidenum">
              <a:rPr kumimoji="1" lang="zh-CN" altLang="en-US" smtClean="0"/>
              <a:t>2</a:t>
            </a:fld>
            <a:endParaRPr kumimoji="1" lang="zh-CN" altLang="en-US"/>
          </a:p>
        </p:txBody>
      </p:sp>
    </p:spTree>
    <p:extLst>
      <p:ext uri="{BB962C8B-B14F-4D97-AF65-F5344CB8AC3E}">
        <p14:creationId xmlns:p14="http://schemas.microsoft.com/office/powerpoint/2010/main" val="225548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675B3-9A2B-70AE-EED2-AF8A017A5F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9C3ADB-8310-F458-8FBC-DB7A03B63D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9CEDBD-D6E5-C733-838D-F7F35C2D7149}"/>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2091D900-DF0B-0D36-21B4-DC08DA580D2F}"/>
              </a:ext>
            </a:extLst>
          </p:cNvPr>
          <p:cNvSpPr>
            <a:spLocks noGrp="1"/>
          </p:cNvSpPr>
          <p:nvPr>
            <p:ph type="sldNum" sz="quarter" idx="5"/>
          </p:nvPr>
        </p:nvSpPr>
        <p:spPr/>
        <p:txBody>
          <a:bodyPr/>
          <a:lstStyle/>
          <a:p>
            <a:fld id="{D78CD8D2-E38D-4469-AA06-16C607A74710}" type="slidenum">
              <a:rPr lang="zh-CN" altLang="en-US" smtClean="0"/>
              <a:t>11</a:t>
            </a:fld>
            <a:endParaRPr lang="zh-CN" altLang="en-US"/>
          </a:p>
        </p:txBody>
      </p:sp>
    </p:spTree>
    <p:extLst>
      <p:ext uri="{BB962C8B-B14F-4D97-AF65-F5344CB8AC3E}">
        <p14:creationId xmlns:p14="http://schemas.microsoft.com/office/powerpoint/2010/main" val="1354996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D240B-A9D0-4635-6ED9-E2C2A34638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F35EFA-F50F-29C3-B8DC-09EB1F8320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3DCD9C-00AF-D97A-76F7-EBA5A0D2F004}"/>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445810FD-ED33-2635-4EE9-B7A49D82C7BE}"/>
              </a:ext>
            </a:extLst>
          </p:cNvPr>
          <p:cNvSpPr>
            <a:spLocks noGrp="1"/>
          </p:cNvSpPr>
          <p:nvPr>
            <p:ph type="sldNum" sz="quarter" idx="5"/>
          </p:nvPr>
        </p:nvSpPr>
        <p:spPr/>
        <p:txBody>
          <a:bodyPr/>
          <a:lstStyle/>
          <a:p>
            <a:fld id="{D78CD8D2-E38D-4469-AA06-16C607A74710}" type="slidenum">
              <a:rPr lang="zh-CN" altLang="en-US" smtClean="0"/>
              <a:t>12</a:t>
            </a:fld>
            <a:endParaRPr lang="zh-CN" altLang="en-US"/>
          </a:p>
        </p:txBody>
      </p:sp>
    </p:spTree>
    <p:extLst>
      <p:ext uri="{BB962C8B-B14F-4D97-AF65-F5344CB8AC3E}">
        <p14:creationId xmlns:p14="http://schemas.microsoft.com/office/powerpoint/2010/main" val="2155899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EEF4C-139A-19AD-2C5A-4DD61B0D1B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65579F-A28C-33D1-11AE-C491B96FF8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609668-0DAA-4A77-3EDB-B60FA23FC6AD}"/>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9B0744FD-A09C-E378-3085-DB01CA54AF6A}"/>
              </a:ext>
            </a:extLst>
          </p:cNvPr>
          <p:cNvSpPr>
            <a:spLocks noGrp="1"/>
          </p:cNvSpPr>
          <p:nvPr>
            <p:ph type="sldNum" sz="quarter" idx="5"/>
          </p:nvPr>
        </p:nvSpPr>
        <p:spPr/>
        <p:txBody>
          <a:bodyPr/>
          <a:lstStyle/>
          <a:p>
            <a:fld id="{D78CD8D2-E38D-4469-AA06-16C607A74710}" type="slidenum">
              <a:rPr lang="zh-CN" altLang="en-US" smtClean="0"/>
              <a:t>13</a:t>
            </a:fld>
            <a:endParaRPr lang="zh-CN" altLang="en-US"/>
          </a:p>
        </p:txBody>
      </p:sp>
    </p:spTree>
    <p:extLst>
      <p:ext uri="{BB962C8B-B14F-4D97-AF65-F5344CB8AC3E}">
        <p14:creationId xmlns:p14="http://schemas.microsoft.com/office/powerpoint/2010/main" val="4099490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4A215-F4CD-CBE0-AC80-45D244EF4A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F1CD2D-F103-62FA-0B9F-B47BC0BAE1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25F368-F46B-F31F-8771-C64594300AC4}"/>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3A304942-60DC-3C6B-3DFF-4B0DB92CCB72}"/>
              </a:ext>
            </a:extLst>
          </p:cNvPr>
          <p:cNvSpPr>
            <a:spLocks noGrp="1"/>
          </p:cNvSpPr>
          <p:nvPr>
            <p:ph type="sldNum" sz="quarter" idx="5"/>
          </p:nvPr>
        </p:nvSpPr>
        <p:spPr/>
        <p:txBody>
          <a:bodyPr/>
          <a:lstStyle/>
          <a:p>
            <a:fld id="{D78CD8D2-E38D-4469-AA06-16C607A74710}" type="slidenum">
              <a:rPr lang="zh-CN" altLang="en-US" smtClean="0"/>
              <a:t>14</a:t>
            </a:fld>
            <a:endParaRPr lang="zh-CN" altLang="en-US"/>
          </a:p>
        </p:txBody>
      </p:sp>
    </p:spTree>
    <p:extLst>
      <p:ext uri="{BB962C8B-B14F-4D97-AF65-F5344CB8AC3E}">
        <p14:creationId xmlns:p14="http://schemas.microsoft.com/office/powerpoint/2010/main" val="393260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EDD3D-DFDD-192E-257D-A4BFB99A99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6C8AB4-593F-78A7-81E4-4692A4722C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00B06A-44CA-0829-5622-8D74F56C77AD}"/>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4563C60C-AB69-9F19-F615-721B941C1D8C}"/>
              </a:ext>
            </a:extLst>
          </p:cNvPr>
          <p:cNvSpPr>
            <a:spLocks noGrp="1"/>
          </p:cNvSpPr>
          <p:nvPr>
            <p:ph type="sldNum" sz="quarter" idx="5"/>
          </p:nvPr>
        </p:nvSpPr>
        <p:spPr/>
        <p:txBody>
          <a:bodyPr/>
          <a:lstStyle/>
          <a:p>
            <a:fld id="{D78CD8D2-E38D-4469-AA06-16C607A74710}" type="slidenum">
              <a:rPr lang="zh-CN" altLang="en-US" smtClean="0"/>
              <a:t>15</a:t>
            </a:fld>
            <a:endParaRPr lang="zh-CN" altLang="en-US"/>
          </a:p>
        </p:txBody>
      </p:sp>
    </p:spTree>
    <p:extLst>
      <p:ext uri="{BB962C8B-B14F-4D97-AF65-F5344CB8AC3E}">
        <p14:creationId xmlns:p14="http://schemas.microsoft.com/office/powerpoint/2010/main" val="259968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0E802-81EE-C9AF-4747-FE0D585E21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5782EAD-45F8-CFC3-644F-3A7DD60E81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EC1C2C-B4B6-F9DD-D0E5-4AFEA48F10E9}"/>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9DC7F783-5E1C-82A0-121F-0B98098FB122}"/>
              </a:ext>
            </a:extLst>
          </p:cNvPr>
          <p:cNvSpPr>
            <a:spLocks noGrp="1"/>
          </p:cNvSpPr>
          <p:nvPr>
            <p:ph type="sldNum" sz="quarter" idx="5"/>
          </p:nvPr>
        </p:nvSpPr>
        <p:spPr/>
        <p:txBody>
          <a:bodyPr/>
          <a:lstStyle/>
          <a:p>
            <a:fld id="{D78CD8D2-E38D-4469-AA06-16C607A74710}" type="slidenum">
              <a:rPr lang="zh-CN" altLang="en-US" smtClean="0"/>
              <a:t>16</a:t>
            </a:fld>
            <a:endParaRPr lang="zh-CN" altLang="en-US"/>
          </a:p>
        </p:txBody>
      </p:sp>
    </p:spTree>
    <p:extLst>
      <p:ext uri="{BB962C8B-B14F-4D97-AF65-F5344CB8AC3E}">
        <p14:creationId xmlns:p14="http://schemas.microsoft.com/office/powerpoint/2010/main" val="2973123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AC37B-9F54-652D-A56B-99D328CBAB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976FBF-8686-598F-FF0A-9E4A4BF809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95FECE-8F3C-C049-20FB-D3F3B9809409}"/>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91540FFA-DD88-5F99-8679-AC2814036AE1}"/>
              </a:ext>
            </a:extLst>
          </p:cNvPr>
          <p:cNvSpPr>
            <a:spLocks noGrp="1"/>
          </p:cNvSpPr>
          <p:nvPr>
            <p:ph type="sldNum" sz="quarter" idx="5"/>
          </p:nvPr>
        </p:nvSpPr>
        <p:spPr/>
        <p:txBody>
          <a:bodyPr/>
          <a:lstStyle/>
          <a:p>
            <a:fld id="{D78CD8D2-E38D-4469-AA06-16C607A74710}" type="slidenum">
              <a:rPr lang="zh-CN" altLang="en-US" smtClean="0"/>
              <a:t>17</a:t>
            </a:fld>
            <a:endParaRPr lang="zh-CN" altLang="en-US"/>
          </a:p>
        </p:txBody>
      </p:sp>
    </p:spTree>
    <p:extLst>
      <p:ext uri="{BB962C8B-B14F-4D97-AF65-F5344CB8AC3E}">
        <p14:creationId xmlns:p14="http://schemas.microsoft.com/office/powerpoint/2010/main" val="1486988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9CA9F-47B8-BC37-8B01-58B0CC85D0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DDC715-0DC0-5DD1-D51E-1E973285156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E76E2D-2F71-5F1D-8A46-B260B558B67D}"/>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8018E6E8-0EFA-BE28-6114-5B7DD690FFC4}"/>
              </a:ext>
            </a:extLst>
          </p:cNvPr>
          <p:cNvSpPr>
            <a:spLocks noGrp="1"/>
          </p:cNvSpPr>
          <p:nvPr>
            <p:ph type="sldNum" sz="quarter" idx="5"/>
          </p:nvPr>
        </p:nvSpPr>
        <p:spPr/>
        <p:txBody>
          <a:bodyPr/>
          <a:lstStyle/>
          <a:p>
            <a:fld id="{D78CD8D2-E38D-4469-AA06-16C607A74710}" type="slidenum">
              <a:rPr lang="zh-CN" altLang="en-US" smtClean="0"/>
              <a:t>18</a:t>
            </a:fld>
            <a:endParaRPr lang="zh-CN" altLang="en-US"/>
          </a:p>
        </p:txBody>
      </p:sp>
    </p:spTree>
    <p:extLst>
      <p:ext uri="{BB962C8B-B14F-4D97-AF65-F5344CB8AC3E}">
        <p14:creationId xmlns:p14="http://schemas.microsoft.com/office/powerpoint/2010/main" val="2881264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61B95-74B8-4718-3769-C840B09C88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5768CF-F27C-D2F9-555E-233B2635CF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79DB44-89FE-7540-E25E-BBF3AD9CC103}"/>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104E0783-B591-6239-55E3-D71949DB7EB4}"/>
              </a:ext>
            </a:extLst>
          </p:cNvPr>
          <p:cNvSpPr>
            <a:spLocks noGrp="1"/>
          </p:cNvSpPr>
          <p:nvPr>
            <p:ph type="sldNum" sz="quarter" idx="5"/>
          </p:nvPr>
        </p:nvSpPr>
        <p:spPr/>
        <p:txBody>
          <a:bodyPr/>
          <a:lstStyle/>
          <a:p>
            <a:fld id="{D78CD8D2-E38D-4469-AA06-16C607A74710}" type="slidenum">
              <a:rPr lang="zh-CN" altLang="en-US" smtClean="0"/>
              <a:t>19</a:t>
            </a:fld>
            <a:endParaRPr lang="zh-CN" altLang="en-US"/>
          </a:p>
        </p:txBody>
      </p:sp>
    </p:spTree>
    <p:extLst>
      <p:ext uri="{BB962C8B-B14F-4D97-AF65-F5344CB8AC3E}">
        <p14:creationId xmlns:p14="http://schemas.microsoft.com/office/powerpoint/2010/main" val="4107129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0A8F3-E6DF-B87F-0DBA-08CB7145E6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F7C385-3E54-D7B4-AE8A-BC5E5F7E6F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252308-CB43-603B-BAC2-383A4E4238D0}"/>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A785801E-DCF4-17C8-7CCD-DE1C4A5837F6}"/>
              </a:ext>
            </a:extLst>
          </p:cNvPr>
          <p:cNvSpPr>
            <a:spLocks noGrp="1"/>
          </p:cNvSpPr>
          <p:nvPr>
            <p:ph type="sldNum" sz="quarter" idx="5"/>
          </p:nvPr>
        </p:nvSpPr>
        <p:spPr/>
        <p:txBody>
          <a:bodyPr/>
          <a:lstStyle/>
          <a:p>
            <a:fld id="{D78CD8D2-E38D-4469-AA06-16C607A74710}" type="slidenum">
              <a:rPr lang="zh-CN" altLang="en-US" smtClean="0"/>
              <a:t>20</a:t>
            </a:fld>
            <a:endParaRPr lang="zh-CN" altLang="en-US"/>
          </a:p>
        </p:txBody>
      </p:sp>
    </p:spTree>
    <p:extLst>
      <p:ext uri="{BB962C8B-B14F-4D97-AF65-F5344CB8AC3E}">
        <p14:creationId xmlns:p14="http://schemas.microsoft.com/office/powerpoint/2010/main" val="2233988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B98F8BD-0828-AC4D-B168-7A8D05BBD069}" type="slidenum">
              <a:rPr kumimoji="1" lang="zh-CN" altLang="en-US" smtClean="0"/>
              <a:t>3</a:t>
            </a:fld>
            <a:endParaRPr kumimoji="1" lang="zh-CN" altLang="en-US"/>
          </a:p>
        </p:txBody>
      </p:sp>
    </p:spTree>
    <p:extLst>
      <p:ext uri="{BB962C8B-B14F-4D97-AF65-F5344CB8AC3E}">
        <p14:creationId xmlns:p14="http://schemas.microsoft.com/office/powerpoint/2010/main" val="3431110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EF91C-CBF9-1CF6-9F6A-7AAFD6FA4E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D4CB75-2F5D-6A41-6D56-11FFEC9F56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B13F28-204E-C168-DBA5-7045BCA26F7D}"/>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415F45D2-58BB-BD22-1816-7DB8432F7698}"/>
              </a:ext>
            </a:extLst>
          </p:cNvPr>
          <p:cNvSpPr>
            <a:spLocks noGrp="1"/>
          </p:cNvSpPr>
          <p:nvPr>
            <p:ph type="sldNum" sz="quarter" idx="5"/>
          </p:nvPr>
        </p:nvSpPr>
        <p:spPr/>
        <p:txBody>
          <a:bodyPr/>
          <a:lstStyle/>
          <a:p>
            <a:fld id="{D78CD8D2-E38D-4469-AA06-16C607A74710}" type="slidenum">
              <a:rPr lang="zh-CN" altLang="en-US" smtClean="0"/>
              <a:t>21</a:t>
            </a:fld>
            <a:endParaRPr lang="zh-CN" altLang="en-US"/>
          </a:p>
        </p:txBody>
      </p:sp>
    </p:spTree>
    <p:extLst>
      <p:ext uri="{BB962C8B-B14F-4D97-AF65-F5344CB8AC3E}">
        <p14:creationId xmlns:p14="http://schemas.microsoft.com/office/powerpoint/2010/main" val="264455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6D655-9F78-C246-F08D-DA0E05D2AD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EEBC77-BDBE-6B82-B3AF-2C7AC8BBA38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FB7796-0EE7-2812-6C25-278AAACD4616}"/>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7DEB8101-4F89-3D5C-D028-4A7FCB08DF95}"/>
              </a:ext>
            </a:extLst>
          </p:cNvPr>
          <p:cNvSpPr>
            <a:spLocks noGrp="1"/>
          </p:cNvSpPr>
          <p:nvPr>
            <p:ph type="sldNum" sz="quarter" idx="5"/>
          </p:nvPr>
        </p:nvSpPr>
        <p:spPr/>
        <p:txBody>
          <a:bodyPr/>
          <a:lstStyle/>
          <a:p>
            <a:fld id="{D78CD8D2-E38D-4469-AA06-16C607A74710}" type="slidenum">
              <a:rPr lang="zh-CN" altLang="en-US" smtClean="0"/>
              <a:t>22</a:t>
            </a:fld>
            <a:endParaRPr lang="zh-CN" altLang="en-US"/>
          </a:p>
        </p:txBody>
      </p:sp>
    </p:spTree>
    <p:extLst>
      <p:ext uri="{BB962C8B-B14F-4D97-AF65-F5344CB8AC3E}">
        <p14:creationId xmlns:p14="http://schemas.microsoft.com/office/powerpoint/2010/main" val="392973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F4DF4-3A1E-C8BC-1B3A-997F61F688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F7DD6B-08FA-BC64-0F79-B0952CC19F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4C5606-432C-014D-DEDB-83C05B0567D2}"/>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A3C7EF93-6832-2FB6-9538-87A7F7C34B02}"/>
              </a:ext>
            </a:extLst>
          </p:cNvPr>
          <p:cNvSpPr>
            <a:spLocks noGrp="1"/>
          </p:cNvSpPr>
          <p:nvPr>
            <p:ph type="sldNum" sz="quarter" idx="5"/>
          </p:nvPr>
        </p:nvSpPr>
        <p:spPr/>
        <p:txBody>
          <a:bodyPr/>
          <a:lstStyle/>
          <a:p>
            <a:fld id="{D78CD8D2-E38D-4469-AA06-16C607A74710}" type="slidenum">
              <a:rPr lang="zh-CN" altLang="en-US" smtClean="0"/>
              <a:t>23</a:t>
            </a:fld>
            <a:endParaRPr lang="zh-CN" altLang="en-US"/>
          </a:p>
        </p:txBody>
      </p:sp>
    </p:spTree>
    <p:extLst>
      <p:ext uri="{BB962C8B-B14F-4D97-AF65-F5344CB8AC3E}">
        <p14:creationId xmlns:p14="http://schemas.microsoft.com/office/powerpoint/2010/main" val="1873533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99577-25A0-2542-7272-AD44AEBEBC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A5049B-0673-0A35-0537-3F7E2A5EE4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B2A7AF-6077-2555-B72A-E9DB2F8D4CDE}"/>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EAA17F74-683F-B432-16D7-E5DD246A7429}"/>
              </a:ext>
            </a:extLst>
          </p:cNvPr>
          <p:cNvSpPr>
            <a:spLocks noGrp="1"/>
          </p:cNvSpPr>
          <p:nvPr>
            <p:ph type="sldNum" sz="quarter" idx="5"/>
          </p:nvPr>
        </p:nvSpPr>
        <p:spPr/>
        <p:txBody>
          <a:bodyPr/>
          <a:lstStyle/>
          <a:p>
            <a:fld id="{D78CD8D2-E38D-4469-AA06-16C607A74710}" type="slidenum">
              <a:rPr lang="zh-CN" altLang="en-US" smtClean="0"/>
              <a:t>24</a:t>
            </a:fld>
            <a:endParaRPr lang="zh-CN" altLang="en-US"/>
          </a:p>
        </p:txBody>
      </p:sp>
    </p:spTree>
    <p:extLst>
      <p:ext uri="{BB962C8B-B14F-4D97-AF65-F5344CB8AC3E}">
        <p14:creationId xmlns:p14="http://schemas.microsoft.com/office/powerpoint/2010/main" val="307682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74ED9-A3A8-0482-BEE2-47CC542509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67E5A0-07CD-BF28-D12A-9AEAE44B91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7502F6E-2546-F14E-C7FF-96757674A773}"/>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D8374806-92CA-0E4B-C9C1-4B6B9C95A747}"/>
              </a:ext>
            </a:extLst>
          </p:cNvPr>
          <p:cNvSpPr>
            <a:spLocks noGrp="1"/>
          </p:cNvSpPr>
          <p:nvPr>
            <p:ph type="sldNum" sz="quarter" idx="5"/>
          </p:nvPr>
        </p:nvSpPr>
        <p:spPr/>
        <p:txBody>
          <a:bodyPr/>
          <a:lstStyle/>
          <a:p>
            <a:fld id="{D78CD8D2-E38D-4469-AA06-16C607A74710}" type="slidenum">
              <a:rPr lang="zh-CN" altLang="en-US" smtClean="0"/>
              <a:t>25</a:t>
            </a:fld>
            <a:endParaRPr lang="zh-CN" altLang="en-US"/>
          </a:p>
        </p:txBody>
      </p:sp>
    </p:spTree>
    <p:extLst>
      <p:ext uri="{BB962C8B-B14F-4D97-AF65-F5344CB8AC3E}">
        <p14:creationId xmlns:p14="http://schemas.microsoft.com/office/powerpoint/2010/main" val="382119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F4052-B44C-4118-343A-6D8909341C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30CA45-101B-4896-40C9-39F398562A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9D479E-E20D-FBB5-1977-FFBCF369ED49}"/>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72CC5BCA-E68E-046F-B821-69A227C5A0E1}"/>
              </a:ext>
            </a:extLst>
          </p:cNvPr>
          <p:cNvSpPr>
            <a:spLocks noGrp="1"/>
          </p:cNvSpPr>
          <p:nvPr>
            <p:ph type="sldNum" sz="quarter" idx="5"/>
          </p:nvPr>
        </p:nvSpPr>
        <p:spPr/>
        <p:txBody>
          <a:bodyPr/>
          <a:lstStyle/>
          <a:p>
            <a:fld id="{D78CD8D2-E38D-4469-AA06-16C607A74710}" type="slidenum">
              <a:rPr lang="zh-CN" altLang="en-US" smtClean="0"/>
              <a:t>26</a:t>
            </a:fld>
            <a:endParaRPr lang="zh-CN" altLang="en-US"/>
          </a:p>
        </p:txBody>
      </p:sp>
    </p:spTree>
    <p:extLst>
      <p:ext uri="{BB962C8B-B14F-4D97-AF65-F5344CB8AC3E}">
        <p14:creationId xmlns:p14="http://schemas.microsoft.com/office/powerpoint/2010/main" val="1132711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22F29-B1A9-6AE8-F9F7-97F17225C7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FA701C-A2FD-7225-D2B2-716CD19B4F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FC29E7-C9ED-B701-7C88-20B00B55FCD4}"/>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4E32F769-7297-C8D7-9F39-0DC14511F49E}"/>
              </a:ext>
            </a:extLst>
          </p:cNvPr>
          <p:cNvSpPr>
            <a:spLocks noGrp="1"/>
          </p:cNvSpPr>
          <p:nvPr>
            <p:ph type="sldNum" sz="quarter" idx="5"/>
          </p:nvPr>
        </p:nvSpPr>
        <p:spPr/>
        <p:txBody>
          <a:bodyPr/>
          <a:lstStyle/>
          <a:p>
            <a:fld id="{D78CD8D2-E38D-4469-AA06-16C607A74710}" type="slidenum">
              <a:rPr lang="zh-CN" altLang="en-US" smtClean="0"/>
              <a:t>27</a:t>
            </a:fld>
            <a:endParaRPr lang="zh-CN" altLang="en-US"/>
          </a:p>
        </p:txBody>
      </p:sp>
    </p:spTree>
    <p:extLst>
      <p:ext uri="{BB962C8B-B14F-4D97-AF65-F5344CB8AC3E}">
        <p14:creationId xmlns:p14="http://schemas.microsoft.com/office/powerpoint/2010/main" val="303974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97133-6121-BC24-EF1E-7CFD01BE2B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474372-68B5-E399-9BB3-9134FBC39A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7DF88A-D6BF-DA5D-128D-774D38BA6189}"/>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06A3FA65-ED4C-94DA-2F3D-1AF72E6FD8EA}"/>
              </a:ext>
            </a:extLst>
          </p:cNvPr>
          <p:cNvSpPr>
            <a:spLocks noGrp="1"/>
          </p:cNvSpPr>
          <p:nvPr>
            <p:ph type="sldNum" sz="quarter" idx="5"/>
          </p:nvPr>
        </p:nvSpPr>
        <p:spPr/>
        <p:txBody>
          <a:bodyPr/>
          <a:lstStyle/>
          <a:p>
            <a:fld id="{D78CD8D2-E38D-4469-AA06-16C607A74710}" type="slidenum">
              <a:rPr lang="zh-CN" altLang="en-US" smtClean="0"/>
              <a:t>28</a:t>
            </a:fld>
            <a:endParaRPr lang="zh-CN" altLang="en-US"/>
          </a:p>
        </p:txBody>
      </p:sp>
    </p:spTree>
    <p:extLst>
      <p:ext uri="{BB962C8B-B14F-4D97-AF65-F5344CB8AC3E}">
        <p14:creationId xmlns:p14="http://schemas.microsoft.com/office/powerpoint/2010/main" val="2983373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80D52-054E-B64E-206B-CC945B1CE1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2D77D3-5C98-6B8D-6190-56FF1D1FA2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6C40D9-6DA2-D098-9AD8-779D0E86DB6C}"/>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E81EEBAA-2ED0-B90D-5DAC-7B5FEB363CF5}"/>
              </a:ext>
            </a:extLst>
          </p:cNvPr>
          <p:cNvSpPr>
            <a:spLocks noGrp="1"/>
          </p:cNvSpPr>
          <p:nvPr>
            <p:ph type="sldNum" sz="quarter" idx="5"/>
          </p:nvPr>
        </p:nvSpPr>
        <p:spPr/>
        <p:txBody>
          <a:bodyPr/>
          <a:lstStyle/>
          <a:p>
            <a:fld id="{D78CD8D2-E38D-4469-AA06-16C607A74710}" type="slidenum">
              <a:rPr lang="zh-CN" altLang="en-US" smtClean="0"/>
              <a:t>29</a:t>
            </a:fld>
            <a:endParaRPr lang="zh-CN" altLang="en-US"/>
          </a:p>
        </p:txBody>
      </p:sp>
    </p:spTree>
    <p:extLst>
      <p:ext uri="{BB962C8B-B14F-4D97-AF65-F5344CB8AC3E}">
        <p14:creationId xmlns:p14="http://schemas.microsoft.com/office/powerpoint/2010/main" val="238314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4D3C-A206-0477-B733-1F77A19875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344510-28B7-265A-1FD1-B64303714E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B6DFF6-5AC1-925C-7591-48912E6CCEB4}"/>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8692E13F-A2CC-1AA5-28B6-41CBC9B7A42D}"/>
              </a:ext>
            </a:extLst>
          </p:cNvPr>
          <p:cNvSpPr>
            <a:spLocks noGrp="1"/>
          </p:cNvSpPr>
          <p:nvPr>
            <p:ph type="sldNum" sz="quarter" idx="5"/>
          </p:nvPr>
        </p:nvSpPr>
        <p:spPr/>
        <p:txBody>
          <a:bodyPr/>
          <a:lstStyle/>
          <a:p>
            <a:fld id="{D78CD8D2-E38D-4469-AA06-16C607A74710}" type="slidenum">
              <a:rPr lang="zh-CN" altLang="en-US" smtClean="0"/>
              <a:t>30</a:t>
            </a:fld>
            <a:endParaRPr lang="zh-CN" altLang="en-US"/>
          </a:p>
        </p:txBody>
      </p:sp>
    </p:spTree>
    <p:extLst>
      <p:ext uri="{BB962C8B-B14F-4D97-AF65-F5344CB8AC3E}">
        <p14:creationId xmlns:p14="http://schemas.microsoft.com/office/powerpoint/2010/main" val="1310253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组合优化</a:t>
            </a:r>
            <a:endParaRPr kumimoji="1" lang="en-US" altLang="zh-CN" dirty="0"/>
          </a:p>
          <a:p>
            <a:r>
              <a:rPr kumimoji="1" lang="zh-CN" altLang="en-US" dirty="0"/>
              <a:t>一句话介绍</a:t>
            </a:r>
            <a:r>
              <a:rPr kumimoji="1" lang="en-US" altLang="zh-CN" dirty="0"/>
              <a:t>+</a:t>
            </a:r>
            <a:r>
              <a:rPr kumimoji="1" lang="zh-CN" altLang="en-US" dirty="0"/>
              <a:t>应用价值</a:t>
            </a:r>
            <a:r>
              <a:rPr kumimoji="1" lang="en-US" altLang="zh-CN" dirty="0"/>
              <a:t>+</a:t>
            </a:r>
            <a:r>
              <a:rPr kumimoji="1" lang="zh-CN" altLang="en-US" dirty="0"/>
              <a:t>图</a:t>
            </a:r>
            <a:endParaRPr kumimoji="1" lang="en-US" altLang="zh-CN" dirty="0"/>
          </a:p>
          <a:p>
            <a:endParaRPr kumimoji="1" lang="en-US" altLang="zh-CN" dirty="0"/>
          </a:p>
          <a:p>
            <a:r>
              <a:rPr kumimoji="1" lang="zh-CN" altLang="en-US" dirty="0"/>
              <a:t>组合优化应用</a:t>
            </a:r>
            <a:endParaRPr kumimoji="1" lang="en-US" altLang="zh-CN" dirty="0"/>
          </a:p>
          <a:p>
            <a:r>
              <a:rPr kumimoji="1" lang="zh-CN" altLang="en-US" dirty="0"/>
              <a:t>传统架构遇到的问题</a:t>
            </a:r>
            <a:endParaRPr kumimoji="1" lang="en-US" altLang="zh-CN" dirty="0"/>
          </a:p>
          <a:p>
            <a:r>
              <a:rPr kumimoji="1" lang="en-US" altLang="zh-CN" dirty="0"/>
              <a:t>p2</a:t>
            </a:r>
            <a:r>
              <a:rPr kumimoji="1" lang="zh-CN" altLang="en-US" dirty="0"/>
              <a:t>新架构提出 也有问题</a:t>
            </a:r>
            <a:r>
              <a:rPr kumimoji="1" lang="en-US" altLang="zh-CN" dirty="0"/>
              <a:t>/</a:t>
            </a:r>
            <a:r>
              <a:rPr kumimoji="1" lang="zh-CN" altLang="en-US" dirty="0"/>
              <a:t>缺陷</a:t>
            </a:r>
            <a:endParaRPr kumimoji="1" lang="en-US" altLang="zh-CN" dirty="0"/>
          </a:p>
          <a:p>
            <a:r>
              <a:rPr kumimoji="1" lang="zh-CN" altLang="en-US" dirty="0"/>
              <a:t>存算背景</a:t>
            </a:r>
            <a:r>
              <a:rPr kumimoji="1" lang="en-US" altLang="zh-CN" dirty="0"/>
              <a:t>cim</a:t>
            </a:r>
          </a:p>
        </p:txBody>
      </p:sp>
      <p:sp>
        <p:nvSpPr>
          <p:cNvPr id="4" name="灯片编号占位符 3"/>
          <p:cNvSpPr>
            <a:spLocks noGrp="1"/>
          </p:cNvSpPr>
          <p:nvPr>
            <p:ph type="sldNum" sz="quarter" idx="5"/>
          </p:nvPr>
        </p:nvSpPr>
        <p:spPr/>
        <p:txBody>
          <a:bodyPr/>
          <a:lstStyle/>
          <a:p>
            <a:fld id="{D78CD8D2-E38D-4469-AA06-16C607A74710}" type="slidenum">
              <a:rPr lang="zh-CN" altLang="en-US" smtClean="0"/>
              <a:t>4</a:t>
            </a:fld>
            <a:endParaRPr lang="zh-CN" altLang="en-US"/>
          </a:p>
        </p:txBody>
      </p:sp>
    </p:spTree>
    <p:extLst>
      <p:ext uri="{BB962C8B-B14F-4D97-AF65-F5344CB8AC3E}">
        <p14:creationId xmlns:p14="http://schemas.microsoft.com/office/powerpoint/2010/main" val="3239239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8AF2A-9B4C-028C-E179-3C158FC906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B2BD67-4861-22CD-FDDA-6FD720F40E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998D87-F6DB-CD5C-43D0-6E4F124CD6B0}"/>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162267E2-9B6F-3796-9320-9EAE7E9D0A11}"/>
              </a:ext>
            </a:extLst>
          </p:cNvPr>
          <p:cNvSpPr>
            <a:spLocks noGrp="1"/>
          </p:cNvSpPr>
          <p:nvPr>
            <p:ph type="sldNum" sz="quarter" idx="5"/>
          </p:nvPr>
        </p:nvSpPr>
        <p:spPr/>
        <p:txBody>
          <a:bodyPr/>
          <a:lstStyle/>
          <a:p>
            <a:fld id="{D78CD8D2-E38D-4469-AA06-16C607A74710}" type="slidenum">
              <a:rPr lang="zh-CN" altLang="en-US" smtClean="0"/>
              <a:t>31</a:t>
            </a:fld>
            <a:endParaRPr lang="zh-CN" altLang="en-US"/>
          </a:p>
        </p:txBody>
      </p:sp>
    </p:spTree>
    <p:extLst>
      <p:ext uri="{BB962C8B-B14F-4D97-AF65-F5344CB8AC3E}">
        <p14:creationId xmlns:p14="http://schemas.microsoft.com/office/powerpoint/2010/main" val="2955254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4D3C-A206-0477-B733-1F77A19875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344510-28B7-265A-1FD1-B64303714E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B6DFF6-5AC1-925C-7591-48912E6CCEB4}"/>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8692E13F-A2CC-1AA5-28B6-41CBC9B7A42D}"/>
              </a:ext>
            </a:extLst>
          </p:cNvPr>
          <p:cNvSpPr>
            <a:spLocks noGrp="1"/>
          </p:cNvSpPr>
          <p:nvPr>
            <p:ph type="sldNum" sz="quarter" idx="5"/>
          </p:nvPr>
        </p:nvSpPr>
        <p:spPr/>
        <p:txBody>
          <a:bodyPr/>
          <a:lstStyle/>
          <a:p>
            <a:fld id="{D78CD8D2-E38D-4469-AA06-16C607A74710}" type="slidenum">
              <a:rPr lang="zh-CN" altLang="en-US" smtClean="0"/>
              <a:t>32</a:t>
            </a:fld>
            <a:endParaRPr lang="zh-CN" altLang="en-US"/>
          </a:p>
        </p:txBody>
      </p:sp>
    </p:spTree>
    <p:extLst>
      <p:ext uri="{BB962C8B-B14F-4D97-AF65-F5344CB8AC3E}">
        <p14:creationId xmlns:p14="http://schemas.microsoft.com/office/powerpoint/2010/main" val="4276650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F01D1-FB3A-878B-7A75-3243008457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290A6B-A5D8-A353-FE94-4A2CBB97E2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EC4723F-2954-080D-305A-191E8A5E875F}"/>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95E8CB2C-E1AF-1620-4EFE-A6F4D89C5694}"/>
              </a:ext>
            </a:extLst>
          </p:cNvPr>
          <p:cNvSpPr>
            <a:spLocks noGrp="1"/>
          </p:cNvSpPr>
          <p:nvPr>
            <p:ph type="sldNum" sz="quarter" idx="5"/>
          </p:nvPr>
        </p:nvSpPr>
        <p:spPr/>
        <p:txBody>
          <a:bodyPr/>
          <a:lstStyle/>
          <a:p>
            <a:fld id="{D78CD8D2-E38D-4469-AA06-16C607A74710}" type="slidenum">
              <a:rPr lang="zh-CN" altLang="en-US" smtClean="0"/>
              <a:t>33</a:t>
            </a:fld>
            <a:endParaRPr lang="zh-CN" altLang="en-US"/>
          </a:p>
        </p:txBody>
      </p:sp>
    </p:spTree>
    <p:extLst>
      <p:ext uri="{BB962C8B-B14F-4D97-AF65-F5344CB8AC3E}">
        <p14:creationId xmlns:p14="http://schemas.microsoft.com/office/powerpoint/2010/main" val="1022884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B6CA3-8A2B-A4FF-60C4-D5DF9484D3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47702E-0779-FC01-A4D1-1308BCA924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25D60C-D4B9-4DF0-259F-0EF21B131562}"/>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C5CBED74-2B0D-1064-45C9-3990E2747541}"/>
              </a:ext>
            </a:extLst>
          </p:cNvPr>
          <p:cNvSpPr>
            <a:spLocks noGrp="1"/>
          </p:cNvSpPr>
          <p:nvPr>
            <p:ph type="sldNum" sz="quarter" idx="5"/>
          </p:nvPr>
        </p:nvSpPr>
        <p:spPr/>
        <p:txBody>
          <a:bodyPr/>
          <a:lstStyle/>
          <a:p>
            <a:fld id="{D78CD8D2-E38D-4469-AA06-16C607A74710}" type="slidenum">
              <a:rPr lang="zh-CN" altLang="en-US" smtClean="0"/>
              <a:t>34</a:t>
            </a:fld>
            <a:endParaRPr lang="zh-CN" altLang="en-US"/>
          </a:p>
        </p:txBody>
      </p:sp>
    </p:spTree>
    <p:extLst>
      <p:ext uri="{BB962C8B-B14F-4D97-AF65-F5344CB8AC3E}">
        <p14:creationId xmlns:p14="http://schemas.microsoft.com/office/powerpoint/2010/main" val="980021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4D3C-A206-0477-B733-1F77A19875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344510-28B7-265A-1FD1-B64303714E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B6DFF6-5AC1-925C-7591-48912E6CCEB4}"/>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8692E13F-A2CC-1AA5-28B6-41CBC9B7A42D}"/>
              </a:ext>
            </a:extLst>
          </p:cNvPr>
          <p:cNvSpPr>
            <a:spLocks noGrp="1"/>
          </p:cNvSpPr>
          <p:nvPr>
            <p:ph type="sldNum" sz="quarter" idx="5"/>
          </p:nvPr>
        </p:nvSpPr>
        <p:spPr/>
        <p:txBody>
          <a:bodyPr/>
          <a:lstStyle/>
          <a:p>
            <a:fld id="{D78CD8D2-E38D-4469-AA06-16C607A74710}" type="slidenum">
              <a:rPr lang="zh-CN" altLang="en-US" smtClean="0"/>
              <a:t>35</a:t>
            </a:fld>
            <a:endParaRPr lang="zh-CN" altLang="en-US"/>
          </a:p>
        </p:txBody>
      </p:sp>
    </p:spTree>
    <p:extLst>
      <p:ext uri="{BB962C8B-B14F-4D97-AF65-F5344CB8AC3E}">
        <p14:creationId xmlns:p14="http://schemas.microsoft.com/office/powerpoint/2010/main" val="3541350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C272B-5F5B-04C0-99ED-8C56749134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BEFFA7-8D1A-629B-B175-2B784B7D4A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5C7C0DD-E133-96EE-B791-7DE02362D459}"/>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C2E1F15D-9E5B-1EF4-F1B6-57A82EDDACB2}"/>
              </a:ext>
            </a:extLst>
          </p:cNvPr>
          <p:cNvSpPr>
            <a:spLocks noGrp="1"/>
          </p:cNvSpPr>
          <p:nvPr>
            <p:ph type="sldNum" sz="quarter" idx="5"/>
          </p:nvPr>
        </p:nvSpPr>
        <p:spPr/>
        <p:txBody>
          <a:bodyPr/>
          <a:lstStyle/>
          <a:p>
            <a:fld id="{D78CD8D2-E38D-4469-AA06-16C607A74710}" type="slidenum">
              <a:rPr lang="zh-CN" altLang="en-US" smtClean="0"/>
              <a:t>36</a:t>
            </a:fld>
            <a:endParaRPr lang="zh-CN" altLang="en-US"/>
          </a:p>
        </p:txBody>
      </p:sp>
    </p:spTree>
    <p:extLst>
      <p:ext uri="{BB962C8B-B14F-4D97-AF65-F5344CB8AC3E}">
        <p14:creationId xmlns:p14="http://schemas.microsoft.com/office/powerpoint/2010/main" val="2229857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525B5-8E1C-1871-DA51-CA4BD5D8F5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B7E154-F3A1-6CF8-50F1-DB14E4F970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33F5B9-D8BB-A603-F130-E5A8F0339C91}"/>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598B8E25-C093-4B62-EA47-918FC01E08E2}"/>
              </a:ext>
            </a:extLst>
          </p:cNvPr>
          <p:cNvSpPr>
            <a:spLocks noGrp="1"/>
          </p:cNvSpPr>
          <p:nvPr>
            <p:ph type="sldNum" sz="quarter" idx="5"/>
          </p:nvPr>
        </p:nvSpPr>
        <p:spPr/>
        <p:txBody>
          <a:bodyPr/>
          <a:lstStyle/>
          <a:p>
            <a:fld id="{D78CD8D2-E38D-4469-AA06-16C607A74710}" type="slidenum">
              <a:rPr lang="zh-CN" altLang="en-US" smtClean="0"/>
              <a:t>37</a:t>
            </a:fld>
            <a:endParaRPr lang="zh-CN" altLang="en-US"/>
          </a:p>
        </p:txBody>
      </p:sp>
    </p:spTree>
    <p:extLst>
      <p:ext uri="{BB962C8B-B14F-4D97-AF65-F5344CB8AC3E}">
        <p14:creationId xmlns:p14="http://schemas.microsoft.com/office/powerpoint/2010/main" val="1653313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2E056-176B-51DD-38CA-A1419D1C75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06C78A-B859-3667-16AB-35BBB14313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1F026A-8AF9-A77E-36BC-F34729411BA0}"/>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6DBCFABF-C5D8-7DCE-56FB-A1ADCBEFE6D5}"/>
              </a:ext>
            </a:extLst>
          </p:cNvPr>
          <p:cNvSpPr>
            <a:spLocks noGrp="1"/>
          </p:cNvSpPr>
          <p:nvPr>
            <p:ph type="sldNum" sz="quarter" idx="5"/>
          </p:nvPr>
        </p:nvSpPr>
        <p:spPr/>
        <p:txBody>
          <a:bodyPr/>
          <a:lstStyle/>
          <a:p>
            <a:fld id="{D78CD8D2-E38D-4469-AA06-16C607A74710}" type="slidenum">
              <a:rPr lang="zh-CN" altLang="en-US" smtClean="0"/>
              <a:t>38</a:t>
            </a:fld>
            <a:endParaRPr lang="zh-CN" altLang="en-US"/>
          </a:p>
        </p:txBody>
      </p:sp>
    </p:spTree>
    <p:extLst>
      <p:ext uri="{BB962C8B-B14F-4D97-AF65-F5344CB8AC3E}">
        <p14:creationId xmlns:p14="http://schemas.microsoft.com/office/powerpoint/2010/main" val="1732226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FEC94-219A-DF8F-BB34-6EA417C88A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95E16B-76CC-F22E-AE4F-3800E9D209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275568-0E6D-8680-F162-1A908B8B4DF5}"/>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50108AF9-0653-85E9-5A90-7EB939EAE409}"/>
              </a:ext>
            </a:extLst>
          </p:cNvPr>
          <p:cNvSpPr>
            <a:spLocks noGrp="1"/>
          </p:cNvSpPr>
          <p:nvPr>
            <p:ph type="sldNum" sz="quarter" idx="5"/>
          </p:nvPr>
        </p:nvSpPr>
        <p:spPr/>
        <p:txBody>
          <a:bodyPr/>
          <a:lstStyle/>
          <a:p>
            <a:fld id="{D78CD8D2-E38D-4469-AA06-16C607A74710}" type="slidenum">
              <a:rPr lang="zh-CN" altLang="en-US" smtClean="0"/>
              <a:t>39</a:t>
            </a:fld>
            <a:endParaRPr lang="zh-CN" altLang="en-US"/>
          </a:p>
        </p:txBody>
      </p:sp>
    </p:spTree>
    <p:extLst>
      <p:ext uri="{BB962C8B-B14F-4D97-AF65-F5344CB8AC3E}">
        <p14:creationId xmlns:p14="http://schemas.microsoft.com/office/powerpoint/2010/main" val="1794734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8FB29-44C8-F793-17D3-A90E089459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5DFAB8-5846-42D9-8835-BB5CCC3B92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D193A2-6EE2-0B81-19B2-E03A295BBA26}"/>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5E6D7CC8-6847-AC4A-B37C-EC703DD501D4}"/>
              </a:ext>
            </a:extLst>
          </p:cNvPr>
          <p:cNvSpPr>
            <a:spLocks noGrp="1"/>
          </p:cNvSpPr>
          <p:nvPr>
            <p:ph type="sldNum" sz="quarter" idx="5"/>
          </p:nvPr>
        </p:nvSpPr>
        <p:spPr/>
        <p:txBody>
          <a:bodyPr/>
          <a:lstStyle/>
          <a:p>
            <a:fld id="{D78CD8D2-E38D-4469-AA06-16C607A74710}" type="slidenum">
              <a:rPr lang="zh-CN" altLang="en-US" smtClean="0"/>
              <a:t>40</a:t>
            </a:fld>
            <a:endParaRPr lang="zh-CN" altLang="en-US"/>
          </a:p>
        </p:txBody>
      </p:sp>
    </p:spTree>
    <p:extLst>
      <p:ext uri="{BB962C8B-B14F-4D97-AF65-F5344CB8AC3E}">
        <p14:creationId xmlns:p14="http://schemas.microsoft.com/office/powerpoint/2010/main" val="1274416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组合优化应用</a:t>
            </a:r>
            <a:endParaRPr kumimoji="1" lang="en-US" altLang="zh-CN" dirty="0"/>
          </a:p>
          <a:p>
            <a:r>
              <a:rPr kumimoji="1" lang="zh-CN" altLang="en-US" dirty="0"/>
              <a:t>传统架构遇到的问题</a:t>
            </a:r>
            <a:endParaRPr kumimoji="1" lang="en-US" altLang="zh-CN" dirty="0"/>
          </a:p>
          <a:p>
            <a:r>
              <a:rPr kumimoji="1" lang="en-US" altLang="zh-CN" dirty="0"/>
              <a:t>p2</a:t>
            </a:r>
            <a:r>
              <a:rPr kumimoji="1" lang="zh-CN" altLang="en-US" dirty="0"/>
              <a:t>新架构提出 也有问题</a:t>
            </a:r>
            <a:r>
              <a:rPr kumimoji="1" lang="en-US" altLang="zh-CN" dirty="0"/>
              <a:t>/</a:t>
            </a:r>
            <a:r>
              <a:rPr kumimoji="1" lang="zh-CN" altLang="en-US" dirty="0"/>
              <a:t>缺陷</a:t>
            </a:r>
            <a:endParaRPr kumimoji="1" lang="en-US" altLang="zh-CN" dirty="0"/>
          </a:p>
          <a:p>
            <a:r>
              <a:rPr kumimoji="1" lang="zh-CN" altLang="en-US" dirty="0"/>
              <a:t>存算背景</a:t>
            </a:r>
            <a:r>
              <a:rPr kumimoji="1" lang="en-US" altLang="zh-CN" dirty="0"/>
              <a:t>cim</a:t>
            </a:r>
          </a:p>
        </p:txBody>
      </p:sp>
      <p:sp>
        <p:nvSpPr>
          <p:cNvPr id="4" name="灯片编号占位符 3"/>
          <p:cNvSpPr>
            <a:spLocks noGrp="1"/>
          </p:cNvSpPr>
          <p:nvPr>
            <p:ph type="sldNum" sz="quarter" idx="5"/>
          </p:nvPr>
        </p:nvSpPr>
        <p:spPr/>
        <p:txBody>
          <a:bodyPr/>
          <a:lstStyle/>
          <a:p>
            <a:fld id="{D78CD8D2-E38D-4469-AA06-16C607A74710}" type="slidenum">
              <a:rPr lang="zh-CN" altLang="en-US" smtClean="0"/>
              <a:t>5</a:t>
            </a:fld>
            <a:endParaRPr lang="zh-CN" altLang="en-US"/>
          </a:p>
        </p:txBody>
      </p:sp>
    </p:spTree>
    <p:extLst>
      <p:ext uri="{BB962C8B-B14F-4D97-AF65-F5344CB8AC3E}">
        <p14:creationId xmlns:p14="http://schemas.microsoft.com/office/powerpoint/2010/main" val="4130891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35F11-C287-C5BA-9D85-EB18CBEE01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A1FC55-3891-92CD-8FFE-FDE3236AE1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641D42-F4C4-D1EA-1122-D26ED575404B}"/>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24670C92-05CF-B115-8455-74E7AF74D022}"/>
              </a:ext>
            </a:extLst>
          </p:cNvPr>
          <p:cNvSpPr>
            <a:spLocks noGrp="1"/>
          </p:cNvSpPr>
          <p:nvPr>
            <p:ph type="sldNum" sz="quarter" idx="5"/>
          </p:nvPr>
        </p:nvSpPr>
        <p:spPr/>
        <p:txBody>
          <a:bodyPr/>
          <a:lstStyle/>
          <a:p>
            <a:fld id="{D78CD8D2-E38D-4469-AA06-16C607A74710}" type="slidenum">
              <a:rPr lang="zh-CN" altLang="en-US" smtClean="0"/>
              <a:t>41</a:t>
            </a:fld>
            <a:endParaRPr lang="zh-CN" altLang="en-US"/>
          </a:p>
        </p:txBody>
      </p:sp>
    </p:spTree>
    <p:extLst>
      <p:ext uri="{BB962C8B-B14F-4D97-AF65-F5344CB8AC3E}">
        <p14:creationId xmlns:p14="http://schemas.microsoft.com/office/powerpoint/2010/main" val="3650180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783BC-1CC0-899A-2DC1-F4CF2F13AA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750374-7C86-79AD-36E8-3DD6B337F9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80EBB3-FD5A-ADA4-871A-E0B9176872EC}"/>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9832A234-783C-3F57-D246-5EDEE2BF7714}"/>
              </a:ext>
            </a:extLst>
          </p:cNvPr>
          <p:cNvSpPr>
            <a:spLocks noGrp="1"/>
          </p:cNvSpPr>
          <p:nvPr>
            <p:ph type="sldNum" sz="quarter" idx="5"/>
          </p:nvPr>
        </p:nvSpPr>
        <p:spPr/>
        <p:txBody>
          <a:bodyPr/>
          <a:lstStyle/>
          <a:p>
            <a:fld id="{D78CD8D2-E38D-4469-AA06-16C607A74710}" type="slidenum">
              <a:rPr lang="zh-CN" altLang="en-US" smtClean="0"/>
              <a:t>42</a:t>
            </a:fld>
            <a:endParaRPr lang="zh-CN" altLang="en-US"/>
          </a:p>
        </p:txBody>
      </p:sp>
    </p:spTree>
    <p:extLst>
      <p:ext uri="{BB962C8B-B14F-4D97-AF65-F5344CB8AC3E}">
        <p14:creationId xmlns:p14="http://schemas.microsoft.com/office/powerpoint/2010/main" val="3045733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87496-BFB1-0DA6-75B2-069B5AB81B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5F70E1-1F6B-CE6F-4957-1923B1ABF6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67D774-A9A9-0DCC-7705-08BAB142571C}"/>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17A54417-7A2C-60B3-E884-B23D0A68C0B8}"/>
              </a:ext>
            </a:extLst>
          </p:cNvPr>
          <p:cNvSpPr>
            <a:spLocks noGrp="1"/>
          </p:cNvSpPr>
          <p:nvPr>
            <p:ph type="sldNum" sz="quarter" idx="5"/>
          </p:nvPr>
        </p:nvSpPr>
        <p:spPr/>
        <p:txBody>
          <a:bodyPr/>
          <a:lstStyle/>
          <a:p>
            <a:fld id="{D78CD8D2-E38D-4469-AA06-16C607A74710}" type="slidenum">
              <a:rPr lang="zh-CN" altLang="en-US" smtClean="0"/>
              <a:t>43</a:t>
            </a:fld>
            <a:endParaRPr lang="zh-CN" altLang="en-US"/>
          </a:p>
        </p:txBody>
      </p:sp>
    </p:spTree>
    <p:extLst>
      <p:ext uri="{BB962C8B-B14F-4D97-AF65-F5344CB8AC3E}">
        <p14:creationId xmlns:p14="http://schemas.microsoft.com/office/powerpoint/2010/main" val="3862433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BAD8-8074-B01D-2C9E-06DBE9B3AB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80D6D8-FDE3-537C-0A0D-26337BED77F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C2063B-E728-35DB-A7F2-56D9839F4268}"/>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9E03A0B6-8CF0-7AC2-F057-4CE195010954}"/>
              </a:ext>
            </a:extLst>
          </p:cNvPr>
          <p:cNvSpPr>
            <a:spLocks noGrp="1"/>
          </p:cNvSpPr>
          <p:nvPr>
            <p:ph type="sldNum" sz="quarter" idx="5"/>
          </p:nvPr>
        </p:nvSpPr>
        <p:spPr/>
        <p:txBody>
          <a:bodyPr/>
          <a:lstStyle/>
          <a:p>
            <a:fld id="{D78CD8D2-E38D-4469-AA06-16C607A74710}" type="slidenum">
              <a:rPr lang="zh-CN" altLang="en-US" smtClean="0"/>
              <a:t>44</a:t>
            </a:fld>
            <a:endParaRPr lang="zh-CN" altLang="en-US"/>
          </a:p>
        </p:txBody>
      </p:sp>
    </p:spTree>
    <p:extLst>
      <p:ext uri="{BB962C8B-B14F-4D97-AF65-F5344CB8AC3E}">
        <p14:creationId xmlns:p14="http://schemas.microsoft.com/office/powerpoint/2010/main" val="2019299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2AADB-6D9A-94A6-B75E-447A7E4644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88C083-87FF-A7E9-901D-F432F2B5D9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40588D-AB44-76F8-F134-8B2B89BAF4C2}"/>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A9066979-C94E-18E6-C000-7E1F808ED272}"/>
              </a:ext>
            </a:extLst>
          </p:cNvPr>
          <p:cNvSpPr>
            <a:spLocks noGrp="1"/>
          </p:cNvSpPr>
          <p:nvPr>
            <p:ph type="sldNum" sz="quarter" idx="5"/>
          </p:nvPr>
        </p:nvSpPr>
        <p:spPr/>
        <p:txBody>
          <a:bodyPr/>
          <a:lstStyle/>
          <a:p>
            <a:fld id="{D78CD8D2-E38D-4469-AA06-16C607A74710}" type="slidenum">
              <a:rPr lang="zh-CN" altLang="en-US" smtClean="0"/>
              <a:t>45</a:t>
            </a:fld>
            <a:endParaRPr lang="zh-CN" altLang="en-US"/>
          </a:p>
        </p:txBody>
      </p:sp>
    </p:spTree>
    <p:extLst>
      <p:ext uri="{BB962C8B-B14F-4D97-AF65-F5344CB8AC3E}">
        <p14:creationId xmlns:p14="http://schemas.microsoft.com/office/powerpoint/2010/main" val="1316460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A756B-3697-BE97-673C-9A3942795E2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3790C2-E2EA-9B7F-43FE-4282A3EF60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E47362-2FED-C6CB-9197-E16D38956A4A}"/>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E8E68D79-08B1-1316-1F6F-F4381256089B}"/>
              </a:ext>
            </a:extLst>
          </p:cNvPr>
          <p:cNvSpPr>
            <a:spLocks noGrp="1"/>
          </p:cNvSpPr>
          <p:nvPr>
            <p:ph type="sldNum" sz="quarter" idx="5"/>
          </p:nvPr>
        </p:nvSpPr>
        <p:spPr/>
        <p:txBody>
          <a:bodyPr/>
          <a:lstStyle/>
          <a:p>
            <a:fld id="{D78CD8D2-E38D-4469-AA06-16C607A74710}" type="slidenum">
              <a:rPr lang="zh-CN" altLang="en-US" smtClean="0"/>
              <a:t>46</a:t>
            </a:fld>
            <a:endParaRPr lang="zh-CN" altLang="en-US"/>
          </a:p>
        </p:txBody>
      </p:sp>
    </p:spTree>
    <p:extLst>
      <p:ext uri="{BB962C8B-B14F-4D97-AF65-F5344CB8AC3E}">
        <p14:creationId xmlns:p14="http://schemas.microsoft.com/office/powerpoint/2010/main" val="2416765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B98F8BD-0828-AC4D-B168-7A8D05BBD069}" type="slidenum">
              <a:rPr kumimoji="1" lang="zh-CN" altLang="en-US" smtClean="0"/>
              <a:t>47</a:t>
            </a:fld>
            <a:endParaRPr kumimoji="1" lang="zh-CN" altLang="en-US"/>
          </a:p>
        </p:txBody>
      </p:sp>
    </p:spTree>
    <p:extLst>
      <p:ext uri="{BB962C8B-B14F-4D97-AF65-F5344CB8AC3E}">
        <p14:creationId xmlns:p14="http://schemas.microsoft.com/office/powerpoint/2010/main" val="1560445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BD8A-3B2B-F245-A505-70C1C15059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864A95-166B-67D2-8283-012C895936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BCD4E9-6B60-481B-8141-D64F6262449C}"/>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37B510D3-5526-D9B3-0F39-99F651174478}"/>
              </a:ext>
            </a:extLst>
          </p:cNvPr>
          <p:cNvSpPr>
            <a:spLocks noGrp="1"/>
          </p:cNvSpPr>
          <p:nvPr>
            <p:ph type="sldNum" sz="quarter" idx="5"/>
          </p:nvPr>
        </p:nvSpPr>
        <p:spPr/>
        <p:txBody>
          <a:bodyPr/>
          <a:lstStyle/>
          <a:p>
            <a:fld id="{D78CD8D2-E38D-4469-AA06-16C607A74710}" type="slidenum">
              <a:rPr lang="zh-CN" altLang="en-US" smtClean="0"/>
              <a:t>48</a:t>
            </a:fld>
            <a:endParaRPr lang="zh-CN" altLang="en-US"/>
          </a:p>
        </p:txBody>
      </p:sp>
    </p:spTree>
    <p:extLst>
      <p:ext uri="{BB962C8B-B14F-4D97-AF65-F5344CB8AC3E}">
        <p14:creationId xmlns:p14="http://schemas.microsoft.com/office/powerpoint/2010/main" val="2181039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19EE1-A737-81E9-597F-C3DE9F3BF7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47A132-B101-DDBA-6CD6-850DC349F4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45C190-6C1C-8F98-7334-CDF92813CD2A}"/>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68923F3D-6507-7E7F-35FF-A535463DC6AA}"/>
              </a:ext>
            </a:extLst>
          </p:cNvPr>
          <p:cNvSpPr>
            <a:spLocks noGrp="1"/>
          </p:cNvSpPr>
          <p:nvPr>
            <p:ph type="sldNum" sz="quarter" idx="5"/>
          </p:nvPr>
        </p:nvSpPr>
        <p:spPr/>
        <p:txBody>
          <a:bodyPr/>
          <a:lstStyle/>
          <a:p>
            <a:fld id="{D78CD8D2-E38D-4469-AA06-16C607A74710}" type="slidenum">
              <a:rPr lang="zh-CN" altLang="en-US" smtClean="0"/>
              <a:t>49</a:t>
            </a:fld>
            <a:endParaRPr lang="zh-CN" altLang="en-US"/>
          </a:p>
        </p:txBody>
      </p:sp>
    </p:spTree>
    <p:extLst>
      <p:ext uri="{BB962C8B-B14F-4D97-AF65-F5344CB8AC3E}">
        <p14:creationId xmlns:p14="http://schemas.microsoft.com/office/powerpoint/2010/main" val="1832491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91F5E-3B1A-29FF-3F63-522AE5AB54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2E3DDD-3EF9-1CA9-140E-15A2AA6BF5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9C4AD3-E47C-4452-E3FC-C279F733D2C9}"/>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5660AB00-C9FD-B964-DC7B-AB2A4704C1F5}"/>
              </a:ext>
            </a:extLst>
          </p:cNvPr>
          <p:cNvSpPr>
            <a:spLocks noGrp="1"/>
          </p:cNvSpPr>
          <p:nvPr>
            <p:ph type="sldNum" sz="quarter" idx="5"/>
          </p:nvPr>
        </p:nvSpPr>
        <p:spPr/>
        <p:txBody>
          <a:bodyPr/>
          <a:lstStyle/>
          <a:p>
            <a:fld id="{D78CD8D2-E38D-4469-AA06-16C607A74710}" type="slidenum">
              <a:rPr lang="zh-CN" altLang="en-US" smtClean="0"/>
              <a:t>50</a:t>
            </a:fld>
            <a:endParaRPr lang="zh-CN" altLang="en-US"/>
          </a:p>
        </p:txBody>
      </p:sp>
    </p:spTree>
    <p:extLst>
      <p:ext uri="{BB962C8B-B14F-4D97-AF65-F5344CB8AC3E}">
        <p14:creationId xmlns:p14="http://schemas.microsoft.com/office/powerpoint/2010/main" val="3724869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B98F8BD-0828-AC4D-B168-7A8D05BBD069}" type="slidenum">
              <a:rPr kumimoji="1" lang="zh-CN" altLang="en-US" smtClean="0"/>
              <a:t>6</a:t>
            </a:fld>
            <a:endParaRPr kumimoji="1" lang="zh-CN" altLang="en-US"/>
          </a:p>
        </p:txBody>
      </p:sp>
    </p:spTree>
    <p:extLst>
      <p:ext uri="{BB962C8B-B14F-4D97-AF65-F5344CB8AC3E}">
        <p14:creationId xmlns:p14="http://schemas.microsoft.com/office/powerpoint/2010/main" val="28792000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B98F8BD-0828-AC4D-B168-7A8D05BBD069}" type="slidenum">
              <a:rPr kumimoji="1" lang="zh-CN" altLang="en-US" smtClean="0"/>
              <a:t>51</a:t>
            </a:fld>
            <a:endParaRPr kumimoji="1" lang="zh-CN" altLang="en-US"/>
          </a:p>
        </p:txBody>
      </p:sp>
    </p:spTree>
    <p:extLst>
      <p:ext uri="{BB962C8B-B14F-4D97-AF65-F5344CB8AC3E}">
        <p14:creationId xmlns:p14="http://schemas.microsoft.com/office/powerpoint/2010/main" val="1167342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附：内容页部分可发挥空间非常大，由于信电模板自身有左上角的边框，所以把标题放在右侧会比较好</a:t>
            </a:r>
          </a:p>
          <a:p>
            <a:r>
              <a:rPr lang="zh-CN" altLang="en-US" dirty="0"/>
              <a:t>论文成果：围绕</a:t>
            </a:r>
            <a:r>
              <a:rPr lang="en-US" altLang="zh-CN" dirty="0" err="1"/>
              <a:t>FeFET</a:t>
            </a:r>
            <a:r>
              <a:rPr lang="zh-CN" altLang="en-US" dirty="0"/>
              <a:t>技术在组合优化问题应用的创新性研究，我们将深入探索其理论基础、算法设计及 实验验证。预期将研究成果编撰为一篇系统性论文，不仅详细阐述科研过程与发现，还分析比较不同优化 问题在我们新框架下的解决效果。我们的目标是在项目执行期间完成论文撰写，并投稿至具有较高影响力 的</a:t>
            </a:r>
            <a:r>
              <a:rPr lang="en-US" altLang="zh-CN" dirty="0"/>
              <a:t>B</a:t>
            </a:r>
            <a:r>
              <a:rPr lang="zh-CN" altLang="en-US" dirty="0"/>
              <a:t>类会议，以获得同行的认可并推动相关研究的发展。 研制产品：研发至少一个基于</a:t>
            </a:r>
            <a:r>
              <a:rPr lang="en-US" altLang="zh-CN" dirty="0" err="1"/>
              <a:t>FeFET</a:t>
            </a:r>
            <a:r>
              <a:rPr lang="zh-CN" altLang="en-US" dirty="0"/>
              <a:t>的原型器件或计算模块，表现出理想的性能指标，为后续的产品化和 商用化打下基础。 学术交流和环节融合：除了发表论文以外，我们将积极参与国内外相关的学术会议、研讨会和研究生论 坛，以宣讲项目的研究成果和技术进展。通过参与这些会议的演讲、展览和海报展示环节，我们将有机会 收集广泛的反馈，与行业领域的专家建立联系，和其他研究团队交流创新思路。此外，我们还将利用学术 交流平台来寻找潜在的研究与开发合作伙伴，同时为团队成员提供与学术领军人物接触的机会，以拓展我 们的研究视野和学术网络。 </a:t>
            </a:r>
          </a:p>
        </p:txBody>
      </p:sp>
      <p:sp>
        <p:nvSpPr>
          <p:cNvPr id="4" name="灯片编号占位符 3"/>
          <p:cNvSpPr>
            <a:spLocks noGrp="1"/>
          </p:cNvSpPr>
          <p:nvPr>
            <p:ph type="sldNum" sz="quarter" idx="5"/>
          </p:nvPr>
        </p:nvSpPr>
        <p:spPr/>
        <p:txBody>
          <a:bodyPr/>
          <a:lstStyle/>
          <a:p>
            <a:fld id="{D78CD8D2-E38D-4469-AA06-16C607A74710}" type="slidenum">
              <a:rPr lang="zh-CN" altLang="en-US" smtClean="0"/>
              <a:t>52</a:t>
            </a:fld>
            <a:endParaRPr lang="zh-CN" altLang="en-US"/>
          </a:p>
        </p:txBody>
      </p:sp>
    </p:spTree>
    <p:extLst>
      <p:ext uri="{BB962C8B-B14F-4D97-AF65-F5344CB8AC3E}">
        <p14:creationId xmlns:p14="http://schemas.microsoft.com/office/powerpoint/2010/main" val="3239239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B4405-D85E-A1AD-D77B-09959B34A8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1C6582-8DA0-9789-F7D2-88E28E13B1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53FCCB-6858-CEC1-6888-8EAEB8638D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附：内容页部分可发挥空间非常大，由于信电模板自身有左上角的边框，所以把标题放在右侧会比较好</a:t>
            </a:r>
          </a:p>
          <a:p>
            <a:r>
              <a:rPr lang="zh-CN" altLang="en-US" dirty="0"/>
              <a:t>论文成果：围绕</a:t>
            </a:r>
            <a:r>
              <a:rPr lang="en-US" altLang="zh-CN" dirty="0" err="1"/>
              <a:t>FeFET</a:t>
            </a:r>
            <a:r>
              <a:rPr lang="zh-CN" altLang="en-US" dirty="0"/>
              <a:t>技术在组合优化问题应用的创新性研究，我们将深入探索其理论基础、算法设计及 实验验证。预期将研究成果编撰为一篇系统性论文，不仅详细阐述科研过程与发现，还分析比较不同优化 问题在我们新框架下的解决效果。我们的目标是在项目执行期间完成论文撰写，并投稿至具有较高影响力 的</a:t>
            </a:r>
            <a:r>
              <a:rPr lang="en-US" altLang="zh-CN" dirty="0"/>
              <a:t>B</a:t>
            </a:r>
            <a:r>
              <a:rPr lang="zh-CN" altLang="en-US" dirty="0"/>
              <a:t>类会议，以获得同行的认可并推动相关研究的发展。 研制产品：研发至少一个基于</a:t>
            </a:r>
            <a:r>
              <a:rPr lang="en-US" altLang="zh-CN" dirty="0" err="1"/>
              <a:t>FeFET</a:t>
            </a:r>
            <a:r>
              <a:rPr lang="zh-CN" altLang="en-US" dirty="0"/>
              <a:t>的原型器件或计算模块，表现出理想的性能指标，为后续的产品化和 商用化打下基础。 学术交流和环节融合：除了发表论文以外，我们将积极参与国内外相关的学术会议、研讨会和研究生论 坛，以宣讲项目的研究成果和技术进展。通过参与这些会议的演讲、展览和海报展示环节，我们将有机会 收集广泛的反馈，与行业领域的专家建立联系，和其他研究团队交流创新思路。此外，我们还将利用学术 交流平台来寻找潜在的研究与开发合作伙伴，同时为团队成员提供与学术领军人物接触的机会，以拓展我 们的研究视野和学术网络。 </a:t>
            </a:r>
          </a:p>
        </p:txBody>
      </p:sp>
      <p:sp>
        <p:nvSpPr>
          <p:cNvPr id="4" name="灯片编号占位符 3">
            <a:extLst>
              <a:ext uri="{FF2B5EF4-FFF2-40B4-BE49-F238E27FC236}">
                <a16:creationId xmlns:a16="http://schemas.microsoft.com/office/drawing/2014/main" id="{8CA3C946-2CFA-71DD-081C-5BD8DF349BDA}"/>
              </a:ext>
            </a:extLst>
          </p:cNvPr>
          <p:cNvSpPr>
            <a:spLocks noGrp="1"/>
          </p:cNvSpPr>
          <p:nvPr>
            <p:ph type="sldNum" sz="quarter" idx="5"/>
          </p:nvPr>
        </p:nvSpPr>
        <p:spPr/>
        <p:txBody>
          <a:bodyPr/>
          <a:lstStyle/>
          <a:p>
            <a:fld id="{D78CD8D2-E38D-4469-AA06-16C607A74710}" type="slidenum">
              <a:rPr lang="zh-CN" altLang="en-US" smtClean="0"/>
              <a:t>53</a:t>
            </a:fld>
            <a:endParaRPr lang="zh-CN" altLang="en-US"/>
          </a:p>
        </p:txBody>
      </p:sp>
    </p:spTree>
    <p:extLst>
      <p:ext uri="{BB962C8B-B14F-4D97-AF65-F5344CB8AC3E}">
        <p14:creationId xmlns:p14="http://schemas.microsoft.com/office/powerpoint/2010/main" val="2833721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1F6AA-3B14-304B-5A03-4337FF60C9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7A9955-9E71-E5A6-CB38-4AD2A0DEF6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50F2F58-2548-18A5-DBBF-03164C6E86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附：内容页部分可发挥空间非常大，由于信电模板自身有左上角的边框，所以把标题放在右侧会比较好</a:t>
            </a:r>
          </a:p>
          <a:p>
            <a:r>
              <a:rPr lang="zh-CN" altLang="en-US" dirty="0"/>
              <a:t>论文成果：围绕</a:t>
            </a:r>
            <a:r>
              <a:rPr lang="en-US" altLang="zh-CN" dirty="0" err="1"/>
              <a:t>FeFET</a:t>
            </a:r>
            <a:r>
              <a:rPr lang="zh-CN" altLang="en-US" dirty="0"/>
              <a:t>技术在组合优化问题应用的创新性研究，我们将深入探索其理论基础、算法设计及 实验验证。预期将研究成果编撰为一篇系统性论文，不仅详细阐述科研过程与发现，还分析比较不同优化 问题在我们新框架下的解决效果。我们的目标是在项目执行期间完成论文撰写，并投稿至具有较高影响力 的</a:t>
            </a:r>
            <a:r>
              <a:rPr lang="en-US" altLang="zh-CN" dirty="0"/>
              <a:t>B</a:t>
            </a:r>
            <a:r>
              <a:rPr lang="zh-CN" altLang="en-US" dirty="0"/>
              <a:t>类会议，以获得同行的认可并推动相关研究的发展。 研制产品：研发至少一个基于</a:t>
            </a:r>
            <a:r>
              <a:rPr lang="en-US" altLang="zh-CN" dirty="0" err="1"/>
              <a:t>FeFET</a:t>
            </a:r>
            <a:r>
              <a:rPr lang="zh-CN" altLang="en-US" dirty="0"/>
              <a:t>的原型器件或计算模块，表现出理想的性能指标，为后续的产品化和 商用化打下基础。 学术交流和环节融合：除了发表论文以外，我们将积极参与国内外相关的学术会议、研讨会和研究生论 坛，以宣讲项目的研究成果和技术进展。通过参与这些会议的演讲、展览和海报展示环节，我们将有机会 收集广泛的反馈，与行业领域的专家建立联系，和其他研究团队交流创新思路。此外，我们还将利用学术 交流平台来寻找潜在的研究与开发合作伙伴，同时为团队成员提供与学术领军人物接触的机会，以拓展我 们的研究视野和学术网络。 </a:t>
            </a:r>
          </a:p>
        </p:txBody>
      </p:sp>
      <p:sp>
        <p:nvSpPr>
          <p:cNvPr id="4" name="灯片编号占位符 3">
            <a:extLst>
              <a:ext uri="{FF2B5EF4-FFF2-40B4-BE49-F238E27FC236}">
                <a16:creationId xmlns:a16="http://schemas.microsoft.com/office/drawing/2014/main" id="{5B221C2A-0DDB-61BD-0275-31EF0C5C065A}"/>
              </a:ext>
            </a:extLst>
          </p:cNvPr>
          <p:cNvSpPr>
            <a:spLocks noGrp="1"/>
          </p:cNvSpPr>
          <p:nvPr>
            <p:ph type="sldNum" sz="quarter" idx="5"/>
          </p:nvPr>
        </p:nvSpPr>
        <p:spPr/>
        <p:txBody>
          <a:bodyPr/>
          <a:lstStyle/>
          <a:p>
            <a:fld id="{D78CD8D2-E38D-4469-AA06-16C607A74710}" type="slidenum">
              <a:rPr lang="zh-CN" altLang="en-US" smtClean="0"/>
              <a:t>54</a:t>
            </a:fld>
            <a:endParaRPr lang="zh-CN" altLang="en-US"/>
          </a:p>
        </p:txBody>
      </p:sp>
    </p:spTree>
    <p:extLst>
      <p:ext uri="{BB962C8B-B14F-4D97-AF65-F5344CB8AC3E}">
        <p14:creationId xmlns:p14="http://schemas.microsoft.com/office/powerpoint/2010/main" val="938852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D78CD8D2-E38D-4469-AA06-16C607A74710}" type="slidenum">
              <a:rPr lang="zh-CN" altLang="en-US" smtClean="0"/>
              <a:t>7</a:t>
            </a:fld>
            <a:endParaRPr lang="zh-CN" altLang="en-US"/>
          </a:p>
        </p:txBody>
      </p:sp>
    </p:spTree>
    <p:extLst>
      <p:ext uri="{BB962C8B-B14F-4D97-AF65-F5344CB8AC3E}">
        <p14:creationId xmlns:p14="http://schemas.microsoft.com/office/powerpoint/2010/main" val="323923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155B5-D023-D6A4-0FBC-9196E95329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6837A2-F1C7-58C3-263A-0C1280DD91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C05DC-AAB5-C44B-04F6-0731F50B3E65}"/>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01EA8CF6-48D8-96B8-671D-DC7DBCB5914D}"/>
              </a:ext>
            </a:extLst>
          </p:cNvPr>
          <p:cNvSpPr>
            <a:spLocks noGrp="1"/>
          </p:cNvSpPr>
          <p:nvPr>
            <p:ph type="sldNum" sz="quarter" idx="5"/>
          </p:nvPr>
        </p:nvSpPr>
        <p:spPr/>
        <p:txBody>
          <a:bodyPr/>
          <a:lstStyle/>
          <a:p>
            <a:fld id="{D78CD8D2-E38D-4469-AA06-16C607A74710}" type="slidenum">
              <a:rPr lang="zh-CN" altLang="en-US" smtClean="0"/>
              <a:t>8</a:t>
            </a:fld>
            <a:endParaRPr lang="zh-CN" altLang="en-US"/>
          </a:p>
        </p:txBody>
      </p:sp>
    </p:spTree>
    <p:extLst>
      <p:ext uri="{BB962C8B-B14F-4D97-AF65-F5344CB8AC3E}">
        <p14:creationId xmlns:p14="http://schemas.microsoft.com/office/powerpoint/2010/main" val="926216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6EA91-32B4-7B8E-1DDC-0FEA2EAC3C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04C681-DD9E-B023-CA7B-F91F4190C0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090E97-0A23-D3BD-FA4D-7DD7AFBF6A12}"/>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706F17C6-6766-5AD5-A498-F401BCD1FA5D}"/>
              </a:ext>
            </a:extLst>
          </p:cNvPr>
          <p:cNvSpPr>
            <a:spLocks noGrp="1"/>
          </p:cNvSpPr>
          <p:nvPr>
            <p:ph type="sldNum" sz="quarter" idx="5"/>
          </p:nvPr>
        </p:nvSpPr>
        <p:spPr/>
        <p:txBody>
          <a:bodyPr/>
          <a:lstStyle/>
          <a:p>
            <a:fld id="{D78CD8D2-E38D-4469-AA06-16C607A74710}" type="slidenum">
              <a:rPr lang="zh-CN" altLang="en-US" smtClean="0"/>
              <a:t>9</a:t>
            </a:fld>
            <a:endParaRPr lang="zh-CN" altLang="en-US"/>
          </a:p>
        </p:txBody>
      </p:sp>
    </p:spTree>
    <p:extLst>
      <p:ext uri="{BB962C8B-B14F-4D97-AF65-F5344CB8AC3E}">
        <p14:creationId xmlns:p14="http://schemas.microsoft.com/office/powerpoint/2010/main" val="2546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5FE71-1597-B34E-DFAC-54EE79DEE4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450ECE-7FD1-A1FA-C1E9-EFAC61005D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20DFC8-E1D3-D71C-8A13-EB2F518CCED6}"/>
              </a:ext>
            </a:extLst>
          </p:cNvPr>
          <p:cNvSpPr>
            <a:spLocks noGrp="1"/>
          </p:cNvSpPr>
          <p:nvPr>
            <p:ph type="body" idx="1"/>
          </p:nvPr>
        </p:nvSpPr>
        <p:spPr/>
        <p:txBody>
          <a:bodyPr/>
          <a:lstStyle/>
          <a:p>
            <a:r>
              <a:rPr lang="zh-CN" altLang="en-US" sz="1200" b="1" dirty="0">
                <a:effectLst/>
                <a:highlight>
                  <a:srgbClr val="FFFFFF"/>
                </a:highlight>
                <a:latin typeface="MicrosoftYaHei"/>
              </a:rPr>
              <a:t>项目目的</a:t>
            </a:r>
            <a:r>
              <a:rPr lang="en-US" altLang="zh-CN" sz="1200" b="1" dirty="0">
                <a:effectLst/>
                <a:highlight>
                  <a:srgbClr val="FFFFFF"/>
                </a:highlight>
                <a:latin typeface="MicrosoftYaHei"/>
              </a:rPr>
              <a:t>: </a:t>
            </a:r>
            <a:endParaRPr lang="zh-CN" altLang="en-US" dirty="0">
              <a:effectLst/>
              <a:highlight>
                <a:srgbClr val="FFFFFF"/>
              </a:highlight>
            </a:endParaRPr>
          </a:p>
          <a:p>
            <a:r>
              <a:rPr lang="zh-CN" altLang="en-US" sz="1200" dirty="0">
                <a:effectLst/>
                <a:highlight>
                  <a:srgbClr val="FFFFFF"/>
                </a:highlight>
                <a:latin typeface="MicrosoftYaHei"/>
              </a:rPr>
              <a:t>本项目的目标是探索并实现一种新型硬件设计，以解决组合优化问题。具体而言，我们计划采用基于铁电晶体 管的存算一体架构，旨在针对常见的组合优化问题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例如最大割问题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提供高能效、低延时的求解器。 项目的主要目的分为三点</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第一，</a:t>
            </a:r>
            <a:r>
              <a:rPr lang="zh-CN" altLang="en-US" sz="1200" b="1" dirty="0">
                <a:effectLst/>
                <a:highlight>
                  <a:srgbClr val="FFFFFF"/>
                </a:highlight>
                <a:latin typeface="MicrosoftYaHei"/>
              </a:rPr>
              <a:t>创新性解决方案</a:t>
            </a:r>
            <a:r>
              <a:rPr lang="zh-CN" altLang="en-US" sz="1200" dirty="0">
                <a:effectLst/>
                <a:highlight>
                  <a:srgbClr val="FFFFFF"/>
                </a:highlight>
                <a:latin typeface="MicrosoftYaHei"/>
              </a:rPr>
              <a:t>。通过铁电晶体管存算一体架构，我们希望为组合优化问题 的求解提供一种新方法。这一硬件设计有望改变计算领域的格局</a:t>
            </a:r>
            <a:r>
              <a:rPr lang="en-US" altLang="zh-CN" sz="1200" dirty="0">
                <a:effectLst/>
                <a:highlight>
                  <a:srgbClr val="FFFFFF"/>
                </a:highlight>
                <a:latin typeface="MicrosoftYaHei"/>
              </a:rPr>
              <a:t>;</a:t>
            </a:r>
            <a:r>
              <a:rPr lang="zh-CN" altLang="en-US" sz="1200" dirty="0">
                <a:effectLst/>
                <a:highlight>
                  <a:srgbClr val="FFFFFF"/>
                </a:highlight>
                <a:latin typeface="MicrosoftYaHei"/>
              </a:rPr>
              <a:t>第二，</a:t>
            </a:r>
            <a:r>
              <a:rPr lang="zh-CN" altLang="en-US" sz="1200" b="1" dirty="0">
                <a:effectLst/>
                <a:highlight>
                  <a:srgbClr val="FFFFFF"/>
                </a:highlight>
                <a:latin typeface="MicrosoftYaHei"/>
              </a:rPr>
              <a:t>高能效性能</a:t>
            </a:r>
            <a:r>
              <a:rPr lang="zh-CN" altLang="en-US" sz="1200" dirty="0">
                <a:effectLst/>
                <a:highlight>
                  <a:srgbClr val="FFFFFF"/>
                </a:highlight>
                <a:latin typeface="MicrosoftYaHei"/>
              </a:rPr>
              <a:t>。传统的冯</a:t>
            </a:r>
            <a:r>
              <a:rPr lang="en-US" altLang="zh-CN" sz="1200" dirty="0">
                <a:effectLst/>
                <a:highlight>
                  <a:srgbClr val="FFFFFF"/>
                </a:highlight>
                <a:latin typeface="MicrosoftYaHei"/>
              </a:rPr>
              <a:t>·</a:t>
            </a:r>
            <a:r>
              <a:rPr lang="zh-CN" altLang="en-US" sz="1200" dirty="0">
                <a:effectLst/>
                <a:highlight>
                  <a:srgbClr val="FFFFFF"/>
                </a:highlight>
                <a:latin typeface="MicrosoftYaHei"/>
              </a:rPr>
              <a:t>诺伊曼计算机 体系架构在解决组合优化问题时代价昂贵，因此我们迫切需要寻找更高能效的解决方案。铁电晶体管存算一体 架构的设计旨在提高能效，从而更有效地解决这类问题。第三，</a:t>
            </a:r>
            <a:r>
              <a:rPr lang="zh-CN" altLang="en-US" sz="1200" b="1" dirty="0">
                <a:effectLst/>
                <a:highlight>
                  <a:srgbClr val="FFFFFF"/>
                </a:highlight>
                <a:latin typeface="MicrosoftYaHei"/>
              </a:rPr>
              <a:t>低延时</a:t>
            </a:r>
            <a:r>
              <a:rPr lang="zh-CN" altLang="en-US" sz="1200" dirty="0">
                <a:effectLst/>
                <a:highlight>
                  <a:srgbClr val="FFFFFF"/>
                </a:highlight>
                <a:latin typeface="MicrosoftYaHei"/>
              </a:rPr>
              <a:t>。组合优化问题的求解通常需要大量的 计算资源和时间。我们希望通过铁电晶体管存算一体架构，实现更低的延时，使得问题的求解更加迅速。 </a:t>
            </a:r>
            <a:endParaRPr lang="zh-CN" altLang="en-US" dirty="0">
              <a:effectLst/>
              <a:highlight>
                <a:srgbClr val="FFFFFF"/>
              </a:highlight>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研究内容</a:t>
            </a:r>
            <a:endParaRPr lang="en-US" altLang="zh-CN" sz="1200" b="1" dirty="0">
              <a:effectLst/>
              <a:highlight>
                <a:srgbClr val="FFFFFF"/>
              </a:highlight>
              <a:latin typeface="MicrosoftYaHei"/>
            </a:endParaRPr>
          </a:p>
          <a:p>
            <a:r>
              <a:rPr lang="zh-CN" altLang="en-US" b="1" dirty="0">
                <a:solidFill>
                  <a:schemeClr val="tx1">
                    <a:lumMod val="50000"/>
                    <a:lumOff val="50000"/>
                  </a:schemeClr>
                </a:solidFill>
                <a:latin typeface="微软雅黑" panose="020B0503020204020204" charset="-122"/>
                <a:ea typeface="微软雅黑" panose="020B0503020204020204" charset="-122"/>
              </a:rPr>
              <a:t>组合优化问题的新</a:t>
            </a:r>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形式转化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现有的组合优化问题的</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形式目标函数常带有惩罚项和辅助变量，导致更高的求解复杂度。我们提出将其转换为更简洁且便于映射到硬件上的形式</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en-US" altLang="zh-CN" b="1" dirty="0">
                <a:solidFill>
                  <a:schemeClr val="tx1">
                    <a:lumMod val="50000"/>
                    <a:lumOff val="50000"/>
                  </a:schemeClr>
                </a:solidFill>
                <a:latin typeface="微软雅黑" panose="020B0503020204020204" charset="-122"/>
                <a:ea typeface="微软雅黑" panose="020B0503020204020204" charset="-122"/>
              </a:rPr>
              <a:t>QUBO</a:t>
            </a:r>
            <a:r>
              <a:rPr lang="zh-CN" altLang="en-US" b="1" dirty="0">
                <a:solidFill>
                  <a:schemeClr val="tx1">
                    <a:lumMod val="50000"/>
                    <a:lumOff val="50000"/>
                  </a:schemeClr>
                </a:solidFill>
                <a:latin typeface="微软雅黑" panose="020B0503020204020204" charset="-122"/>
                <a:ea typeface="微软雅黑" panose="020B0503020204020204" charset="-122"/>
              </a:rPr>
              <a:t>矩阵的高效压缩和与硬件编码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我们发现在</a:t>
            </a:r>
            <a:r>
              <a:rPr lang="en-US" altLang="zh-CN" sz="1200" dirty="0" err="1">
                <a:solidFill>
                  <a:schemeClr val="tx1">
                    <a:lumMod val="50000"/>
                    <a:lumOff val="50000"/>
                  </a:schemeClr>
                </a:solidFill>
                <a:latin typeface="微软雅黑" panose="020B0503020204020204" charset="-122"/>
                <a:ea typeface="微软雅黑" panose="020B0503020204020204" charset="-122"/>
              </a:rPr>
              <a:t>FeFET</a:t>
            </a:r>
            <a:r>
              <a:rPr lang="zh-CN" altLang="en-US" sz="1200" dirty="0">
                <a:solidFill>
                  <a:schemeClr val="tx1">
                    <a:lumMod val="50000"/>
                    <a:lumOff val="50000"/>
                  </a:schemeClr>
                </a:solidFill>
                <a:latin typeface="微软雅黑" panose="020B0503020204020204" charset="-122"/>
                <a:ea typeface="微软雅黑" panose="020B0503020204020204" charset="-122"/>
              </a:rPr>
              <a:t>阵列编码时，可以对</a:t>
            </a:r>
            <a:r>
              <a:rPr lang="en-US" altLang="zh-CN" sz="1200" dirty="0">
                <a:solidFill>
                  <a:schemeClr val="tx1">
                    <a:lumMod val="50000"/>
                    <a:lumOff val="50000"/>
                  </a:schemeClr>
                </a:solidFill>
                <a:latin typeface="微软雅黑" panose="020B0503020204020204" charset="-122"/>
                <a:ea typeface="微软雅黑" panose="020B0503020204020204" charset="-122"/>
              </a:rPr>
              <a:t>QUBO</a:t>
            </a:r>
            <a:r>
              <a:rPr lang="zh-CN" altLang="en-US" sz="1200" dirty="0">
                <a:solidFill>
                  <a:schemeClr val="tx1">
                    <a:lumMod val="50000"/>
                    <a:lumOff val="50000"/>
                  </a:schemeClr>
                </a:solidFill>
                <a:latin typeface="微软雅黑" panose="020B0503020204020204" charset="-122"/>
                <a:ea typeface="微软雅黑" panose="020B0503020204020204" charset="-122"/>
              </a:rPr>
              <a:t>矩阵进行大规模的高效压缩，从而减小硬件开销提高编码效率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问题条件约束过滤器的提出</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对于存在约束条件的问题，我们考虑设计高效的过滤器来滤除不符合条件的解的形式，以大幅提高求解速率</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求解器系统整体架构的规划设计与验证</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我们已初步设计了求解器硬件的整体架构</a:t>
            </a:r>
            <a:endParaRPr lang="en-US" altLang="zh-CN" dirty="0">
              <a:solidFill>
                <a:schemeClr val="tx1">
                  <a:lumMod val="50000"/>
                  <a:lumOff val="50000"/>
                </a:schemeClr>
              </a:solidFill>
              <a:latin typeface="微软雅黑" panose="020B0503020204020204" charset="-122"/>
              <a:ea typeface="微软雅黑" panose="020B0503020204020204" charset="-122"/>
            </a:endParaRPr>
          </a:p>
          <a:p>
            <a:r>
              <a:rPr lang="zh-CN" altLang="en-US" b="1" dirty="0">
                <a:solidFill>
                  <a:schemeClr val="tx1">
                    <a:lumMod val="50000"/>
                    <a:lumOff val="50000"/>
                  </a:schemeClr>
                </a:solidFill>
                <a:latin typeface="微软雅黑" panose="020B0503020204020204" charset="-122"/>
                <a:ea typeface="微软雅黑" panose="020B0503020204020204" charset="-122"/>
              </a:rPr>
              <a:t>求解算法的设计与优化</a:t>
            </a:r>
            <a:endParaRPr lang="en-US" altLang="zh-CN" b="1" dirty="0">
              <a:solidFill>
                <a:schemeClr val="tx1">
                  <a:lumMod val="50000"/>
                  <a:lumOff val="50000"/>
                </a:schemeClr>
              </a:solidFill>
              <a:latin typeface="微软雅黑" panose="020B0503020204020204" charset="-122"/>
              <a:ea typeface="微软雅黑" panose="020B0503020204020204" charset="-122"/>
            </a:endParaRPr>
          </a:p>
          <a:p>
            <a:r>
              <a:rPr lang="zh-CN" altLang="en-US" sz="1200" dirty="0">
                <a:solidFill>
                  <a:schemeClr val="tx1">
                    <a:lumMod val="50000"/>
                    <a:lumOff val="50000"/>
                  </a:schemeClr>
                </a:solidFill>
                <a:latin typeface="微软雅黑" panose="020B0503020204020204" charset="-122"/>
                <a:ea typeface="微软雅黑" panose="020B0503020204020204" charset="-122"/>
              </a:rPr>
              <a:t>我们拟考虑结合多项式时间近似算法和启发式算法设计新的高效率算法</a:t>
            </a:r>
            <a:endParaRPr lang="en-US" altLang="zh-CN" sz="1200" dirty="0">
              <a:solidFill>
                <a:schemeClr val="tx1">
                  <a:lumMod val="50000"/>
                  <a:lumOff val="50000"/>
                </a:schemeClr>
              </a:solidFill>
              <a:latin typeface="微软雅黑" panose="020B0503020204020204" charset="-122"/>
              <a:ea typeface="微软雅黑" panose="020B0503020204020204" charset="-122"/>
            </a:endParaRPr>
          </a:p>
          <a:p>
            <a:endParaRPr lang="en-US" altLang="zh-CN" sz="1200" b="1" dirty="0">
              <a:effectLst/>
              <a:highlight>
                <a:srgbClr val="FFFFFF"/>
              </a:highlight>
              <a:latin typeface="MicrosoftYaHei"/>
            </a:endParaRPr>
          </a:p>
          <a:p>
            <a:r>
              <a:rPr lang="zh-CN" altLang="en-US" sz="1200" b="1" dirty="0">
                <a:effectLst/>
                <a:highlight>
                  <a:srgbClr val="FFFFFF"/>
                </a:highlight>
                <a:latin typeface="MicrosoftYaHei"/>
              </a:rPr>
              <a:t>项目意义</a:t>
            </a:r>
            <a:r>
              <a:rPr lang="en-US" altLang="zh-CN" sz="1200" b="1" dirty="0">
                <a:effectLst/>
                <a:highlight>
                  <a:srgbClr val="FFFFFF"/>
                </a:highlight>
                <a:latin typeface="MicrosoftYaHei"/>
              </a:rPr>
              <a:t>: </a:t>
            </a:r>
            <a:r>
              <a:rPr lang="zh-CN" altLang="en-US" sz="1200" b="1" dirty="0">
                <a:effectLst/>
                <a:highlight>
                  <a:srgbClr val="FFFFFF"/>
                </a:highlight>
                <a:latin typeface="MicrosoftYaHei"/>
              </a:rPr>
              <a:t>推动硬件创新</a:t>
            </a:r>
            <a:r>
              <a:rPr lang="en-US" altLang="zh-CN" sz="1200" dirty="0">
                <a:effectLst/>
                <a:highlight>
                  <a:srgbClr val="FFFFFF"/>
                </a:highlight>
                <a:latin typeface="MicrosoftYaHei"/>
              </a:rPr>
              <a:t>:</a:t>
            </a:r>
            <a:r>
              <a:rPr lang="zh-CN" altLang="en-US" sz="1200" dirty="0">
                <a:effectLst/>
                <a:highlight>
                  <a:srgbClr val="FFFFFF"/>
                </a:highlight>
                <a:latin typeface="MicrosoftYaHei"/>
              </a:rPr>
              <a:t>铁电晶体管存算一体架构作为一种新型硬件设计，有望为计算领域带来创新。通过将逻辑和存 </a:t>
            </a:r>
            <a:endParaRPr lang="zh-CN" altLang="en-US" dirty="0">
              <a:effectLst/>
              <a:highlight>
                <a:srgbClr val="FFFFFF"/>
              </a:highlight>
            </a:endParaRPr>
          </a:p>
          <a:p>
            <a:r>
              <a:rPr lang="zh-CN" altLang="en-US" sz="1200" dirty="0">
                <a:effectLst/>
                <a:highlight>
                  <a:srgbClr val="FFFFFF"/>
                </a:highlight>
                <a:latin typeface="MicrosoftYaHei"/>
              </a:rPr>
              <a:t>储器集成在单个设备中，我们可以突破传统计算机体系结构的局限，探索更高效、更灵活的解决方案。 </a:t>
            </a:r>
            <a:endParaRPr lang="zh-CN" altLang="en-US" dirty="0">
              <a:effectLst/>
              <a:highlight>
                <a:srgbClr val="FFFFFF"/>
              </a:highlight>
            </a:endParaRPr>
          </a:p>
          <a:p>
            <a:r>
              <a:rPr lang="zh-CN" altLang="en-US" sz="1200" b="1" dirty="0">
                <a:effectLst/>
                <a:highlight>
                  <a:srgbClr val="FFFFFF"/>
                </a:highlight>
                <a:latin typeface="MicrosoftYaHei"/>
              </a:rPr>
              <a:t>解决组合优化问题</a:t>
            </a:r>
            <a:r>
              <a:rPr lang="en-US" altLang="zh-CN" sz="1200" dirty="0">
                <a:effectLst/>
                <a:highlight>
                  <a:srgbClr val="FFFFFF"/>
                </a:highlight>
                <a:latin typeface="MicrosoftYaHei"/>
              </a:rPr>
              <a:t>:</a:t>
            </a:r>
            <a:r>
              <a:rPr lang="zh-CN" altLang="en-US" sz="1200" dirty="0">
                <a:effectLst/>
                <a:highlight>
                  <a:srgbClr val="FFFFFF"/>
                </a:highlight>
                <a:latin typeface="MicrosoftYaHei"/>
              </a:rPr>
              <a:t>组合优化问题在现实生活中具有广泛的应用，但通常属于非确定性多项式时间难题</a:t>
            </a:r>
            <a:r>
              <a:rPr lang="en-US" altLang="zh-CN" sz="1200" dirty="0">
                <a:effectLst/>
                <a:highlight>
                  <a:srgbClr val="FFFFFF"/>
                </a:highlight>
                <a:latin typeface="MicrosoftYaHei"/>
              </a:rPr>
              <a:t>(NP- hard)</a:t>
            </a:r>
            <a:r>
              <a:rPr lang="zh-CN" altLang="en-US" sz="1200" dirty="0">
                <a:effectLst/>
                <a:highlight>
                  <a:srgbClr val="FFFFFF"/>
                </a:highlight>
                <a:latin typeface="MicrosoftYaHei"/>
              </a:rPr>
              <a:t>。传统计算机体系结构在解决这类问题时效率低下，因此需要新的方法。铁电晶体管存算一体架构有望 为这些问题提供高能效、低延时的求解器。 </a:t>
            </a:r>
            <a:endParaRPr lang="zh-CN" altLang="en-US" dirty="0">
              <a:effectLst/>
              <a:highlight>
                <a:srgbClr val="FFFFFF"/>
              </a:highlight>
            </a:endParaRPr>
          </a:p>
          <a:p>
            <a:r>
              <a:rPr lang="zh-CN" altLang="en-US" sz="1200" b="1" dirty="0">
                <a:effectLst/>
                <a:highlight>
                  <a:srgbClr val="FFFFFF"/>
                </a:highlight>
                <a:latin typeface="MicrosoftYaHei"/>
              </a:rPr>
              <a:t>应用潜力</a:t>
            </a:r>
            <a:r>
              <a:rPr lang="en-US" altLang="zh-CN" sz="1200" dirty="0">
                <a:effectLst/>
                <a:highlight>
                  <a:srgbClr val="FFFFFF"/>
                </a:highlight>
                <a:latin typeface="MicrosoftYaHei"/>
              </a:rPr>
              <a:t>:</a:t>
            </a:r>
            <a:r>
              <a:rPr lang="zh-CN" altLang="en-US" sz="1200" dirty="0">
                <a:effectLst/>
                <a:highlight>
                  <a:srgbClr val="FFFFFF"/>
                </a:highlight>
                <a:latin typeface="MicrosoftYaHei"/>
              </a:rPr>
              <a:t>除了组合优化问题，铁电晶体管存算一体架构还可以应用于其他领域，例如人工神经网络和神经形 态计算。因此，这个项目的意义不仅仅局限于组合优化问题，还涉及到更广泛的应用。 </a:t>
            </a:r>
            <a:endParaRPr kumimoji="1" lang="zh-CN" altLang="en-US" dirty="0"/>
          </a:p>
          <a:p>
            <a:endParaRPr lang="zh-CN" altLang="en-US" dirty="0"/>
          </a:p>
        </p:txBody>
      </p:sp>
      <p:sp>
        <p:nvSpPr>
          <p:cNvPr id="4" name="灯片编号占位符 3">
            <a:extLst>
              <a:ext uri="{FF2B5EF4-FFF2-40B4-BE49-F238E27FC236}">
                <a16:creationId xmlns:a16="http://schemas.microsoft.com/office/drawing/2014/main" id="{BE9C87C6-B353-D56F-3DDD-5F897CCD872C}"/>
              </a:ext>
            </a:extLst>
          </p:cNvPr>
          <p:cNvSpPr>
            <a:spLocks noGrp="1"/>
          </p:cNvSpPr>
          <p:nvPr>
            <p:ph type="sldNum" sz="quarter" idx="5"/>
          </p:nvPr>
        </p:nvSpPr>
        <p:spPr/>
        <p:txBody>
          <a:bodyPr/>
          <a:lstStyle/>
          <a:p>
            <a:fld id="{D78CD8D2-E38D-4469-AA06-16C607A74710}" type="slidenum">
              <a:rPr lang="zh-CN" altLang="en-US" smtClean="0"/>
              <a:t>10</a:t>
            </a:fld>
            <a:endParaRPr lang="zh-CN" altLang="en-US"/>
          </a:p>
        </p:txBody>
      </p:sp>
    </p:spTree>
    <p:extLst>
      <p:ext uri="{BB962C8B-B14F-4D97-AF65-F5344CB8AC3E}">
        <p14:creationId xmlns:p14="http://schemas.microsoft.com/office/powerpoint/2010/main" val="52981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C2521-0F47-EE4C-2F3F-266EFE9322B2}"/>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C46D25D-2F36-8A38-6049-C98F7C145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D7EC4BD-6A46-6AFA-52DB-2A071340B9D4}"/>
              </a:ext>
            </a:extLst>
          </p:cNvPr>
          <p:cNvSpPr>
            <a:spLocks noGrp="1"/>
          </p:cNvSpPr>
          <p:nvPr>
            <p:ph type="dt" sz="half" idx="10"/>
          </p:nvPr>
        </p:nvSpPr>
        <p:spPr/>
        <p:txBody>
          <a:bodyPr/>
          <a:lstStyle/>
          <a:p>
            <a:fld id="{ABE18F0D-0ACF-2948-A1E7-25DCE4E1688B}" type="datetimeFigureOut">
              <a:rPr kumimoji="1" lang="zh-CN" altLang="en-US" smtClean="0"/>
              <a:t>2025/02/17</a:t>
            </a:fld>
            <a:endParaRPr kumimoji="1" lang="zh-CN" altLang="en-US"/>
          </a:p>
        </p:txBody>
      </p:sp>
      <p:sp>
        <p:nvSpPr>
          <p:cNvPr id="5" name="页脚占位符 4">
            <a:extLst>
              <a:ext uri="{FF2B5EF4-FFF2-40B4-BE49-F238E27FC236}">
                <a16:creationId xmlns:a16="http://schemas.microsoft.com/office/drawing/2014/main" id="{ADAE4772-ACA6-2EDD-7077-911E494CF45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6762CDF-518D-F40D-D720-74DAF90D2B3F}"/>
              </a:ext>
            </a:extLst>
          </p:cNvPr>
          <p:cNvSpPr>
            <a:spLocks noGrp="1"/>
          </p:cNvSpPr>
          <p:nvPr>
            <p:ph type="sldNum" sz="quarter" idx="12"/>
          </p:nvPr>
        </p:nvSpPr>
        <p:spPr/>
        <p:txBody>
          <a:body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31062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6AEE5-C7FB-B016-4991-70C79A6DC81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1064900-B7B1-7D82-1D54-BD16FF13AB4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A9E06D4-12C9-926A-4082-E0FB4E7E1664}"/>
              </a:ext>
            </a:extLst>
          </p:cNvPr>
          <p:cNvSpPr>
            <a:spLocks noGrp="1"/>
          </p:cNvSpPr>
          <p:nvPr>
            <p:ph type="dt" sz="half" idx="10"/>
          </p:nvPr>
        </p:nvSpPr>
        <p:spPr/>
        <p:txBody>
          <a:bodyPr/>
          <a:lstStyle/>
          <a:p>
            <a:fld id="{ABE18F0D-0ACF-2948-A1E7-25DCE4E1688B}" type="datetimeFigureOut">
              <a:rPr kumimoji="1" lang="zh-CN" altLang="en-US" smtClean="0"/>
              <a:t>2025/02/17</a:t>
            </a:fld>
            <a:endParaRPr kumimoji="1" lang="zh-CN" altLang="en-US"/>
          </a:p>
        </p:txBody>
      </p:sp>
      <p:sp>
        <p:nvSpPr>
          <p:cNvPr id="5" name="页脚占位符 4">
            <a:extLst>
              <a:ext uri="{FF2B5EF4-FFF2-40B4-BE49-F238E27FC236}">
                <a16:creationId xmlns:a16="http://schemas.microsoft.com/office/drawing/2014/main" id="{35892DD3-1CE5-CD6C-A6E7-62327651FE7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939586F-4CBE-B176-421F-2A08BE3B3EC2}"/>
              </a:ext>
            </a:extLst>
          </p:cNvPr>
          <p:cNvSpPr>
            <a:spLocks noGrp="1"/>
          </p:cNvSpPr>
          <p:nvPr>
            <p:ph type="sldNum" sz="quarter" idx="12"/>
          </p:nvPr>
        </p:nvSpPr>
        <p:spPr/>
        <p:txBody>
          <a:body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3474201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6814FA0-0B05-291A-C4D9-F2D4F3623DE1}"/>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E00E91B-F30B-4AC6-B2AD-5922A99BCA71}"/>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5D861B7-1839-6C51-F923-EEDB5B4479C5}"/>
              </a:ext>
            </a:extLst>
          </p:cNvPr>
          <p:cNvSpPr>
            <a:spLocks noGrp="1"/>
          </p:cNvSpPr>
          <p:nvPr>
            <p:ph type="dt" sz="half" idx="10"/>
          </p:nvPr>
        </p:nvSpPr>
        <p:spPr/>
        <p:txBody>
          <a:bodyPr/>
          <a:lstStyle/>
          <a:p>
            <a:fld id="{ABE18F0D-0ACF-2948-A1E7-25DCE4E1688B}" type="datetimeFigureOut">
              <a:rPr kumimoji="1" lang="zh-CN" altLang="en-US" smtClean="0"/>
              <a:t>2025/02/17</a:t>
            </a:fld>
            <a:endParaRPr kumimoji="1" lang="zh-CN" altLang="en-US"/>
          </a:p>
        </p:txBody>
      </p:sp>
      <p:sp>
        <p:nvSpPr>
          <p:cNvPr id="5" name="页脚占位符 4">
            <a:extLst>
              <a:ext uri="{FF2B5EF4-FFF2-40B4-BE49-F238E27FC236}">
                <a16:creationId xmlns:a16="http://schemas.microsoft.com/office/drawing/2014/main" id="{E70AEFC8-30EA-05A7-6978-EED60B8CA04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66C8DBC-0D46-E883-EF80-A7CAD59618F1}"/>
              </a:ext>
            </a:extLst>
          </p:cNvPr>
          <p:cNvSpPr>
            <a:spLocks noGrp="1"/>
          </p:cNvSpPr>
          <p:nvPr>
            <p:ph type="sldNum" sz="quarter" idx="12"/>
          </p:nvPr>
        </p:nvSpPr>
        <p:spPr/>
        <p:txBody>
          <a:body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3586734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EFA6F-E0CF-F41A-30BA-94D4E08B7F8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FCC4BF5-88B1-5983-776D-0BF9D432ABB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BDEAA48-9867-268D-1BC1-1D030E71D4D9}"/>
              </a:ext>
            </a:extLst>
          </p:cNvPr>
          <p:cNvSpPr>
            <a:spLocks noGrp="1"/>
          </p:cNvSpPr>
          <p:nvPr>
            <p:ph type="dt" sz="half" idx="10"/>
          </p:nvPr>
        </p:nvSpPr>
        <p:spPr/>
        <p:txBody>
          <a:bodyPr/>
          <a:lstStyle/>
          <a:p>
            <a:fld id="{ABE18F0D-0ACF-2948-A1E7-25DCE4E1688B}" type="datetimeFigureOut">
              <a:rPr kumimoji="1" lang="zh-CN" altLang="en-US" smtClean="0"/>
              <a:t>2025/02/17</a:t>
            </a:fld>
            <a:endParaRPr kumimoji="1" lang="zh-CN" altLang="en-US"/>
          </a:p>
        </p:txBody>
      </p:sp>
      <p:sp>
        <p:nvSpPr>
          <p:cNvPr id="5" name="页脚占位符 4">
            <a:extLst>
              <a:ext uri="{FF2B5EF4-FFF2-40B4-BE49-F238E27FC236}">
                <a16:creationId xmlns:a16="http://schemas.microsoft.com/office/drawing/2014/main" id="{F1A57BE4-EFEC-B71D-C97D-935517EA799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BB12E11-0625-08A1-DB80-95ED41A23A4F}"/>
              </a:ext>
            </a:extLst>
          </p:cNvPr>
          <p:cNvSpPr>
            <a:spLocks noGrp="1"/>
          </p:cNvSpPr>
          <p:nvPr>
            <p:ph type="sldNum" sz="quarter" idx="12"/>
          </p:nvPr>
        </p:nvSpPr>
        <p:spPr/>
        <p:txBody>
          <a:body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4078071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CB4AF-9D01-BBC0-B0A1-2E861B4512F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16647658-1723-C4F3-B560-12AB8E0946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B5E25AE7-84C8-5318-996D-DFC7EBC60FF2}"/>
              </a:ext>
            </a:extLst>
          </p:cNvPr>
          <p:cNvSpPr>
            <a:spLocks noGrp="1"/>
          </p:cNvSpPr>
          <p:nvPr>
            <p:ph type="dt" sz="half" idx="10"/>
          </p:nvPr>
        </p:nvSpPr>
        <p:spPr/>
        <p:txBody>
          <a:bodyPr/>
          <a:lstStyle/>
          <a:p>
            <a:fld id="{ABE18F0D-0ACF-2948-A1E7-25DCE4E1688B}" type="datetimeFigureOut">
              <a:rPr kumimoji="1" lang="zh-CN" altLang="en-US" smtClean="0"/>
              <a:t>2025/02/17</a:t>
            </a:fld>
            <a:endParaRPr kumimoji="1" lang="zh-CN" altLang="en-US"/>
          </a:p>
        </p:txBody>
      </p:sp>
      <p:sp>
        <p:nvSpPr>
          <p:cNvPr id="5" name="页脚占位符 4">
            <a:extLst>
              <a:ext uri="{FF2B5EF4-FFF2-40B4-BE49-F238E27FC236}">
                <a16:creationId xmlns:a16="http://schemas.microsoft.com/office/drawing/2014/main" id="{73688728-181E-75CB-F5E4-9D07FFF5873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7117FB4-938E-CD31-7DB6-EBE147C43F17}"/>
              </a:ext>
            </a:extLst>
          </p:cNvPr>
          <p:cNvSpPr>
            <a:spLocks noGrp="1"/>
          </p:cNvSpPr>
          <p:nvPr>
            <p:ph type="sldNum" sz="quarter" idx="12"/>
          </p:nvPr>
        </p:nvSpPr>
        <p:spPr/>
        <p:txBody>
          <a:body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4007851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20DE8-F86F-F934-6BBA-AB692AD30B3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4B29393-88F2-C317-0C78-D88F8E7B286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826AB32-C12D-E664-C9CF-753BE90E50E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0FF3BE4D-5F7F-5F77-6517-9A7515AA9FFD}"/>
              </a:ext>
            </a:extLst>
          </p:cNvPr>
          <p:cNvSpPr>
            <a:spLocks noGrp="1"/>
          </p:cNvSpPr>
          <p:nvPr>
            <p:ph type="dt" sz="half" idx="10"/>
          </p:nvPr>
        </p:nvSpPr>
        <p:spPr/>
        <p:txBody>
          <a:bodyPr/>
          <a:lstStyle/>
          <a:p>
            <a:fld id="{ABE18F0D-0ACF-2948-A1E7-25DCE4E1688B}" type="datetimeFigureOut">
              <a:rPr kumimoji="1" lang="zh-CN" altLang="en-US" smtClean="0"/>
              <a:t>2025/02/17</a:t>
            </a:fld>
            <a:endParaRPr kumimoji="1" lang="zh-CN" altLang="en-US"/>
          </a:p>
        </p:txBody>
      </p:sp>
      <p:sp>
        <p:nvSpPr>
          <p:cNvPr id="6" name="页脚占位符 5">
            <a:extLst>
              <a:ext uri="{FF2B5EF4-FFF2-40B4-BE49-F238E27FC236}">
                <a16:creationId xmlns:a16="http://schemas.microsoft.com/office/drawing/2014/main" id="{D0802A00-1B9D-B2FB-ABE4-CBE2815E17C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5A33316-FFD3-CCFE-F2BC-AC39E8B4FBC1}"/>
              </a:ext>
            </a:extLst>
          </p:cNvPr>
          <p:cNvSpPr>
            <a:spLocks noGrp="1"/>
          </p:cNvSpPr>
          <p:nvPr>
            <p:ph type="sldNum" sz="quarter" idx="12"/>
          </p:nvPr>
        </p:nvSpPr>
        <p:spPr/>
        <p:txBody>
          <a:body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824901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00234-C666-F61E-12E3-A4E8FE34553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452F4CB-80B8-7D2E-E4E5-FA786C253D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CF33C8E-31D1-FBB9-E94F-1D9A0CE00E9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4F8030B-2423-FAA7-EBF9-C8295BB4D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F274ED7-03B1-E079-1A61-C88C0C83FC1E}"/>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15541E7-65EE-7E5E-F776-A53DAF0814ED}"/>
              </a:ext>
            </a:extLst>
          </p:cNvPr>
          <p:cNvSpPr>
            <a:spLocks noGrp="1"/>
          </p:cNvSpPr>
          <p:nvPr>
            <p:ph type="dt" sz="half" idx="10"/>
          </p:nvPr>
        </p:nvSpPr>
        <p:spPr/>
        <p:txBody>
          <a:bodyPr/>
          <a:lstStyle/>
          <a:p>
            <a:fld id="{ABE18F0D-0ACF-2948-A1E7-25DCE4E1688B}" type="datetimeFigureOut">
              <a:rPr kumimoji="1" lang="zh-CN" altLang="en-US" smtClean="0"/>
              <a:t>2025/02/17</a:t>
            </a:fld>
            <a:endParaRPr kumimoji="1" lang="zh-CN" altLang="en-US"/>
          </a:p>
        </p:txBody>
      </p:sp>
      <p:sp>
        <p:nvSpPr>
          <p:cNvPr id="8" name="页脚占位符 7">
            <a:extLst>
              <a:ext uri="{FF2B5EF4-FFF2-40B4-BE49-F238E27FC236}">
                <a16:creationId xmlns:a16="http://schemas.microsoft.com/office/drawing/2014/main" id="{3A1E5C28-A378-7043-BA77-CC5582614A6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54318B6-9E3F-9170-2993-53D611D7C465}"/>
              </a:ext>
            </a:extLst>
          </p:cNvPr>
          <p:cNvSpPr>
            <a:spLocks noGrp="1"/>
          </p:cNvSpPr>
          <p:nvPr>
            <p:ph type="sldNum" sz="quarter" idx="12"/>
          </p:nvPr>
        </p:nvSpPr>
        <p:spPr/>
        <p:txBody>
          <a:body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2916425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0AE43-C10A-1732-8667-7835D0335F1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CADF3D1-297A-3E85-E282-49715C4572C9}"/>
              </a:ext>
            </a:extLst>
          </p:cNvPr>
          <p:cNvSpPr>
            <a:spLocks noGrp="1"/>
          </p:cNvSpPr>
          <p:nvPr>
            <p:ph type="dt" sz="half" idx="10"/>
          </p:nvPr>
        </p:nvSpPr>
        <p:spPr/>
        <p:txBody>
          <a:bodyPr/>
          <a:lstStyle/>
          <a:p>
            <a:fld id="{ABE18F0D-0ACF-2948-A1E7-25DCE4E1688B}" type="datetimeFigureOut">
              <a:rPr kumimoji="1" lang="zh-CN" altLang="en-US" smtClean="0"/>
              <a:t>2025/02/17</a:t>
            </a:fld>
            <a:endParaRPr kumimoji="1" lang="zh-CN" altLang="en-US"/>
          </a:p>
        </p:txBody>
      </p:sp>
      <p:sp>
        <p:nvSpPr>
          <p:cNvPr id="4" name="页脚占位符 3">
            <a:extLst>
              <a:ext uri="{FF2B5EF4-FFF2-40B4-BE49-F238E27FC236}">
                <a16:creationId xmlns:a16="http://schemas.microsoft.com/office/drawing/2014/main" id="{8DDDF61B-C7AF-5D4E-0B46-29BCCC2D0C1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103FB45-7F3E-92BC-25D5-D4B8185F97B2}"/>
              </a:ext>
            </a:extLst>
          </p:cNvPr>
          <p:cNvSpPr>
            <a:spLocks noGrp="1"/>
          </p:cNvSpPr>
          <p:nvPr>
            <p:ph type="sldNum" sz="quarter" idx="12"/>
          </p:nvPr>
        </p:nvSpPr>
        <p:spPr/>
        <p:txBody>
          <a:body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2652371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B1FF61-3EA7-601E-F0F7-E15F2A686173}"/>
              </a:ext>
            </a:extLst>
          </p:cNvPr>
          <p:cNvSpPr>
            <a:spLocks noGrp="1"/>
          </p:cNvSpPr>
          <p:nvPr>
            <p:ph type="dt" sz="half" idx="10"/>
          </p:nvPr>
        </p:nvSpPr>
        <p:spPr/>
        <p:txBody>
          <a:bodyPr/>
          <a:lstStyle/>
          <a:p>
            <a:fld id="{ABE18F0D-0ACF-2948-A1E7-25DCE4E1688B}" type="datetimeFigureOut">
              <a:rPr kumimoji="1" lang="zh-CN" altLang="en-US" smtClean="0"/>
              <a:t>2025/02/17</a:t>
            </a:fld>
            <a:endParaRPr kumimoji="1" lang="zh-CN" altLang="en-US"/>
          </a:p>
        </p:txBody>
      </p:sp>
      <p:sp>
        <p:nvSpPr>
          <p:cNvPr id="3" name="页脚占位符 2">
            <a:extLst>
              <a:ext uri="{FF2B5EF4-FFF2-40B4-BE49-F238E27FC236}">
                <a16:creationId xmlns:a16="http://schemas.microsoft.com/office/drawing/2014/main" id="{FBDAA936-1CC1-D837-CDC2-A64E4821FE6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984E0BF-ACC0-E00E-D2B8-B563D4037806}"/>
              </a:ext>
            </a:extLst>
          </p:cNvPr>
          <p:cNvSpPr>
            <a:spLocks noGrp="1"/>
          </p:cNvSpPr>
          <p:nvPr>
            <p:ph type="sldNum" sz="quarter" idx="12"/>
          </p:nvPr>
        </p:nvSpPr>
        <p:spPr/>
        <p:txBody>
          <a:body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2748287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4AD4C-0018-0AE5-B6C4-3B199396A7E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A2F03350-28C0-8BE7-7197-2A8F75AC33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2A658D9-5D00-3D2C-F0E5-20D856C8E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3178CE5-504A-6231-C0D5-940244CE8BDF}"/>
              </a:ext>
            </a:extLst>
          </p:cNvPr>
          <p:cNvSpPr>
            <a:spLocks noGrp="1"/>
          </p:cNvSpPr>
          <p:nvPr>
            <p:ph type="dt" sz="half" idx="10"/>
          </p:nvPr>
        </p:nvSpPr>
        <p:spPr/>
        <p:txBody>
          <a:bodyPr/>
          <a:lstStyle/>
          <a:p>
            <a:fld id="{ABE18F0D-0ACF-2948-A1E7-25DCE4E1688B}" type="datetimeFigureOut">
              <a:rPr kumimoji="1" lang="zh-CN" altLang="en-US" smtClean="0"/>
              <a:t>2025/02/17</a:t>
            </a:fld>
            <a:endParaRPr kumimoji="1" lang="zh-CN" altLang="en-US"/>
          </a:p>
        </p:txBody>
      </p:sp>
      <p:sp>
        <p:nvSpPr>
          <p:cNvPr id="6" name="页脚占位符 5">
            <a:extLst>
              <a:ext uri="{FF2B5EF4-FFF2-40B4-BE49-F238E27FC236}">
                <a16:creationId xmlns:a16="http://schemas.microsoft.com/office/drawing/2014/main" id="{F86EFD6E-32AD-3353-70E2-CEE35AE0DB3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442C7EA-3390-9DE4-B548-2380F2F07D68}"/>
              </a:ext>
            </a:extLst>
          </p:cNvPr>
          <p:cNvSpPr>
            <a:spLocks noGrp="1"/>
          </p:cNvSpPr>
          <p:nvPr>
            <p:ph type="sldNum" sz="quarter" idx="12"/>
          </p:nvPr>
        </p:nvSpPr>
        <p:spPr/>
        <p:txBody>
          <a:body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1597556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4529F-46F9-B1F9-01DF-BBC871108F2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78B6A19-1015-5F13-FC31-B33E423831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B634864-48AC-347D-6AC6-0F30656164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0E1EF45-AC5A-27B2-F5A9-AE5C87E2963A}"/>
              </a:ext>
            </a:extLst>
          </p:cNvPr>
          <p:cNvSpPr>
            <a:spLocks noGrp="1"/>
          </p:cNvSpPr>
          <p:nvPr>
            <p:ph type="dt" sz="half" idx="10"/>
          </p:nvPr>
        </p:nvSpPr>
        <p:spPr/>
        <p:txBody>
          <a:bodyPr/>
          <a:lstStyle/>
          <a:p>
            <a:fld id="{ABE18F0D-0ACF-2948-A1E7-25DCE4E1688B}" type="datetimeFigureOut">
              <a:rPr kumimoji="1" lang="zh-CN" altLang="en-US" smtClean="0"/>
              <a:t>2025/02/17</a:t>
            </a:fld>
            <a:endParaRPr kumimoji="1" lang="zh-CN" altLang="en-US"/>
          </a:p>
        </p:txBody>
      </p:sp>
      <p:sp>
        <p:nvSpPr>
          <p:cNvPr id="6" name="页脚占位符 5">
            <a:extLst>
              <a:ext uri="{FF2B5EF4-FFF2-40B4-BE49-F238E27FC236}">
                <a16:creationId xmlns:a16="http://schemas.microsoft.com/office/drawing/2014/main" id="{ECBE3728-4B1F-DC23-8643-D709D5E6339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BDBADEF-A712-2DD5-2C53-8C468231E39C}"/>
              </a:ext>
            </a:extLst>
          </p:cNvPr>
          <p:cNvSpPr>
            <a:spLocks noGrp="1"/>
          </p:cNvSpPr>
          <p:nvPr>
            <p:ph type="sldNum" sz="quarter" idx="12"/>
          </p:nvPr>
        </p:nvSpPr>
        <p:spPr/>
        <p:txBody>
          <a:body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1168239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BDD131F-D520-EBD6-D022-BCBA07F75E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EA3874E-3185-3C97-B1FC-793BDF76AA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F26687D-01B5-3C65-3B18-B75A83F54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E18F0D-0ACF-2948-A1E7-25DCE4E1688B}" type="datetimeFigureOut">
              <a:rPr kumimoji="1" lang="zh-CN" altLang="en-US" smtClean="0"/>
              <a:t>2025/02/17</a:t>
            </a:fld>
            <a:endParaRPr kumimoji="1" lang="zh-CN" altLang="en-US"/>
          </a:p>
        </p:txBody>
      </p:sp>
      <p:sp>
        <p:nvSpPr>
          <p:cNvPr id="5" name="页脚占位符 4">
            <a:extLst>
              <a:ext uri="{FF2B5EF4-FFF2-40B4-BE49-F238E27FC236}">
                <a16:creationId xmlns:a16="http://schemas.microsoft.com/office/drawing/2014/main" id="{004C8E6C-DEC0-339A-35E6-64500936FB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E13128E-DB77-6670-DAB2-9D5CF74B66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E7468-B90A-D44A-A239-45F8DA4ED274}" type="slidenum">
              <a:rPr kumimoji="1" lang="zh-CN" altLang="en-US" smtClean="0"/>
              <a:t>‹#›</a:t>
            </a:fld>
            <a:endParaRPr kumimoji="1" lang="zh-CN" altLang="en-US"/>
          </a:p>
        </p:txBody>
      </p:sp>
    </p:spTree>
    <p:extLst>
      <p:ext uri="{BB962C8B-B14F-4D97-AF65-F5344CB8AC3E}">
        <p14:creationId xmlns:p14="http://schemas.microsoft.com/office/powerpoint/2010/main" val="3606917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4.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45.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3AE83A6-321C-4730-A2FB-577496DF2578}"/>
              </a:ext>
            </a:extLst>
          </p:cNvPr>
          <p:cNvSpPr/>
          <p:nvPr/>
        </p:nvSpPr>
        <p:spPr>
          <a:xfrm>
            <a:off x="365320" y="2446198"/>
            <a:ext cx="11461359" cy="923330"/>
          </a:xfrm>
          <a:prstGeom prst="rect">
            <a:avLst/>
          </a:prstGeom>
        </p:spPr>
        <p:txBody>
          <a:bodyPr wrap="square" lIns="91440" tIns="45720" rIns="91440" bIns="45720" anchor="t">
            <a:spAutoFit/>
          </a:bodyPr>
          <a:lstStyle/>
          <a:p>
            <a:pPr algn="ctr"/>
            <a:r>
              <a:rPr lang="zh-CN" altLang="en-US" sz="5400" b="1" dirty="0">
                <a:solidFill>
                  <a:schemeClr val="tx1">
                    <a:lumMod val="75000"/>
                    <a:lumOff val="25000"/>
                  </a:schemeClr>
                </a:solidFill>
                <a:latin typeface="微软雅黑"/>
                <a:ea typeface="微软雅黑"/>
              </a:rPr>
              <a:t>防疲劳瞌睡系统设计报告</a:t>
            </a:r>
            <a:endPar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730C7D5A-BEEF-4821-8C0B-345EAE522B96}"/>
              </a:ext>
            </a:extLst>
          </p:cNvPr>
          <p:cNvSpPr txBox="1"/>
          <p:nvPr/>
        </p:nvSpPr>
        <p:spPr>
          <a:xfrm>
            <a:off x="5231825" y="3830432"/>
            <a:ext cx="1728358" cy="523220"/>
          </a:xfrm>
          <a:prstGeom prst="rect">
            <a:avLst/>
          </a:prstGeom>
          <a:noFill/>
        </p:spPr>
        <p:txBody>
          <a:bodyPr wrap="none" rtlCol="0">
            <a:spAutoFit/>
          </a:bodyPr>
          <a:lstStyle/>
          <a:p>
            <a:pPr algn="dist"/>
            <a:r>
              <a:rPr kumimoji="1"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答辩</a:t>
            </a:r>
            <a:r>
              <a:rPr kumimoji="1" lang="zh-CN" altLang="en-US" sz="2800" b="1">
                <a:solidFill>
                  <a:schemeClr val="tx1">
                    <a:lumMod val="75000"/>
                    <a:lumOff val="25000"/>
                  </a:schemeClr>
                </a:solidFill>
                <a:latin typeface="Microsoft YaHei" panose="020B0503020204020204" pitchFamily="34" charset="-122"/>
                <a:ea typeface="Microsoft YaHei" panose="020B0503020204020204" pitchFamily="34" charset="-122"/>
              </a:rPr>
              <a:t>人： </a:t>
            </a:r>
            <a:endParaRPr kumimoji="1"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B1665FA2-A895-43F7-9DD7-DAE1B55DA390}"/>
              </a:ext>
            </a:extLst>
          </p:cNvPr>
          <p:cNvSpPr txBox="1"/>
          <p:nvPr/>
        </p:nvSpPr>
        <p:spPr>
          <a:xfrm>
            <a:off x="5158883" y="4878162"/>
            <a:ext cx="1874231" cy="461665"/>
          </a:xfrm>
          <a:prstGeom prst="rect">
            <a:avLst/>
          </a:prstGeom>
          <a:noFill/>
        </p:spPr>
        <p:txBody>
          <a:bodyPr wrap="none" rtlCol="0">
            <a:spAutoFit/>
          </a:bodyPr>
          <a:lstStyle/>
          <a:p>
            <a:pPr algn="dist"/>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2024.11.04</a:t>
            </a:r>
          </a:p>
        </p:txBody>
      </p:sp>
      <p:cxnSp>
        <p:nvCxnSpPr>
          <p:cNvPr id="6" name="直接连接符 5">
            <a:extLst>
              <a:ext uri="{FF2B5EF4-FFF2-40B4-BE49-F238E27FC236}">
                <a16:creationId xmlns:a16="http://schemas.microsoft.com/office/drawing/2014/main" id="{29C7114B-1D46-4C8D-BE5C-0F852D11CD30}"/>
              </a:ext>
            </a:extLst>
          </p:cNvPr>
          <p:cNvCxnSpPr>
            <a:cxnSpLocks/>
          </p:cNvCxnSpPr>
          <p:nvPr/>
        </p:nvCxnSpPr>
        <p:spPr bwMode="auto">
          <a:xfrm>
            <a:off x="2531604" y="3505975"/>
            <a:ext cx="7128792" cy="0"/>
          </a:xfrm>
          <a:prstGeom prst="line">
            <a:avLst/>
          </a:prstGeom>
          <a:solidFill>
            <a:schemeClr val="accent1"/>
          </a:solidFill>
          <a:ln w="28575" cap="flat" cmpd="sng" algn="ctr">
            <a:solidFill>
              <a:srgbClr val="002060"/>
            </a:solidFill>
            <a:prstDash val="solid"/>
            <a:round/>
            <a:headEnd type="none" w="med" len="med"/>
            <a:tailEnd type="none" w="med" len="med"/>
          </a:ln>
          <a:effectLst/>
          <a:scene3d>
            <a:camera prst="orthographicFront"/>
            <a:lightRig rig="threePt" dir="t"/>
          </a:scene3d>
          <a:sp3d>
            <a:bevelT w="165100" prst="coolSlant"/>
          </a:sp3d>
        </p:spPr>
      </p:cxnSp>
    </p:spTree>
    <p:extLst>
      <p:ext uri="{BB962C8B-B14F-4D97-AF65-F5344CB8AC3E}">
        <p14:creationId xmlns:p14="http://schemas.microsoft.com/office/powerpoint/2010/main" val="2692583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4164F-F113-7AA5-DBCB-1C855B6BA9E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9D61C8F-AD8F-96B9-5A71-27777556D2DA}"/>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75CFA30C-DB1E-CCFB-1E40-C0D1E080C88B}"/>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BE45387-9E06-D939-96B1-9310DDF1EEB9}"/>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摄像头视频流图片截取、重采样等处理插件</a:t>
            </a:r>
          </a:p>
        </p:txBody>
      </p:sp>
      <p:pic>
        <p:nvPicPr>
          <p:cNvPr id="5" name="图片 4">
            <a:extLst>
              <a:ext uri="{FF2B5EF4-FFF2-40B4-BE49-F238E27FC236}">
                <a16:creationId xmlns:a16="http://schemas.microsoft.com/office/drawing/2014/main" id="{74A73A50-F093-6541-B583-918D2AED6680}"/>
              </a:ext>
            </a:extLst>
          </p:cNvPr>
          <p:cNvPicPr>
            <a:picLocks noChangeAspect="1"/>
          </p:cNvPicPr>
          <p:nvPr/>
        </p:nvPicPr>
        <p:blipFill>
          <a:blip r:embed="rId3"/>
          <a:stretch>
            <a:fillRect/>
          </a:stretch>
        </p:blipFill>
        <p:spPr>
          <a:xfrm>
            <a:off x="6400800" y="1456362"/>
            <a:ext cx="5592725" cy="4778678"/>
          </a:xfrm>
          <a:prstGeom prst="rect">
            <a:avLst/>
          </a:prstGeom>
        </p:spPr>
      </p:pic>
      <p:pic>
        <p:nvPicPr>
          <p:cNvPr id="9" name="图片 8">
            <a:extLst>
              <a:ext uri="{FF2B5EF4-FFF2-40B4-BE49-F238E27FC236}">
                <a16:creationId xmlns:a16="http://schemas.microsoft.com/office/drawing/2014/main" id="{291A1237-B813-866C-2ED4-33F024C2BF88}"/>
              </a:ext>
            </a:extLst>
          </p:cNvPr>
          <p:cNvPicPr>
            <a:picLocks noChangeAspect="1"/>
          </p:cNvPicPr>
          <p:nvPr/>
        </p:nvPicPr>
        <p:blipFill>
          <a:blip r:embed="rId4"/>
          <a:stretch>
            <a:fillRect/>
          </a:stretch>
        </p:blipFill>
        <p:spPr>
          <a:xfrm>
            <a:off x="6453964" y="1369996"/>
            <a:ext cx="6325032" cy="172732"/>
          </a:xfrm>
          <a:prstGeom prst="rect">
            <a:avLst/>
          </a:prstGeom>
        </p:spPr>
      </p:pic>
      <p:sp>
        <p:nvSpPr>
          <p:cNvPr id="10" name="object 5">
            <a:extLst>
              <a:ext uri="{FF2B5EF4-FFF2-40B4-BE49-F238E27FC236}">
                <a16:creationId xmlns:a16="http://schemas.microsoft.com/office/drawing/2014/main" id="{AD0C7878-04F3-44B4-A208-6496605FEC54}"/>
              </a:ext>
            </a:extLst>
          </p:cNvPr>
          <p:cNvSpPr txBox="1"/>
          <p:nvPr/>
        </p:nvSpPr>
        <p:spPr>
          <a:xfrm>
            <a:off x="730989" y="2431272"/>
            <a:ext cx="5149900" cy="1088631"/>
          </a:xfrm>
          <a:prstGeom prst="rect">
            <a:avLst/>
          </a:prstGeom>
        </p:spPr>
        <p:txBody>
          <a:bodyPr vert="horz" wrap="square" lIns="0" tIns="12700" rIns="0" bIns="0" rtlCol="0">
            <a:spAutoFit/>
          </a:bodyPr>
          <a:lstStyle/>
          <a:p>
            <a:pPr marL="12700" marR="5080">
              <a:lnSpc>
                <a:spcPct val="130400"/>
              </a:lnSpc>
              <a:spcBef>
                <a:spcPts val="100"/>
              </a:spcBef>
            </a:pPr>
            <a:r>
              <a:rPr lang="zh-CN" altLang="en-US" spc="-5" dirty="0">
                <a:latin typeface="SimSun"/>
                <a:cs typeface="SimSun"/>
              </a:rPr>
              <a:t>部分代码实现如右图</a:t>
            </a:r>
            <a:endParaRPr lang="en-US" altLang="zh-CN" spc="-5" dirty="0">
              <a:latin typeface="SimSun"/>
              <a:cs typeface="SimSun"/>
            </a:endParaRPr>
          </a:p>
          <a:p>
            <a:pPr marL="12700" marR="5080">
              <a:lnSpc>
                <a:spcPct val="130400"/>
              </a:lnSpc>
              <a:spcBef>
                <a:spcPts val="100"/>
              </a:spcBef>
            </a:pPr>
            <a:r>
              <a:rPr lang="zh-CN" altLang="en-US" spc="-5" dirty="0">
                <a:latin typeface="SimSun"/>
                <a:cs typeface="Georgia"/>
              </a:rPr>
              <a:t>本插件主要功能是初始化各种全局变量和结构体</a:t>
            </a:r>
            <a:endParaRPr lang="en-US" altLang="zh-CN" spc="-5" dirty="0">
              <a:latin typeface="SimSun"/>
              <a:cs typeface="Georgia"/>
            </a:endParaRPr>
          </a:p>
          <a:p>
            <a:pPr marL="12700" marR="5080">
              <a:lnSpc>
                <a:spcPct val="130400"/>
              </a:lnSpc>
              <a:spcBef>
                <a:spcPts val="100"/>
              </a:spcBef>
            </a:pPr>
            <a:r>
              <a:rPr lang="zh-CN" altLang="en-US" spc="-5" dirty="0">
                <a:latin typeface="SimSun"/>
                <a:cs typeface="Georgia"/>
              </a:rPr>
              <a:t>后续具体使用时再作详细介绍</a:t>
            </a:r>
            <a:endParaRPr dirty="0">
              <a:latin typeface="Georgia"/>
              <a:cs typeface="Georgia"/>
            </a:endParaRPr>
          </a:p>
        </p:txBody>
      </p:sp>
    </p:spTree>
    <p:extLst>
      <p:ext uri="{BB962C8B-B14F-4D97-AF65-F5344CB8AC3E}">
        <p14:creationId xmlns:p14="http://schemas.microsoft.com/office/powerpoint/2010/main" val="145046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C71BD-244B-AC57-1969-0C53EC1E556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9A0BE71-79B5-4E6B-D3AC-CA7EA5AF0200}"/>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7530F669-7851-F460-EC14-19738D97834C}"/>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B0F85F4A-C152-3810-D9C3-85A1C374A5F7}"/>
              </a:ext>
            </a:extLst>
          </p:cNvPr>
          <p:cNvPicPr>
            <a:picLocks noChangeAspect="1"/>
          </p:cNvPicPr>
          <p:nvPr/>
        </p:nvPicPr>
        <p:blipFill>
          <a:blip r:embed="rId3"/>
          <a:stretch>
            <a:fillRect/>
          </a:stretch>
        </p:blipFill>
        <p:spPr>
          <a:xfrm>
            <a:off x="5677497" y="1783476"/>
            <a:ext cx="6514503" cy="3631290"/>
          </a:xfrm>
          <a:prstGeom prst="rect">
            <a:avLst/>
          </a:prstGeom>
        </p:spPr>
      </p:pic>
      <p:pic>
        <p:nvPicPr>
          <p:cNvPr id="10" name="object 6">
            <a:extLst>
              <a:ext uri="{FF2B5EF4-FFF2-40B4-BE49-F238E27FC236}">
                <a16:creationId xmlns:a16="http://schemas.microsoft.com/office/drawing/2014/main" id="{D120F4B4-45F4-C848-ECF7-8E7B59529C3C}"/>
              </a:ext>
            </a:extLst>
          </p:cNvPr>
          <p:cNvPicPr/>
          <p:nvPr/>
        </p:nvPicPr>
        <p:blipFill>
          <a:blip r:embed="rId4" cstate="print"/>
          <a:stretch>
            <a:fillRect/>
          </a:stretch>
        </p:blipFill>
        <p:spPr>
          <a:xfrm>
            <a:off x="665149" y="3599121"/>
            <a:ext cx="4517831" cy="2103615"/>
          </a:xfrm>
          <a:prstGeom prst="rect">
            <a:avLst/>
          </a:prstGeom>
        </p:spPr>
      </p:pic>
      <p:sp>
        <p:nvSpPr>
          <p:cNvPr id="11" name="object 5">
            <a:extLst>
              <a:ext uri="{FF2B5EF4-FFF2-40B4-BE49-F238E27FC236}">
                <a16:creationId xmlns:a16="http://schemas.microsoft.com/office/drawing/2014/main" id="{4A0A67F9-1560-A54A-8F25-36DEF48E1D31}"/>
              </a:ext>
            </a:extLst>
          </p:cNvPr>
          <p:cNvSpPr txBox="1"/>
          <p:nvPr/>
        </p:nvSpPr>
        <p:spPr>
          <a:xfrm>
            <a:off x="665149" y="1507158"/>
            <a:ext cx="3789893" cy="1020792"/>
          </a:xfrm>
          <a:prstGeom prst="rect">
            <a:avLst/>
          </a:prstGeom>
        </p:spPr>
        <p:txBody>
          <a:bodyPr vert="horz" wrap="square" lIns="0" tIns="15240" rIns="0" bIns="0" rtlCol="0">
            <a:spAutoFit/>
          </a:bodyPr>
          <a:lstStyle/>
          <a:p>
            <a:pPr marL="12700">
              <a:lnSpc>
                <a:spcPct val="100000"/>
              </a:lnSpc>
              <a:spcBef>
                <a:spcPts val="1560"/>
              </a:spcBef>
            </a:pPr>
            <a:r>
              <a:rPr lang="zh-CN" altLang="en-US" sz="2000" b="1" spc="60" dirty="0">
                <a:latin typeface="+mn-ea"/>
                <a:cs typeface="SimSun"/>
              </a:rPr>
              <a:t>最终效果</a:t>
            </a:r>
            <a:endParaRPr lang="en-US" altLang="zh-CN" sz="2000" b="1" spc="60" dirty="0">
              <a:latin typeface="+mn-ea"/>
              <a:cs typeface="SimSun"/>
            </a:endParaRPr>
          </a:p>
          <a:p>
            <a:pPr marL="12700">
              <a:lnSpc>
                <a:spcPct val="100000"/>
              </a:lnSpc>
              <a:spcBef>
                <a:spcPts val="1560"/>
              </a:spcBef>
            </a:pPr>
            <a:r>
              <a:rPr lang="zh-CN" altLang="en-US" sz="1600" spc="60" dirty="0">
                <a:latin typeface="+mn-ea"/>
                <a:cs typeface="SimSun"/>
              </a:rPr>
              <a:t>如下</a:t>
            </a:r>
            <a:r>
              <a:rPr lang="zh-CN" altLang="en-US" sz="1600" spc="30" dirty="0">
                <a:latin typeface="+mn-ea"/>
                <a:cs typeface="SimSun"/>
              </a:rPr>
              <a:t>图</a:t>
            </a:r>
            <a:r>
              <a:rPr lang="zh-CN" altLang="en-US" sz="1600" spc="60" dirty="0">
                <a:latin typeface="+mn-ea"/>
                <a:cs typeface="SimSun"/>
              </a:rPr>
              <a:t>，左上角为重采样后的彩色图</a:t>
            </a:r>
            <a:r>
              <a:rPr lang="zh-CN" altLang="en-US" sz="1600" spc="30" dirty="0">
                <a:latin typeface="+mn-ea"/>
                <a:cs typeface="SimSun"/>
              </a:rPr>
              <a:t>片</a:t>
            </a:r>
            <a:r>
              <a:rPr lang="zh-CN" altLang="en-US" sz="1600" spc="60" dirty="0">
                <a:latin typeface="+mn-ea"/>
                <a:cs typeface="SimSun"/>
              </a:rPr>
              <a:t>右上角为重采样后的灰度</a:t>
            </a:r>
            <a:r>
              <a:rPr lang="zh-CN" altLang="en-US" sz="1600" spc="30" dirty="0">
                <a:latin typeface="+mn-ea"/>
                <a:cs typeface="SimSun"/>
              </a:rPr>
              <a:t>图片</a:t>
            </a:r>
            <a:endParaRPr sz="1600" dirty="0">
              <a:latin typeface="+mn-ea"/>
              <a:cs typeface="SimSun"/>
            </a:endParaRPr>
          </a:p>
        </p:txBody>
      </p:sp>
      <p:sp>
        <p:nvSpPr>
          <p:cNvPr id="12" name="文本框 11">
            <a:extLst>
              <a:ext uri="{FF2B5EF4-FFF2-40B4-BE49-F238E27FC236}">
                <a16:creationId xmlns:a16="http://schemas.microsoft.com/office/drawing/2014/main" id="{19BC92B0-2E90-2B3C-12DC-032CA1D23E87}"/>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摄像头视频流图片截取、重采样等处理插件</a:t>
            </a:r>
          </a:p>
        </p:txBody>
      </p:sp>
    </p:spTree>
    <p:extLst>
      <p:ext uri="{BB962C8B-B14F-4D97-AF65-F5344CB8AC3E}">
        <p14:creationId xmlns:p14="http://schemas.microsoft.com/office/powerpoint/2010/main" val="29823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27EA2-968C-59E4-F5F1-D112A8CBA64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00C9333-72D2-626F-B5CC-CE7D83A7A9FC}"/>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0CADFFE9-8E86-6A18-DAF8-84580058EFDA}"/>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FCB7D5E-B2D5-617B-42BC-9C86A3A2EA9C}"/>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7" name="object 5">
            <a:extLst>
              <a:ext uri="{FF2B5EF4-FFF2-40B4-BE49-F238E27FC236}">
                <a16:creationId xmlns:a16="http://schemas.microsoft.com/office/drawing/2014/main" id="{0B9329B1-EAF0-4E46-D7F8-3D4A37D9EE75}"/>
              </a:ext>
            </a:extLst>
          </p:cNvPr>
          <p:cNvSpPr txBox="1"/>
          <p:nvPr/>
        </p:nvSpPr>
        <p:spPr>
          <a:xfrm>
            <a:off x="493727" y="1705931"/>
            <a:ext cx="5785485" cy="3258649"/>
          </a:xfrm>
          <a:prstGeom prst="rect">
            <a:avLst/>
          </a:prstGeom>
        </p:spPr>
        <p:txBody>
          <a:bodyPr vert="horz" wrap="square" lIns="0" tIns="12700" rIns="0" bIns="0" rtlCol="0">
            <a:spAutoFit/>
          </a:bodyPr>
          <a:lstStyle/>
          <a:p>
            <a:pPr marL="98425" marR="5080" indent="303530" algn="just">
              <a:lnSpc>
                <a:spcPct val="130400"/>
              </a:lnSpc>
              <a:spcBef>
                <a:spcPts val="1480"/>
              </a:spcBef>
            </a:pPr>
            <a:r>
              <a:rPr lang="zh-CN" altLang="en-US" sz="1600" spc="-5" dirty="0">
                <a:latin typeface="SimSun"/>
                <a:cs typeface="SimSun"/>
              </a:rPr>
              <a:t>本插件主要功能是在图片中确定人脸的位置、大小等信息。基本流程如右图</a:t>
            </a:r>
            <a:endParaRPr lang="en-US" altLang="zh-CN" sz="1600" spc="-5" dirty="0">
              <a:latin typeface="SimSun"/>
              <a:cs typeface="SimSun"/>
            </a:endParaRPr>
          </a:p>
          <a:p>
            <a:pPr marL="98425" marR="5080" indent="303530" algn="just">
              <a:lnSpc>
                <a:spcPct val="130400"/>
              </a:lnSpc>
              <a:spcBef>
                <a:spcPts val="1480"/>
              </a:spcBef>
            </a:pPr>
            <a:r>
              <a:rPr lang="zh-CN" altLang="en-US" sz="1600" spc="25" dirty="0">
                <a:latin typeface="SimSun"/>
                <a:cs typeface="SimSun"/>
              </a:rPr>
              <a:t>人脸检</a:t>
            </a:r>
            <a:r>
              <a:rPr lang="zh-CN" altLang="en-US" sz="1600" spc="30" dirty="0">
                <a:latin typeface="SimSun"/>
                <a:cs typeface="SimSun"/>
              </a:rPr>
              <a:t>测</a:t>
            </a:r>
            <a:r>
              <a:rPr lang="zh-CN" altLang="en-US" sz="1600" spc="25" dirty="0">
                <a:latin typeface="SimSun"/>
                <a:cs typeface="SimSun"/>
              </a:rPr>
              <a:t>的方</a:t>
            </a:r>
            <a:r>
              <a:rPr lang="zh-CN" altLang="en-US" sz="1600" spc="30" dirty="0">
                <a:latin typeface="SimSun"/>
                <a:cs typeface="SimSun"/>
              </a:rPr>
              <a:t>法</a:t>
            </a:r>
            <a:r>
              <a:rPr lang="zh-CN" altLang="en-US" sz="1600" spc="25" dirty="0">
                <a:latin typeface="SimSun"/>
                <a:cs typeface="SimSun"/>
              </a:rPr>
              <a:t>较</a:t>
            </a:r>
            <a:r>
              <a:rPr lang="zh-CN" altLang="en-US" sz="1600" spc="-5" dirty="0">
                <a:latin typeface="SimSun"/>
                <a:cs typeface="SimSun"/>
              </a:rPr>
              <a:t>多</a:t>
            </a:r>
            <a:r>
              <a:rPr lang="zh-CN" altLang="en-US" sz="1600" spc="25" dirty="0">
                <a:latin typeface="SimSun"/>
                <a:cs typeface="SimSun"/>
              </a:rPr>
              <a:t>，本</a:t>
            </a:r>
            <a:r>
              <a:rPr lang="zh-CN" altLang="en-US" sz="1600" spc="30" dirty="0">
                <a:latin typeface="SimSun"/>
                <a:cs typeface="SimSun"/>
              </a:rPr>
              <a:t>实</a:t>
            </a:r>
            <a:r>
              <a:rPr lang="zh-CN" altLang="en-US" sz="1600" spc="25" dirty="0">
                <a:latin typeface="SimSun"/>
                <a:cs typeface="SimSun"/>
              </a:rPr>
              <a:t>验选择</a:t>
            </a:r>
            <a:r>
              <a:rPr lang="zh-CN" altLang="en-US" sz="1600" spc="30" dirty="0">
                <a:latin typeface="SimSun"/>
                <a:cs typeface="SimSun"/>
              </a:rPr>
              <a:t>利</a:t>
            </a:r>
            <a:r>
              <a:rPr lang="zh-CN" altLang="en-US" sz="1600" spc="25" dirty="0">
                <a:latin typeface="SimSun"/>
                <a:cs typeface="SimSun"/>
              </a:rPr>
              <a:t>用肤</a:t>
            </a:r>
            <a:r>
              <a:rPr lang="zh-CN" altLang="en-US" sz="1600" spc="30" dirty="0">
                <a:latin typeface="SimSun"/>
                <a:cs typeface="SimSun"/>
              </a:rPr>
              <a:t>色</a:t>
            </a:r>
            <a:r>
              <a:rPr lang="zh-CN" altLang="en-US" sz="1600" spc="25" dirty="0">
                <a:latin typeface="SimSun"/>
                <a:cs typeface="SimSun"/>
              </a:rPr>
              <a:t>信息定</a:t>
            </a:r>
            <a:r>
              <a:rPr lang="zh-CN" altLang="en-US" sz="1600" spc="30" dirty="0">
                <a:latin typeface="SimSun"/>
                <a:cs typeface="SimSun"/>
              </a:rPr>
              <a:t>位</a:t>
            </a:r>
            <a:r>
              <a:rPr lang="zh-CN" altLang="en-US" sz="1600" spc="25" dirty="0">
                <a:latin typeface="SimSun"/>
                <a:cs typeface="SimSun"/>
              </a:rPr>
              <a:t>人</a:t>
            </a:r>
            <a:r>
              <a:rPr lang="zh-CN" altLang="en-US" sz="1600" spc="-5" dirty="0">
                <a:latin typeface="SimSun"/>
                <a:cs typeface="SimSun"/>
              </a:rPr>
              <a:t>脸</a:t>
            </a:r>
            <a:r>
              <a:rPr lang="zh-CN" altLang="en-US" sz="1600" spc="25" dirty="0">
                <a:latin typeface="SimSun"/>
                <a:cs typeface="SimSun"/>
              </a:rPr>
              <a:t>，</a:t>
            </a:r>
            <a:r>
              <a:rPr lang="zh-CN" altLang="en-US" sz="1600" spc="30" dirty="0">
                <a:latin typeface="SimSun"/>
                <a:cs typeface="SimSun"/>
              </a:rPr>
              <a:t>基</a:t>
            </a:r>
            <a:r>
              <a:rPr lang="zh-CN" altLang="en-US" sz="1600" spc="25" dirty="0">
                <a:latin typeface="SimSun"/>
                <a:cs typeface="SimSun"/>
              </a:rPr>
              <a:t>于肤色</a:t>
            </a:r>
            <a:r>
              <a:rPr lang="zh-CN" altLang="en-US" sz="1600" spc="30" dirty="0">
                <a:latin typeface="SimSun"/>
                <a:cs typeface="SimSun"/>
              </a:rPr>
              <a:t>的</a:t>
            </a:r>
            <a:r>
              <a:rPr lang="zh-CN" altLang="en-US" sz="1600" spc="25" dirty="0">
                <a:latin typeface="SimSun"/>
                <a:cs typeface="SimSun"/>
              </a:rPr>
              <a:t>人脸</a:t>
            </a:r>
            <a:r>
              <a:rPr lang="zh-CN" altLang="en-US" sz="1600" spc="30" dirty="0">
                <a:latin typeface="SimSun"/>
                <a:cs typeface="SimSun"/>
              </a:rPr>
              <a:t>检</a:t>
            </a:r>
            <a:r>
              <a:rPr lang="zh-CN" altLang="en-US" sz="1600" spc="-5" dirty="0">
                <a:latin typeface="SimSun"/>
                <a:cs typeface="SimSun"/>
              </a:rPr>
              <a:t>测 </a:t>
            </a:r>
            <a:r>
              <a:rPr lang="zh-CN" altLang="en-US" sz="1600" spc="35" dirty="0">
                <a:latin typeface="SimSun"/>
                <a:cs typeface="SimSun"/>
              </a:rPr>
              <a:t>的</a:t>
            </a:r>
            <a:r>
              <a:rPr lang="zh-CN" altLang="en-US" sz="1600" spc="40" dirty="0">
                <a:latin typeface="SimSun"/>
                <a:cs typeface="SimSun"/>
              </a:rPr>
              <a:t>运</a:t>
            </a:r>
            <a:r>
              <a:rPr lang="zh-CN" altLang="en-US" sz="1600" spc="35" dirty="0">
                <a:latin typeface="SimSun"/>
                <a:cs typeface="SimSun"/>
              </a:rPr>
              <a:t>算</a:t>
            </a:r>
            <a:r>
              <a:rPr lang="zh-CN" altLang="en-US" sz="1600" spc="40" dirty="0">
                <a:latin typeface="SimSun"/>
                <a:cs typeface="SimSun"/>
              </a:rPr>
              <a:t>量</a:t>
            </a:r>
            <a:r>
              <a:rPr lang="zh-CN" altLang="en-US" sz="1600" spc="35" dirty="0">
                <a:latin typeface="SimSun"/>
                <a:cs typeface="SimSun"/>
              </a:rPr>
              <a:t>较</a:t>
            </a:r>
            <a:r>
              <a:rPr lang="zh-CN" altLang="en-US" sz="1600" spc="-5" dirty="0">
                <a:latin typeface="SimSun"/>
                <a:cs typeface="SimSun"/>
              </a:rPr>
              <a:t>低</a:t>
            </a:r>
            <a:r>
              <a:rPr lang="en-US" altLang="zh-CN" sz="1600" dirty="0">
                <a:latin typeface="Georgia"/>
                <a:cs typeface="Georgia"/>
              </a:rPr>
              <a:t>,</a:t>
            </a:r>
            <a:r>
              <a:rPr lang="zh-CN" altLang="en-US" sz="1600" spc="195" dirty="0">
                <a:latin typeface="Georgia"/>
                <a:cs typeface="Georgia"/>
              </a:rPr>
              <a:t> </a:t>
            </a:r>
            <a:r>
              <a:rPr lang="zh-CN" altLang="en-US" sz="1600" spc="35" dirty="0">
                <a:latin typeface="SimSun"/>
                <a:cs typeface="SimSun"/>
              </a:rPr>
              <a:t>执</a:t>
            </a:r>
            <a:r>
              <a:rPr lang="zh-CN" altLang="en-US" sz="1600" spc="40" dirty="0">
                <a:latin typeface="SimSun"/>
                <a:cs typeface="SimSun"/>
              </a:rPr>
              <a:t>行</a:t>
            </a:r>
            <a:r>
              <a:rPr lang="zh-CN" altLang="en-US" sz="1600" spc="35" dirty="0">
                <a:latin typeface="SimSun"/>
                <a:cs typeface="SimSun"/>
              </a:rPr>
              <a:t>效</a:t>
            </a:r>
            <a:r>
              <a:rPr lang="zh-CN" altLang="en-US" sz="1600" spc="40" dirty="0">
                <a:latin typeface="SimSun"/>
                <a:cs typeface="SimSun"/>
              </a:rPr>
              <a:t>率</a:t>
            </a:r>
            <a:r>
              <a:rPr lang="zh-CN" altLang="en-US" sz="1600" spc="35" dirty="0">
                <a:latin typeface="SimSun"/>
                <a:cs typeface="SimSun"/>
              </a:rPr>
              <a:t>较</a:t>
            </a:r>
            <a:r>
              <a:rPr lang="zh-CN" altLang="en-US" sz="1600" spc="-5" dirty="0">
                <a:latin typeface="SimSun"/>
                <a:cs typeface="SimSun"/>
              </a:rPr>
              <a:t>高</a:t>
            </a:r>
            <a:r>
              <a:rPr lang="zh-CN" altLang="en-US" sz="1600" spc="40" dirty="0">
                <a:latin typeface="SimSun"/>
                <a:cs typeface="SimSun"/>
              </a:rPr>
              <a:t>，</a:t>
            </a:r>
            <a:r>
              <a:rPr lang="zh-CN" altLang="en-US" sz="1600" spc="35" dirty="0">
                <a:latin typeface="SimSun"/>
                <a:cs typeface="SimSun"/>
              </a:rPr>
              <a:t>能</a:t>
            </a:r>
            <a:r>
              <a:rPr lang="zh-CN" altLang="en-US" sz="1600" spc="40" dirty="0">
                <a:latin typeface="SimSun"/>
                <a:cs typeface="SimSun"/>
              </a:rPr>
              <a:t>够</a:t>
            </a:r>
            <a:r>
              <a:rPr lang="zh-CN" altLang="en-US" sz="1600" spc="35" dirty="0">
                <a:latin typeface="SimSun"/>
                <a:cs typeface="SimSun"/>
              </a:rPr>
              <a:t>满</a:t>
            </a:r>
            <a:r>
              <a:rPr lang="zh-CN" altLang="en-US" sz="1600" spc="40" dirty="0">
                <a:latin typeface="SimSun"/>
                <a:cs typeface="SimSun"/>
              </a:rPr>
              <a:t>足</a:t>
            </a:r>
            <a:r>
              <a:rPr lang="zh-CN" altLang="en-US" sz="1600" spc="35" dirty="0">
                <a:latin typeface="SimSun"/>
                <a:cs typeface="SimSun"/>
              </a:rPr>
              <a:t>实</a:t>
            </a:r>
            <a:r>
              <a:rPr lang="zh-CN" altLang="en-US" sz="1600" spc="40" dirty="0">
                <a:latin typeface="SimSun"/>
                <a:cs typeface="SimSun"/>
              </a:rPr>
              <a:t>时</a:t>
            </a:r>
            <a:r>
              <a:rPr lang="zh-CN" altLang="en-US" sz="1600" spc="35" dirty="0">
                <a:latin typeface="SimSun"/>
                <a:cs typeface="SimSun"/>
              </a:rPr>
              <a:t>性</a:t>
            </a:r>
            <a:r>
              <a:rPr lang="zh-CN" altLang="en-US" sz="1600" spc="40" dirty="0">
                <a:latin typeface="SimSun"/>
                <a:cs typeface="SimSun"/>
              </a:rPr>
              <a:t>的</a:t>
            </a:r>
            <a:r>
              <a:rPr lang="zh-CN" altLang="en-US" sz="1600" spc="35" dirty="0">
                <a:latin typeface="SimSun"/>
                <a:cs typeface="SimSun"/>
              </a:rPr>
              <a:t>要</a:t>
            </a:r>
            <a:r>
              <a:rPr lang="zh-CN" altLang="en-US" sz="1600" spc="-5" dirty="0">
                <a:latin typeface="SimSun"/>
                <a:cs typeface="SimSun"/>
              </a:rPr>
              <a:t>求</a:t>
            </a:r>
            <a:r>
              <a:rPr lang="zh-CN" altLang="en-US" sz="1600" spc="40" dirty="0">
                <a:latin typeface="SimSun"/>
                <a:cs typeface="SimSun"/>
              </a:rPr>
              <a:t>；</a:t>
            </a:r>
            <a:r>
              <a:rPr lang="zh-CN" altLang="en-US" sz="1600" spc="35" dirty="0">
                <a:latin typeface="SimSun"/>
                <a:cs typeface="SimSun"/>
              </a:rPr>
              <a:t>而</a:t>
            </a:r>
            <a:r>
              <a:rPr lang="zh-CN" altLang="en-US" sz="1600" spc="40" dirty="0">
                <a:latin typeface="SimSun"/>
                <a:cs typeface="SimSun"/>
              </a:rPr>
              <a:t>且不</a:t>
            </a:r>
            <a:r>
              <a:rPr lang="zh-CN" altLang="en-US" sz="1600" spc="35" dirty="0">
                <a:latin typeface="SimSun"/>
                <a:cs typeface="SimSun"/>
              </a:rPr>
              <a:t>依</a:t>
            </a:r>
            <a:r>
              <a:rPr lang="zh-CN" altLang="en-US" sz="1600" spc="40" dirty="0">
                <a:latin typeface="SimSun"/>
                <a:cs typeface="SimSun"/>
              </a:rPr>
              <a:t>赖</a:t>
            </a:r>
            <a:r>
              <a:rPr lang="zh-CN" altLang="en-US" sz="1600" spc="35" dirty="0">
                <a:latin typeface="SimSun"/>
                <a:cs typeface="SimSun"/>
              </a:rPr>
              <a:t>于</a:t>
            </a:r>
            <a:r>
              <a:rPr lang="zh-CN" altLang="en-US" sz="1600" spc="40" dirty="0">
                <a:latin typeface="SimSun"/>
                <a:cs typeface="SimSun"/>
              </a:rPr>
              <a:t>面</a:t>
            </a:r>
            <a:r>
              <a:rPr lang="zh-CN" altLang="en-US" sz="1600" spc="35" dirty="0">
                <a:latin typeface="SimSun"/>
                <a:cs typeface="SimSun"/>
              </a:rPr>
              <a:t>部</a:t>
            </a:r>
            <a:r>
              <a:rPr lang="zh-CN" altLang="en-US" sz="1600" spc="40" dirty="0">
                <a:latin typeface="SimSun"/>
                <a:cs typeface="SimSun"/>
              </a:rPr>
              <a:t>的</a:t>
            </a:r>
            <a:r>
              <a:rPr lang="zh-CN" altLang="en-US" sz="1600" spc="35" dirty="0">
                <a:latin typeface="SimSun"/>
                <a:cs typeface="SimSun"/>
              </a:rPr>
              <a:t>细</a:t>
            </a:r>
            <a:r>
              <a:rPr lang="zh-CN" altLang="en-US" sz="1600" spc="40" dirty="0">
                <a:latin typeface="SimSun"/>
                <a:cs typeface="SimSun"/>
              </a:rPr>
              <a:t>节</a:t>
            </a:r>
            <a:r>
              <a:rPr lang="zh-CN" altLang="en-US" sz="1600" spc="-5" dirty="0">
                <a:latin typeface="SimSun"/>
                <a:cs typeface="SimSun"/>
              </a:rPr>
              <a:t>特 征</a:t>
            </a:r>
            <a:r>
              <a:rPr lang="en-US" altLang="zh-CN" sz="1600" dirty="0">
                <a:latin typeface="Georgia"/>
                <a:cs typeface="Georgia"/>
              </a:rPr>
              <a:t>,</a:t>
            </a:r>
            <a:r>
              <a:rPr lang="zh-CN" altLang="en-US" sz="1600" spc="145" dirty="0">
                <a:latin typeface="Georgia"/>
                <a:cs typeface="Georgia"/>
              </a:rPr>
              <a:t> </a:t>
            </a:r>
            <a:r>
              <a:rPr lang="zh-CN" altLang="en-US" sz="1600" spc="15" dirty="0">
                <a:latin typeface="SimSun"/>
                <a:cs typeface="SimSun"/>
              </a:rPr>
              <a:t>并且能较好的适应头部旋</a:t>
            </a:r>
            <a:r>
              <a:rPr lang="zh-CN" altLang="en-US" sz="1600" spc="-5" dirty="0">
                <a:latin typeface="SimSun"/>
                <a:cs typeface="SimSun"/>
              </a:rPr>
              <a:t>转</a:t>
            </a:r>
            <a:r>
              <a:rPr lang="zh-CN" altLang="en-US" sz="1600" spc="15" dirty="0">
                <a:latin typeface="SimSun"/>
                <a:cs typeface="SimSun"/>
              </a:rPr>
              <a:t>、表情变</a:t>
            </a:r>
            <a:r>
              <a:rPr lang="zh-CN" altLang="en-US" sz="1600" spc="-5" dirty="0">
                <a:latin typeface="SimSun"/>
                <a:cs typeface="SimSun"/>
              </a:rPr>
              <a:t>化</a:t>
            </a:r>
            <a:r>
              <a:rPr lang="zh-CN" altLang="en-US" sz="1600" spc="15" dirty="0">
                <a:latin typeface="SimSun"/>
                <a:cs typeface="SimSun"/>
              </a:rPr>
              <a:t>、姿态变化</a:t>
            </a:r>
            <a:r>
              <a:rPr lang="zh-CN" altLang="en-US" sz="1600" spc="-5" dirty="0">
                <a:latin typeface="SimSun"/>
                <a:cs typeface="SimSun"/>
              </a:rPr>
              <a:t>等</a:t>
            </a:r>
            <a:r>
              <a:rPr lang="en-US" altLang="zh-CN" sz="1600" dirty="0">
                <a:latin typeface="Georgia"/>
                <a:cs typeface="Georgia"/>
              </a:rPr>
              <a:t>,</a:t>
            </a:r>
            <a:r>
              <a:rPr lang="zh-CN" altLang="en-US" sz="1600" spc="150" dirty="0">
                <a:latin typeface="Georgia"/>
                <a:cs typeface="Georgia"/>
              </a:rPr>
              <a:t> </a:t>
            </a:r>
            <a:r>
              <a:rPr lang="zh-CN" altLang="en-US" sz="1600" spc="15" dirty="0">
                <a:latin typeface="SimSun"/>
                <a:cs typeface="SimSun"/>
              </a:rPr>
              <a:t>具有较高的实用性的鲁棒</a:t>
            </a:r>
            <a:r>
              <a:rPr lang="zh-CN" altLang="en-US" sz="1600" spc="-5" dirty="0">
                <a:latin typeface="SimSun"/>
                <a:cs typeface="SimSun"/>
              </a:rPr>
              <a:t>性</a:t>
            </a:r>
            <a:r>
              <a:rPr lang="zh-CN" altLang="en-US" sz="1600" spc="-95" dirty="0">
                <a:latin typeface="SimSun"/>
                <a:cs typeface="SimSun"/>
              </a:rPr>
              <a:t>（</a:t>
            </a:r>
            <a:r>
              <a:rPr lang="en-US" altLang="zh-CN" sz="1600" spc="-95" dirty="0">
                <a:latin typeface="Georgia"/>
                <a:cs typeface="Georgia"/>
              </a:rPr>
              <a:t>Robust</a:t>
            </a:r>
            <a:r>
              <a:rPr lang="zh-CN" altLang="en-US" sz="1600" spc="-95" dirty="0">
                <a:latin typeface="SimSun"/>
                <a:cs typeface="SimSun"/>
              </a:rPr>
              <a:t>）</a:t>
            </a:r>
            <a:r>
              <a:rPr lang="zh-CN" altLang="en-US" sz="1600" spc="-5" dirty="0">
                <a:latin typeface="SimSun"/>
                <a:cs typeface="SimSun"/>
              </a:rPr>
              <a:t>。</a:t>
            </a:r>
            <a:endParaRPr lang="en-US" altLang="zh-CN" sz="1600" spc="-5" dirty="0">
              <a:latin typeface="SimSun"/>
              <a:cs typeface="SimSun"/>
            </a:endParaRPr>
          </a:p>
          <a:p>
            <a:pPr marL="98425" marR="5080" indent="303530" algn="just">
              <a:lnSpc>
                <a:spcPct val="130400"/>
              </a:lnSpc>
              <a:spcBef>
                <a:spcPts val="1480"/>
              </a:spcBef>
            </a:pPr>
            <a:r>
              <a:rPr lang="zh-CN" altLang="en-US" sz="1600" spc="-5" dirty="0">
                <a:latin typeface="SimSun"/>
                <a:cs typeface="SimSun"/>
              </a:rPr>
              <a:t>后续的具体实现中，将详细介绍每个步骤的具体实现方法。</a:t>
            </a:r>
            <a:endParaRPr lang="zh-CN" altLang="en-US" sz="1600" dirty="0">
              <a:latin typeface="SimSun"/>
              <a:cs typeface="SimSun"/>
            </a:endParaRPr>
          </a:p>
          <a:p>
            <a:pPr marL="12700" marR="5080">
              <a:lnSpc>
                <a:spcPct val="130400"/>
              </a:lnSpc>
              <a:spcBef>
                <a:spcPts val="100"/>
              </a:spcBef>
            </a:pPr>
            <a:endParaRPr sz="1600" dirty="0">
              <a:latin typeface="Georgia"/>
              <a:cs typeface="Georgia"/>
            </a:endParaRPr>
          </a:p>
        </p:txBody>
      </p:sp>
      <p:grpSp>
        <p:nvGrpSpPr>
          <p:cNvPr id="4" name="object 7">
            <a:extLst>
              <a:ext uri="{FF2B5EF4-FFF2-40B4-BE49-F238E27FC236}">
                <a16:creationId xmlns:a16="http://schemas.microsoft.com/office/drawing/2014/main" id="{EE467CE6-FCD5-597B-EC13-04927A5C2439}"/>
              </a:ext>
            </a:extLst>
          </p:cNvPr>
          <p:cNvGrpSpPr/>
          <p:nvPr/>
        </p:nvGrpSpPr>
        <p:grpSpPr>
          <a:xfrm>
            <a:off x="6470052" y="2793552"/>
            <a:ext cx="865505" cy="612775"/>
            <a:chOff x="1214386" y="2623431"/>
            <a:chExt cx="865505" cy="612775"/>
          </a:xfrm>
        </p:grpSpPr>
        <p:sp>
          <p:nvSpPr>
            <p:cNvPr id="5" name="object 8">
              <a:extLst>
                <a:ext uri="{FF2B5EF4-FFF2-40B4-BE49-F238E27FC236}">
                  <a16:creationId xmlns:a16="http://schemas.microsoft.com/office/drawing/2014/main" id="{C9A7848C-D395-632D-58B9-8FDA1A794B44}"/>
                </a:ext>
              </a:extLst>
            </p:cNvPr>
            <p:cNvSpPr/>
            <p:nvPr/>
          </p:nvSpPr>
          <p:spPr>
            <a:xfrm>
              <a:off x="1216926" y="2625971"/>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CCCCFF"/>
            </a:solidFill>
          </p:spPr>
          <p:txBody>
            <a:bodyPr wrap="square" lIns="0" tIns="0" rIns="0" bIns="0" rtlCol="0"/>
            <a:lstStyle/>
            <a:p>
              <a:endParaRPr/>
            </a:p>
          </p:txBody>
        </p:sp>
        <p:sp>
          <p:nvSpPr>
            <p:cNvPr id="8" name="object 9">
              <a:extLst>
                <a:ext uri="{FF2B5EF4-FFF2-40B4-BE49-F238E27FC236}">
                  <a16:creationId xmlns:a16="http://schemas.microsoft.com/office/drawing/2014/main" id="{F41F557E-F116-3604-34E1-0ECFFC4F2011}"/>
                </a:ext>
              </a:extLst>
            </p:cNvPr>
            <p:cNvSpPr/>
            <p:nvPr/>
          </p:nvSpPr>
          <p:spPr>
            <a:xfrm>
              <a:off x="1216926" y="2625971"/>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9" name="object 10">
            <a:extLst>
              <a:ext uri="{FF2B5EF4-FFF2-40B4-BE49-F238E27FC236}">
                <a16:creationId xmlns:a16="http://schemas.microsoft.com/office/drawing/2014/main" id="{17FFD931-D535-2815-8892-F0F93AA73AF9}"/>
              </a:ext>
            </a:extLst>
          </p:cNvPr>
          <p:cNvSpPr txBox="1"/>
          <p:nvPr/>
        </p:nvSpPr>
        <p:spPr>
          <a:xfrm>
            <a:off x="6735139" y="2990382"/>
            <a:ext cx="335280" cy="207645"/>
          </a:xfrm>
          <a:prstGeom prst="rect">
            <a:avLst/>
          </a:prstGeom>
        </p:spPr>
        <p:txBody>
          <a:bodyPr vert="horz" wrap="square" lIns="0" tIns="12065" rIns="0" bIns="0" rtlCol="0">
            <a:spAutoFit/>
          </a:bodyPr>
          <a:lstStyle/>
          <a:p>
            <a:pPr marL="12700">
              <a:lnSpc>
                <a:spcPct val="100000"/>
              </a:lnSpc>
              <a:spcBef>
                <a:spcPts val="95"/>
              </a:spcBef>
            </a:pPr>
            <a:r>
              <a:rPr sz="1200" spc="40" dirty="0">
                <a:latin typeface="SimSun"/>
                <a:cs typeface="SimSun"/>
              </a:rPr>
              <a:t>开</a:t>
            </a:r>
            <a:r>
              <a:rPr sz="1200" spc="-5" dirty="0">
                <a:latin typeface="SimSun"/>
                <a:cs typeface="SimSun"/>
              </a:rPr>
              <a:t>始</a:t>
            </a:r>
            <a:endParaRPr sz="1200">
              <a:latin typeface="SimSun"/>
              <a:cs typeface="SimSun"/>
            </a:endParaRPr>
          </a:p>
        </p:txBody>
      </p:sp>
      <p:grpSp>
        <p:nvGrpSpPr>
          <p:cNvPr id="10" name="object 11">
            <a:extLst>
              <a:ext uri="{FF2B5EF4-FFF2-40B4-BE49-F238E27FC236}">
                <a16:creationId xmlns:a16="http://schemas.microsoft.com/office/drawing/2014/main" id="{3D83EB45-2F8B-4A82-B2E2-B23FF07482A3}"/>
              </a:ext>
            </a:extLst>
          </p:cNvPr>
          <p:cNvGrpSpPr/>
          <p:nvPr/>
        </p:nvGrpSpPr>
        <p:grpSpPr>
          <a:xfrm>
            <a:off x="7875494" y="2737825"/>
            <a:ext cx="865505" cy="723900"/>
            <a:chOff x="2619828" y="2567704"/>
            <a:chExt cx="865505" cy="723900"/>
          </a:xfrm>
        </p:grpSpPr>
        <p:sp>
          <p:nvSpPr>
            <p:cNvPr id="11" name="object 12">
              <a:extLst>
                <a:ext uri="{FF2B5EF4-FFF2-40B4-BE49-F238E27FC236}">
                  <a16:creationId xmlns:a16="http://schemas.microsoft.com/office/drawing/2014/main" id="{41C75EB2-629B-1102-CD8B-F6F1D64044DC}"/>
                </a:ext>
              </a:extLst>
            </p:cNvPr>
            <p:cNvSpPr/>
            <p:nvPr/>
          </p:nvSpPr>
          <p:spPr>
            <a:xfrm>
              <a:off x="2622368" y="2570244"/>
              <a:ext cx="860425" cy="718820"/>
            </a:xfrm>
            <a:custGeom>
              <a:avLst/>
              <a:gdLst/>
              <a:ahLst/>
              <a:cxnLst/>
              <a:rect l="l" t="t" r="r" b="b"/>
              <a:pathLst>
                <a:path w="860425" h="718820">
                  <a:moveTo>
                    <a:pt x="809763" y="0"/>
                  </a:moveTo>
                  <a:lnTo>
                    <a:pt x="50610" y="0"/>
                  </a:lnTo>
                  <a:lnTo>
                    <a:pt x="30910" y="3977"/>
                  </a:lnTo>
                  <a:lnTo>
                    <a:pt x="14823" y="14823"/>
                  </a:lnTo>
                  <a:lnTo>
                    <a:pt x="3977" y="30910"/>
                  </a:lnTo>
                  <a:lnTo>
                    <a:pt x="0" y="50610"/>
                  </a:lnTo>
                  <a:lnTo>
                    <a:pt x="0" y="668171"/>
                  </a:lnTo>
                  <a:lnTo>
                    <a:pt x="3977" y="687871"/>
                  </a:lnTo>
                  <a:lnTo>
                    <a:pt x="14823" y="703958"/>
                  </a:lnTo>
                  <a:lnTo>
                    <a:pt x="30910" y="714805"/>
                  </a:lnTo>
                  <a:lnTo>
                    <a:pt x="50610" y="718782"/>
                  </a:lnTo>
                  <a:lnTo>
                    <a:pt x="809763" y="718782"/>
                  </a:lnTo>
                  <a:lnTo>
                    <a:pt x="829463" y="714805"/>
                  </a:lnTo>
                  <a:lnTo>
                    <a:pt x="845550" y="703958"/>
                  </a:lnTo>
                  <a:lnTo>
                    <a:pt x="856396" y="687871"/>
                  </a:lnTo>
                  <a:lnTo>
                    <a:pt x="860374" y="668171"/>
                  </a:lnTo>
                  <a:lnTo>
                    <a:pt x="860374" y="50610"/>
                  </a:lnTo>
                  <a:lnTo>
                    <a:pt x="856396" y="30910"/>
                  </a:lnTo>
                  <a:lnTo>
                    <a:pt x="845550" y="14823"/>
                  </a:lnTo>
                  <a:lnTo>
                    <a:pt x="829463" y="3977"/>
                  </a:lnTo>
                  <a:lnTo>
                    <a:pt x="809763" y="0"/>
                  </a:lnTo>
                  <a:close/>
                </a:path>
              </a:pathLst>
            </a:custGeom>
            <a:solidFill>
              <a:srgbClr val="FFCCCC"/>
            </a:solidFill>
          </p:spPr>
          <p:txBody>
            <a:bodyPr wrap="square" lIns="0" tIns="0" rIns="0" bIns="0" rtlCol="0"/>
            <a:lstStyle/>
            <a:p>
              <a:endParaRPr/>
            </a:p>
          </p:txBody>
        </p:sp>
        <p:sp>
          <p:nvSpPr>
            <p:cNvPr id="12" name="object 13">
              <a:extLst>
                <a:ext uri="{FF2B5EF4-FFF2-40B4-BE49-F238E27FC236}">
                  <a16:creationId xmlns:a16="http://schemas.microsoft.com/office/drawing/2014/main" id="{319D20DB-3A76-7907-86C5-81FFD9B9808B}"/>
                </a:ext>
              </a:extLst>
            </p:cNvPr>
            <p:cNvSpPr/>
            <p:nvPr/>
          </p:nvSpPr>
          <p:spPr>
            <a:xfrm>
              <a:off x="2622368" y="2570244"/>
              <a:ext cx="860425" cy="718820"/>
            </a:xfrm>
            <a:custGeom>
              <a:avLst/>
              <a:gdLst/>
              <a:ahLst/>
              <a:cxnLst/>
              <a:rect l="l" t="t" r="r" b="b"/>
              <a:pathLst>
                <a:path w="860425" h="718820">
                  <a:moveTo>
                    <a:pt x="809763" y="0"/>
                  </a:moveTo>
                  <a:lnTo>
                    <a:pt x="50610" y="0"/>
                  </a:lnTo>
                  <a:lnTo>
                    <a:pt x="30910" y="3977"/>
                  </a:lnTo>
                  <a:lnTo>
                    <a:pt x="14823" y="14823"/>
                  </a:lnTo>
                  <a:lnTo>
                    <a:pt x="3977" y="30910"/>
                  </a:lnTo>
                  <a:lnTo>
                    <a:pt x="0" y="50610"/>
                  </a:lnTo>
                  <a:lnTo>
                    <a:pt x="0" y="668171"/>
                  </a:lnTo>
                  <a:lnTo>
                    <a:pt x="3977" y="687871"/>
                  </a:lnTo>
                  <a:lnTo>
                    <a:pt x="14823" y="703958"/>
                  </a:lnTo>
                  <a:lnTo>
                    <a:pt x="30910" y="714805"/>
                  </a:lnTo>
                  <a:lnTo>
                    <a:pt x="50610" y="718782"/>
                  </a:lnTo>
                  <a:lnTo>
                    <a:pt x="809763" y="718782"/>
                  </a:lnTo>
                  <a:lnTo>
                    <a:pt x="829463" y="714805"/>
                  </a:lnTo>
                  <a:lnTo>
                    <a:pt x="845550" y="703958"/>
                  </a:lnTo>
                  <a:lnTo>
                    <a:pt x="856396" y="687871"/>
                  </a:lnTo>
                  <a:lnTo>
                    <a:pt x="860374" y="668171"/>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13" name="object 14">
            <a:extLst>
              <a:ext uri="{FF2B5EF4-FFF2-40B4-BE49-F238E27FC236}">
                <a16:creationId xmlns:a16="http://schemas.microsoft.com/office/drawing/2014/main" id="{C4371A64-1828-D532-128C-071948BF4A5E}"/>
              </a:ext>
            </a:extLst>
          </p:cNvPr>
          <p:cNvSpPr txBox="1"/>
          <p:nvPr/>
        </p:nvSpPr>
        <p:spPr>
          <a:xfrm>
            <a:off x="7988833" y="2694691"/>
            <a:ext cx="638810" cy="741045"/>
          </a:xfrm>
          <a:prstGeom prst="rect">
            <a:avLst/>
          </a:prstGeom>
        </p:spPr>
        <p:txBody>
          <a:bodyPr vert="horz" wrap="square" lIns="0" tIns="12700" rIns="0" bIns="0" rtlCol="0">
            <a:spAutoFit/>
          </a:bodyPr>
          <a:lstStyle/>
          <a:p>
            <a:pPr marL="12700" marR="5080" algn="just">
              <a:lnSpc>
                <a:spcPct val="130400"/>
              </a:lnSpc>
              <a:spcBef>
                <a:spcPts val="100"/>
              </a:spcBef>
            </a:pPr>
            <a:r>
              <a:rPr sz="1200" spc="10" dirty="0">
                <a:latin typeface="SimSun"/>
                <a:cs typeface="SimSun"/>
              </a:rPr>
              <a:t>获取结</a:t>
            </a:r>
            <a:r>
              <a:rPr sz="1200" spc="-5" dirty="0">
                <a:latin typeface="SimSun"/>
                <a:cs typeface="SimSun"/>
              </a:rPr>
              <a:t>构 </a:t>
            </a:r>
            <a:r>
              <a:rPr sz="1200" spc="10" dirty="0">
                <a:latin typeface="SimSun"/>
                <a:cs typeface="SimSun"/>
              </a:rPr>
              <a:t>体中的</a:t>
            </a:r>
            <a:r>
              <a:rPr sz="1200" spc="-5" dirty="0">
                <a:latin typeface="SimSun"/>
                <a:cs typeface="SimSun"/>
              </a:rPr>
              <a:t>降 </a:t>
            </a:r>
            <a:r>
              <a:rPr sz="1200" spc="10" dirty="0">
                <a:latin typeface="SimSun"/>
                <a:cs typeface="SimSun"/>
              </a:rPr>
              <a:t>采样彩</a:t>
            </a:r>
            <a:r>
              <a:rPr sz="1200" spc="-5" dirty="0">
                <a:latin typeface="SimSun"/>
                <a:cs typeface="SimSun"/>
              </a:rPr>
              <a:t>图</a:t>
            </a:r>
            <a:endParaRPr sz="1200" dirty="0">
              <a:latin typeface="SimSun"/>
              <a:cs typeface="SimSun"/>
            </a:endParaRPr>
          </a:p>
        </p:txBody>
      </p:sp>
      <p:grpSp>
        <p:nvGrpSpPr>
          <p:cNvPr id="14" name="object 15">
            <a:extLst>
              <a:ext uri="{FF2B5EF4-FFF2-40B4-BE49-F238E27FC236}">
                <a16:creationId xmlns:a16="http://schemas.microsoft.com/office/drawing/2014/main" id="{9778260D-BB8D-DEB7-4205-9AD1AC05596C}"/>
              </a:ext>
            </a:extLst>
          </p:cNvPr>
          <p:cNvGrpSpPr/>
          <p:nvPr/>
        </p:nvGrpSpPr>
        <p:grpSpPr>
          <a:xfrm>
            <a:off x="9280936" y="2793552"/>
            <a:ext cx="865505" cy="612775"/>
            <a:chOff x="4025270" y="2623431"/>
            <a:chExt cx="865505" cy="612775"/>
          </a:xfrm>
        </p:grpSpPr>
        <p:sp>
          <p:nvSpPr>
            <p:cNvPr id="15" name="object 16">
              <a:extLst>
                <a:ext uri="{FF2B5EF4-FFF2-40B4-BE49-F238E27FC236}">
                  <a16:creationId xmlns:a16="http://schemas.microsoft.com/office/drawing/2014/main" id="{ED2ED553-6627-DA5C-7691-7BEFE1C8A53C}"/>
                </a:ext>
              </a:extLst>
            </p:cNvPr>
            <p:cNvSpPr/>
            <p:nvPr/>
          </p:nvSpPr>
          <p:spPr>
            <a:xfrm>
              <a:off x="4027810" y="2625971"/>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CCFFCC"/>
            </a:solidFill>
          </p:spPr>
          <p:txBody>
            <a:bodyPr wrap="square" lIns="0" tIns="0" rIns="0" bIns="0" rtlCol="0"/>
            <a:lstStyle/>
            <a:p>
              <a:endParaRPr/>
            </a:p>
          </p:txBody>
        </p:sp>
        <p:sp>
          <p:nvSpPr>
            <p:cNvPr id="16" name="object 17">
              <a:extLst>
                <a:ext uri="{FF2B5EF4-FFF2-40B4-BE49-F238E27FC236}">
                  <a16:creationId xmlns:a16="http://schemas.microsoft.com/office/drawing/2014/main" id="{30F102F4-0D0E-48A8-C1CB-718C7F114913}"/>
                </a:ext>
              </a:extLst>
            </p:cNvPr>
            <p:cNvSpPr/>
            <p:nvPr/>
          </p:nvSpPr>
          <p:spPr>
            <a:xfrm>
              <a:off x="4027810" y="2625971"/>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17" name="object 18">
            <a:extLst>
              <a:ext uri="{FF2B5EF4-FFF2-40B4-BE49-F238E27FC236}">
                <a16:creationId xmlns:a16="http://schemas.microsoft.com/office/drawing/2014/main" id="{405C43D0-2C1D-0C50-4B4A-ED2B63082001}"/>
              </a:ext>
            </a:extLst>
          </p:cNvPr>
          <p:cNvSpPr txBox="1"/>
          <p:nvPr/>
        </p:nvSpPr>
        <p:spPr>
          <a:xfrm>
            <a:off x="9321380" y="2813652"/>
            <a:ext cx="784860" cy="502920"/>
          </a:xfrm>
          <a:prstGeom prst="rect">
            <a:avLst/>
          </a:prstGeom>
        </p:spPr>
        <p:txBody>
          <a:bodyPr vert="horz" wrap="square" lIns="0" tIns="12700" rIns="0" bIns="0" rtlCol="0">
            <a:spAutoFit/>
          </a:bodyPr>
          <a:lstStyle/>
          <a:p>
            <a:pPr marL="85090" marR="5080" indent="-73025">
              <a:lnSpc>
                <a:spcPct val="130400"/>
              </a:lnSpc>
              <a:spcBef>
                <a:spcPts val="100"/>
              </a:spcBef>
            </a:pPr>
            <a:r>
              <a:rPr sz="1200" spc="-5" dirty="0">
                <a:latin typeface="SimSun"/>
                <a:cs typeface="SimSun"/>
              </a:rPr>
              <a:t>对彩图进行 </a:t>
            </a:r>
            <a:r>
              <a:rPr sz="1200" spc="10" dirty="0">
                <a:latin typeface="SimSun"/>
                <a:cs typeface="SimSun"/>
              </a:rPr>
              <a:t>光照补</a:t>
            </a:r>
            <a:r>
              <a:rPr sz="1200" spc="-5" dirty="0">
                <a:latin typeface="SimSun"/>
                <a:cs typeface="SimSun"/>
              </a:rPr>
              <a:t>偿</a:t>
            </a:r>
            <a:endParaRPr sz="1200">
              <a:latin typeface="SimSun"/>
              <a:cs typeface="SimSun"/>
            </a:endParaRPr>
          </a:p>
        </p:txBody>
      </p:sp>
      <p:grpSp>
        <p:nvGrpSpPr>
          <p:cNvPr id="18" name="object 19">
            <a:extLst>
              <a:ext uri="{FF2B5EF4-FFF2-40B4-BE49-F238E27FC236}">
                <a16:creationId xmlns:a16="http://schemas.microsoft.com/office/drawing/2014/main" id="{3046A94D-0B8E-E3BE-7E63-24D9FCD1F2C1}"/>
              </a:ext>
            </a:extLst>
          </p:cNvPr>
          <p:cNvGrpSpPr/>
          <p:nvPr/>
        </p:nvGrpSpPr>
        <p:grpSpPr>
          <a:xfrm>
            <a:off x="10686377" y="2737529"/>
            <a:ext cx="865505" cy="724535"/>
            <a:chOff x="5430711" y="2567408"/>
            <a:chExt cx="865505" cy="724535"/>
          </a:xfrm>
        </p:grpSpPr>
        <p:sp>
          <p:nvSpPr>
            <p:cNvPr id="19" name="object 20">
              <a:extLst>
                <a:ext uri="{FF2B5EF4-FFF2-40B4-BE49-F238E27FC236}">
                  <a16:creationId xmlns:a16="http://schemas.microsoft.com/office/drawing/2014/main" id="{9D94B66D-43DC-63BA-DB96-9B36DBDEEFDA}"/>
                </a:ext>
              </a:extLst>
            </p:cNvPr>
            <p:cNvSpPr/>
            <p:nvPr/>
          </p:nvSpPr>
          <p:spPr>
            <a:xfrm>
              <a:off x="5433251" y="2569948"/>
              <a:ext cx="860425" cy="719455"/>
            </a:xfrm>
            <a:custGeom>
              <a:avLst/>
              <a:gdLst/>
              <a:ahLst/>
              <a:cxnLst/>
              <a:rect l="l" t="t" r="r" b="b"/>
              <a:pathLst>
                <a:path w="860425" h="719454">
                  <a:moveTo>
                    <a:pt x="809762" y="0"/>
                  </a:moveTo>
                  <a:lnTo>
                    <a:pt x="50610" y="0"/>
                  </a:lnTo>
                  <a:lnTo>
                    <a:pt x="30910" y="3977"/>
                  </a:lnTo>
                  <a:lnTo>
                    <a:pt x="14823" y="14823"/>
                  </a:lnTo>
                  <a:lnTo>
                    <a:pt x="3977" y="30910"/>
                  </a:lnTo>
                  <a:lnTo>
                    <a:pt x="0" y="50610"/>
                  </a:lnTo>
                  <a:lnTo>
                    <a:pt x="0" y="668764"/>
                  </a:lnTo>
                  <a:lnTo>
                    <a:pt x="3977" y="688464"/>
                  </a:lnTo>
                  <a:lnTo>
                    <a:pt x="14823" y="704552"/>
                  </a:lnTo>
                  <a:lnTo>
                    <a:pt x="30910" y="715398"/>
                  </a:lnTo>
                  <a:lnTo>
                    <a:pt x="50610" y="719375"/>
                  </a:lnTo>
                  <a:lnTo>
                    <a:pt x="809762" y="719375"/>
                  </a:lnTo>
                  <a:lnTo>
                    <a:pt x="829463" y="715398"/>
                  </a:lnTo>
                  <a:lnTo>
                    <a:pt x="845550" y="704552"/>
                  </a:lnTo>
                  <a:lnTo>
                    <a:pt x="856396" y="688464"/>
                  </a:lnTo>
                  <a:lnTo>
                    <a:pt x="860373" y="668764"/>
                  </a:lnTo>
                  <a:lnTo>
                    <a:pt x="860373" y="50610"/>
                  </a:lnTo>
                  <a:lnTo>
                    <a:pt x="856396" y="30910"/>
                  </a:lnTo>
                  <a:lnTo>
                    <a:pt x="845550" y="14823"/>
                  </a:lnTo>
                  <a:lnTo>
                    <a:pt x="829463" y="3977"/>
                  </a:lnTo>
                  <a:lnTo>
                    <a:pt x="809762" y="0"/>
                  </a:lnTo>
                  <a:close/>
                </a:path>
              </a:pathLst>
            </a:custGeom>
            <a:solidFill>
              <a:srgbClr val="FFE5CC"/>
            </a:solidFill>
          </p:spPr>
          <p:txBody>
            <a:bodyPr wrap="square" lIns="0" tIns="0" rIns="0" bIns="0" rtlCol="0"/>
            <a:lstStyle/>
            <a:p>
              <a:endParaRPr/>
            </a:p>
          </p:txBody>
        </p:sp>
        <p:sp>
          <p:nvSpPr>
            <p:cNvPr id="20" name="object 21">
              <a:extLst>
                <a:ext uri="{FF2B5EF4-FFF2-40B4-BE49-F238E27FC236}">
                  <a16:creationId xmlns:a16="http://schemas.microsoft.com/office/drawing/2014/main" id="{71A1169E-4E5C-06FB-D9D1-5BB6A552C213}"/>
                </a:ext>
              </a:extLst>
            </p:cNvPr>
            <p:cNvSpPr/>
            <p:nvPr/>
          </p:nvSpPr>
          <p:spPr>
            <a:xfrm>
              <a:off x="5433251" y="2569948"/>
              <a:ext cx="860425" cy="719455"/>
            </a:xfrm>
            <a:custGeom>
              <a:avLst/>
              <a:gdLst/>
              <a:ahLst/>
              <a:cxnLst/>
              <a:rect l="l" t="t" r="r" b="b"/>
              <a:pathLst>
                <a:path w="860425" h="719454">
                  <a:moveTo>
                    <a:pt x="809762" y="0"/>
                  </a:moveTo>
                  <a:lnTo>
                    <a:pt x="50610" y="0"/>
                  </a:lnTo>
                  <a:lnTo>
                    <a:pt x="30910" y="3977"/>
                  </a:lnTo>
                  <a:lnTo>
                    <a:pt x="14823" y="14823"/>
                  </a:lnTo>
                  <a:lnTo>
                    <a:pt x="3977" y="30910"/>
                  </a:lnTo>
                  <a:lnTo>
                    <a:pt x="0" y="50610"/>
                  </a:lnTo>
                  <a:lnTo>
                    <a:pt x="0" y="668764"/>
                  </a:lnTo>
                  <a:lnTo>
                    <a:pt x="3977" y="688464"/>
                  </a:lnTo>
                  <a:lnTo>
                    <a:pt x="14823" y="704552"/>
                  </a:lnTo>
                  <a:lnTo>
                    <a:pt x="30910" y="715398"/>
                  </a:lnTo>
                  <a:lnTo>
                    <a:pt x="50610" y="719375"/>
                  </a:lnTo>
                  <a:lnTo>
                    <a:pt x="809762" y="719375"/>
                  </a:lnTo>
                  <a:lnTo>
                    <a:pt x="829463" y="715398"/>
                  </a:lnTo>
                  <a:lnTo>
                    <a:pt x="845550" y="704552"/>
                  </a:lnTo>
                  <a:lnTo>
                    <a:pt x="856396" y="688464"/>
                  </a:lnTo>
                  <a:lnTo>
                    <a:pt x="860373" y="668764"/>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21" name="object 22">
            <a:extLst>
              <a:ext uri="{FF2B5EF4-FFF2-40B4-BE49-F238E27FC236}">
                <a16:creationId xmlns:a16="http://schemas.microsoft.com/office/drawing/2014/main" id="{84F0AB08-6B6B-DE3F-674A-AB7BA151C9B9}"/>
              </a:ext>
            </a:extLst>
          </p:cNvPr>
          <p:cNvSpPr txBox="1"/>
          <p:nvPr/>
        </p:nvSpPr>
        <p:spPr>
          <a:xfrm>
            <a:off x="10799724" y="2695580"/>
            <a:ext cx="638810" cy="741045"/>
          </a:xfrm>
          <a:prstGeom prst="rect">
            <a:avLst/>
          </a:prstGeom>
        </p:spPr>
        <p:txBody>
          <a:bodyPr vert="horz" wrap="square" lIns="0" tIns="12700" rIns="0" bIns="0" rtlCol="0">
            <a:spAutoFit/>
          </a:bodyPr>
          <a:lstStyle/>
          <a:p>
            <a:pPr marL="12700" marR="5080" algn="just">
              <a:lnSpc>
                <a:spcPct val="130400"/>
              </a:lnSpc>
              <a:spcBef>
                <a:spcPts val="100"/>
              </a:spcBef>
            </a:pPr>
            <a:r>
              <a:rPr sz="1200" spc="10" dirty="0">
                <a:latin typeface="SimSun"/>
                <a:cs typeface="SimSun"/>
              </a:rPr>
              <a:t>进行肤</a:t>
            </a:r>
            <a:r>
              <a:rPr sz="1200" spc="-5" dirty="0">
                <a:latin typeface="SimSun"/>
                <a:cs typeface="SimSun"/>
              </a:rPr>
              <a:t>色 </a:t>
            </a:r>
            <a:r>
              <a:rPr sz="1200" spc="10" dirty="0">
                <a:latin typeface="SimSun"/>
                <a:cs typeface="SimSun"/>
              </a:rPr>
              <a:t>建模得</a:t>
            </a:r>
            <a:r>
              <a:rPr sz="1200" spc="-5" dirty="0">
                <a:latin typeface="SimSun"/>
                <a:cs typeface="SimSun"/>
              </a:rPr>
              <a:t>到 </a:t>
            </a:r>
            <a:r>
              <a:rPr sz="1200" spc="10" dirty="0">
                <a:latin typeface="SimSun"/>
                <a:cs typeface="SimSun"/>
              </a:rPr>
              <a:t>二值图</a:t>
            </a:r>
            <a:r>
              <a:rPr sz="1200" spc="-5" dirty="0">
                <a:latin typeface="SimSun"/>
                <a:cs typeface="SimSun"/>
              </a:rPr>
              <a:t>片</a:t>
            </a:r>
            <a:endParaRPr sz="1200" dirty="0">
              <a:latin typeface="SimSun"/>
              <a:cs typeface="SimSun"/>
            </a:endParaRPr>
          </a:p>
        </p:txBody>
      </p:sp>
      <p:grpSp>
        <p:nvGrpSpPr>
          <p:cNvPr id="22" name="object 23">
            <a:extLst>
              <a:ext uri="{FF2B5EF4-FFF2-40B4-BE49-F238E27FC236}">
                <a16:creationId xmlns:a16="http://schemas.microsoft.com/office/drawing/2014/main" id="{491BC51B-7599-C0E5-8A63-3CBF75BFC674}"/>
              </a:ext>
            </a:extLst>
          </p:cNvPr>
          <p:cNvGrpSpPr/>
          <p:nvPr/>
        </p:nvGrpSpPr>
        <p:grpSpPr>
          <a:xfrm>
            <a:off x="10686377" y="4181975"/>
            <a:ext cx="865505" cy="723265"/>
            <a:chOff x="5430711" y="4011854"/>
            <a:chExt cx="865505" cy="723265"/>
          </a:xfrm>
        </p:grpSpPr>
        <p:sp>
          <p:nvSpPr>
            <p:cNvPr id="23" name="object 24">
              <a:extLst>
                <a:ext uri="{FF2B5EF4-FFF2-40B4-BE49-F238E27FC236}">
                  <a16:creationId xmlns:a16="http://schemas.microsoft.com/office/drawing/2014/main" id="{792ED8E1-CB8C-327D-DDF6-8BE97F3F7B2F}"/>
                </a:ext>
              </a:extLst>
            </p:cNvPr>
            <p:cNvSpPr/>
            <p:nvPr/>
          </p:nvSpPr>
          <p:spPr>
            <a:xfrm>
              <a:off x="5433251" y="4014394"/>
              <a:ext cx="860425" cy="718185"/>
            </a:xfrm>
            <a:custGeom>
              <a:avLst/>
              <a:gdLst/>
              <a:ahLst/>
              <a:cxnLst/>
              <a:rect l="l" t="t" r="r" b="b"/>
              <a:pathLst>
                <a:path w="860425" h="718185">
                  <a:moveTo>
                    <a:pt x="809762" y="0"/>
                  </a:moveTo>
                  <a:lnTo>
                    <a:pt x="50610" y="0"/>
                  </a:lnTo>
                  <a:lnTo>
                    <a:pt x="30910" y="3977"/>
                  </a:lnTo>
                  <a:lnTo>
                    <a:pt x="14823" y="14823"/>
                  </a:lnTo>
                  <a:lnTo>
                    <a:pt x="3977" y="30910"/>
                  </a:lnTo>
                  <a:lnTo>
                    <a:pt x="0" y="50610"/>
                  </a:lnTo>
                  <a:lnTo>
                    <a:pt x="0" y="666985"/>
                  </a:lnTo>
                  <a:lnTo>
                    <a:pt x="3977" y="686685"/>
                  </a:lnTo>
                  <a:lnTo>
                    <a:pt x="14823" y="702772"/>
                  </a:lnTo>
                  <a:lnTo>
                    <a:pt x="30910" y="713619"/>
                  </a:lnTo>
                  <a:lnTo>
                    <a:pt x="50610" y="717596"/>
                  </a:lnTo>
                  <a:lnTo>
                    <a:pt x="809762" y="717596"/>
                  </a:lnTo>
                  <a:lnTo>
                    <a:pt x="829463" y="713619"/>
                  </a:lnTo>
                  <a:lnTo>
                    <a:pt x="845550" y="702772"/>
                  </a:lnTo>
                  <a:lnTo>
                    <a:pt x="856396" y="686685"/>
                  </a:lnTo>
                  <a:lnTo>
                    <a:pt x="860373" y="666985"/>
                  </a:lnTo>
                  <a:lnTo>
                    <a:pt x="860373" y="50610"/>
                  </a:lnTo>
                  <a:lnTo>
                    <a:pt x="856396" y="30910"/>
                  </a:lnTo>
                  <a:lnTo>
                    <a:pt x="845550" y="14823"/>
                  </a:lnTo>
                  <a:lnTo>
                    <a:pt x="829463" y="3977"/>
                  </a:lnTo>
                  <a:lnTo>
                    <a:pt x="809762" y="0"/>
                  </a:lnTo>
                  <a:close/>
                </a:path>
              </a:pathLst>
            </a:custGeom>
            <a:solidFill>
              <a:srgbClr val="FFFCD5"/>
            </a:solidFill>
          </p:spPr>
          <p:txBody>
            <a:bodyPr wrap="square" lIns="0" tIns="0" rIns="0" bIns="0" rtlCol="0"/>
            <a:lstStyle/>
            <a:p>
              <a:endParaRPr/>
            </a:p>
          </p:txBody>
        </p:sp>
        <p:sp>
          <p:nvSpPr>
            <p:cNvPr id="24" name="object 25">
              <a:extLst>
                <a:ext uri="{FF2B5EF4-FFF2-40B4-BE49-F238E27FC236}">
                  <a16:creationId xmlns:a16="http://schemas.microsoft.com/office/drawing/2014/main" id="{8F82ECDC-C489-B4B8-0EDF-57C00DEA3477}"/>
                </a:ext>
              </a:extLst>
            </p:cNvPr>
            <p:cNvSpPr/>
            <p:nvPr/>
          </p:nvSpPr>
          <p:spPr>
            <a:xfrm>
              <a:off x="5433251" y="4014394"/>
              <a:ext cx="860425" cy="718185"/>
            </a:xfrm>
            <a:custGeom>
              <a:avLst/>
              <a:gdLst/>
              <a:ahLst/>
              <a:cxnLst/>
              <a:rect l="l" t="t" r="r" b="b"/>
              <a:pathLst>
                <a:path w="860425" h="718185">
                  <a:moveTo>
                    <a:pt x="809762" y="0"/>
                  </a:moveTo>
                  <a:lnTo>
                    <a:pt x="50610" y="0"/>
                  </a:lnTo>
                  <a:lnTo>
                    <a:pt x="30910" y="3977"/>
                  </a:lnTo>
                  <a:lnTo>
                    <a:pt x="14823" y="14823"/>
                  </a:lnTo>
                  <a:lnTo>
                    <a:pt x="3977" y="30910"/>
                  </a:lnTo>
                  <a:lnTo>
                    <a:pt x="0" y="50610"/>
                  </a:lnTo>
                  <a:lnTo>
                    <a:pt x="0" y="666985"/>
                  </a:lnTo>
                  <a:lnTo>
                    <a:pt x="3977" y="686685"/>
                  </a:lnTo>
                  <a:lnTo>
                    <a:pt x="14823" y="702772"/>
                  </a:lnTo>
                  <a:lnTo>
                    <a:pt x="30910" y="713619"/>
                  </a:lnTo>
                  <a:lnTo>
                    <a:pt x="50610" y="717596"/>
                  </a:lnTo>
                  <a:lnTo>
                    <a:pt x="809762" y="717596"/>
                  </a:lnTo>
                  <a:lnTo>
                    <a:pt x="829463" y="713619"/>
                  </a:lnTo>
                  <a:lnTo>
                    <a:pt x="845550" y="702772"/>
                  </a:lnTo>
                  <a:lnTo>
                    <a:pt x="856396" y="686685"/>
                  </a:lnTo>
                  <a:lnTo>
                    <a:pt x="860373" y="666985"/>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25" name="object 26">
            <a:extLst>
              <a:ext uri="{FF2B5EF4-FFF2-40B4-BE49-F238E27FC236}">
                <a16:creationId xmlns:a16="http://schemas.microsoft.com/office/drawing/2014/main" id="{A585D5BC-7244-8192-A9D7-1273E2784F8B}"/>
              </a:ext>
            </a:extLst>
          </p:cNvPr>
          <p:cNvSpPr txBox="1"/>
          <p:nvPr/>
        </p:nvSpPr>
        <p:spPr>
          <a:xfrm>
            <a:off x="10799724" y="4138248"/>
            <a:ext cx="694690" cy="741045"/>
          </a:xfrm>
          <a:prstGeom prst="rect">
            <a:avLst/>
          </a:prstGeom>
        </p:spPr>
        <p:txBody>
          <a:bodyPr vert="horz" wrap="square" lIns="0" tIns="12700" rIns="0" bIns="0" rtlCol="0">
            <a:spAutoFit/>
          </a:bodyPr>
          <a:lstStyle/>
          <a:p>
            <a:pPr marL="12700" marR="5080">
              <a:lnSpc>
                <a:spcPct val="130400"/>
              </a:lnSpc>
              <a:spcBef>
                <a:spcPts val="100"/>
              </a:spcBef>
            </a:pPr>
            <a:r>
              <a:rPr sz="1200" spc="10" dirty="0">
                <a:latin typeface="SimSun"/>
                <a:cs typeface="SimSun"/>
              </a:rPr>
              <a:t>进行形</a:t>
            </a:r>
            <a:r>
              <a:rPr sz="1200" spc="-5" dirty="0">
                <a:latin typeface="SimSun"/>
                <a:cs typeface="SimSun"/>
              </a:rPr>
              <a:t>态 </a:t>
            </a:r>
            <a:r>
              <a:rPr sz="1200" spc="20" dirty="0">
                <a:latin typeface="SimSun"/>
                <a:cs typeface="SimSun"/>
              </a:rPr>
              <a:t>学处</a:t>
            </a:r>
            <a:r>
              <a:rPr sz="1200" spc="-5" dirty="0">
                <a:latin typeface="SimSun"/>
                <a:cs typeface="SimSun"/>
              </a:rPr>
              <a:t>理， </a:t>
            </a:r>
            <a:r>
              <a:rPr sz="1200" spc="-585" dirty="0">
                <a:latin typeface="SimSun"/>
                <a:cs typeface="SimSun"/>
              </a:rPr>
              <a:t> </a:t>
            </a:r>
            <a:r>
              <a:rPr sz="1200" spc="10" dirty="0">
                <a:latin typeface="SimSun"/>
                <a:cs typeface="SimSun"/>
              </a:rPr>
              <a:t>去除噪</a:t>
            </a:r>
            <a:r>
              <a:rPr sz="1200" spc="-5" dirty="0">
                <a:latin typeface="SimSun"/>
                <a:cs typeface="SimSun"/>
              </a:rPr>
              <a:t>声</a:t>
            </a:r>
            <a:endParaRPr sz="1200">
              <a:latin typeface="SimSun"/>
              <a:cs typeface="SimSun"/>
            </a:endParaRPr>
          </a:p>
        </p:txBody>
      </p:sp>
      <p:grpSp>
        <p:nvGrpSpPr>
          <p:cNvPr id="26" name="object 27">
            <a:extLst>
              <a:ext uri="{FF2B5EF4-FFF2-40B4-BE49-F238E27FC236}">
                <a16:creationId xmlns:a16="http://schemas.microsoft.com/office/drawing/2014/main" id="{299B9F27-497F-5DE8-470B-B05B4AC7C63A}"/>
              </a:ext>
            </a:extLst>
          </p:cNvPr>
          <p:cNvGrpSpPr/>
          <p:nvPr/>
        </p:nvGrpSpPr>
        <p:grpSpPr>
          <a:xfrm>
            <a:off x="9280936" y="4181678"/>
            <a:ext cx="865505" cy="723265"/>
            <a:chOff x="4025270" y="4011557"/>
            <a:chExt cx="865505" cy="723265"/>
          </a:xfrm>
        </p:grpSpPr>
        <p:sp>
          <p:nvSpPr>
            <p:cNvPr id="27" name="object 28">
              <a:extLst>
                <a:ext uri="{FF2B5EF4-FFF2-40B4-BE49-F238E27FC236}">
                  <a16:creationId xmlns:a16="http://schemas.microsoft.com/office/drawing/2014/main" id="{3D572E4D-E035-4213-79D4-9B3805339161}"/>
                </a:ext>
              </a:extLst>
            </p:cNvPr>
            <p:cNvSpPr/>
            <p:nvPr/>
          </p:nvSpPr>
          <p:spPr>
            <a:xfrm>
              <a:off x="4027810" y="4014097"/>
              <a:ext cx="860425" cy="718185"/>
            </a:xfrm>
            <a:custGeom>
              <a:avLst/>
              <a:gdLst/>
              <a:ahLst/>
              <a:cxnLst/>
              <a:rect l="l" t="t" r="r" b="b"/>
              <a:pathLst>
                <a:path w="860425" h="718185">
                  <a:moveTo>
                    <a:pt x="809763" y="0"/>
                  </a:moveTo>
                  <a:lnTo>
                    <a:pt x="50610" y="0"/>
                  </a:lnTo>
                  <a:lnTo>
                    <a:pt x="30910" y="3977"/>
                  </a:lnTo>
                  <a:lnTo>
                    <a:pt x="14823" y="14823"/>
                  </a:lnTo>
                  <a:lnTo>
                    <a:pt x="3977" y="30910"/>
                  </a:lnTo>
                  <a:lnTo>
                    <a:pt x="0" y="50610"/>
                  </a:lnTo>
                  <a:lnTo>
                    <a:pt x="0" y="667578"/>
                  </a:lnTo>
                  <a:lnTo>
                    <a:pt x="3977" y="687278"/>
                  </a:lnTo>
                  <a:lnTo>
                    <a:pt x="14823" y="703366"/>
                  </a:lnTo>
                  <a:lnTo>
                    <a:pt x="30910" y="714212"/>
                  </a:lnTo>
                  <a:lnTo>
                    <a:pt x="50610" y="718189"/>
                  </a:lnTo>
                  <a:lnTo>
                    <a:pt x="809763" y="718189"/>
                  </a:lnTo>
                  <a:lnTo>
                    <a:pt x="829463" y="714212"/>
                  </a:lnTo>
                  <a:lnTo>
                    <a:pt x="845550" y="703366"/>
                  </a:lnTo>
                  <a:lnTo>
                    <a:pt x="856396" y="687278"/>
                  </a:lnTo>
                  <a:lnTo>
                    <a:pt x="860373" y="667578"/>
                  </a:lnTo>
                  <a:lnTo>
                    <a:pt x="860373" y="50610"/>
                  </a:lnTo>
                  <a:lnTo>
                    <a:pt x="856396" y="30910"/>
                  </a:lnTo>
                  <a:lnTo>
                    <a:pt x="845550" y="14823"/>
                  </a:lnTo>
                  <a:lnTo>
                    <a:pt x="829463" y="3977"/>
                  </a:lnTo>
                  <a:lnTo>
                    <a:pt x="809763" y="0"/>
                  </a:lnTo>
                  <a:close/>
                </a:path>
              </a:pathLst>
            </a:custGeom>
            <a:solidFill>
              <a:srgbClr val="E9E5C3"/>
            </a:solidFill>
          </p:spPr>
          <p:txBody>
            <a:bodyPr wrap="square" lIns="0" tIns="0" rIns="0" bIns="0" rtlCol="0"/>
            <a:lstStyle/>
            <a:p>
              <a:endParaRPr/>
            </a:p>
          </p:txBody>
        </p:sp>
        <p:sp>
          <p:nvSpPr>
            <p:cNvPr id="28" name="object 29">
              <a:extLst>
                <a:ext uri="{FF2B5EF4-FFF2-40B4-BE49-F238E27FC236}">
                  <a16:creationId xmlns:a16="http://schemas.microsoft.com/office/drawing/2014/main" id="{7A111EDC-F268-CC64-572B-634F6A237ABD}"/>
                </a:ext>
              </a:extLst>
            </p:cNvPr>
            <p:cNvSpPr/>
            <p:nvPr/>
          </p:nvSpPr>
          <p:spPr>
            <a:xfrm>
              <a:off x="4027810" y="4014097"/>
              <a:ext cx="860425" cy="718185"/>
            </a:xfrm>
            <a:custGeom>
              <a:avLst/>
              <a:gdLst/>
              <a:ahLst/>
              <a:cxnLst/>
              <a:rect l="l" t="t" r="r" b="b"/>
              <a:pathLst>
                <a:path w="860425" h="718185">
                  <a:moveTo>
                    <a:pt x="809763" y="0"/>
                  </a:moveTo>
                  <a:lnTo>
                    <a:pt x="50610" y="0"/>
                  </a:lnTo>
                  <a:lnTo>
                    <a:pt x="30910" y="3977"/>
                  </a:lnTo>
                  <a:lnTo>
                    <a:pt x="14823" y="14823"/>
                  </a:lnTo>
                  <a:lnTo>
                    <a:pt x="3977" y="30910"/>
                  </a:lnTo>
                  <a:lnTo>
                    <a:pt x="0" y="50610"/>
                  </a:lnTo>
                  <a:lnTo>
                    <a:pt x="0" y="667578"/>
                  </a:lnTo>
                  <a:lnTo>
                    <a:pt x="3977" y="687278"/>
                  </a:lnTo>
                  <a:lnTo>
                    <a:pt x="14823" y="703366"/>
                  </a:lnTo>
                  <a:lnTo>
                    <a:pt x="30910" y="714212"/>
                  </a:lnTo>
                  <a:lnTo>
                    <a:pt x="50610" y="718189"/>
                  </a:lnTo>
                  <a:lnTo>
                    <a:pt x="809763" y="718189"/>
                  </a:lnTo>
                  <a:lnTo>
                    <a:pt x="829463" y="714212"/>
                  </a:lnTo>
                  <a:lnTo>
                    <a:pt x="845550" y="703366"/>
                  </a:lnTo>
                  <a:lnTo>
                    <a:pt x="856396" y="687278"/>
                  </a:lnTo>
                  <a:lnTo>
                    <a:pt x="860373" y="667578"/>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29" name="object 30">
            <a:extLst>
              <a:ext uri="{FF2B5EF4-FFF2-40B4-BE49-F238E27FC236}">
                <a16:creationId xmlns:a16="http://schemas.microsoft.com/office/drawing/2014/main" id="{2EC40235-D7C7-A379-A9C6-8DE3D05BFCBC}"/>
              </a:ext>
            </a:extLst>
          </p:cNvPr>
          <p:cNvSpPr txBox="1"/>
          <p:nvPr/>
        </p:nvSpPr>
        <p:spPr>
          <a:xfrm>
            <a:off x="9321380" y="4139138"/>
            <a:ext cx="784860" cy="741045"/>
          </a:xfrm>
          <a:prstGeom prst="rect">
            <a:avLst/>
          </a:prstGeom>
        </p:spPr>
        <p:txBody>
          <a:bodyPr vert="horz" wrap="square" lIns="0" tIns="12700" rIns="0" bIns="0" rtlCol="0">
            <a:spAutoFit/>
          </a:bodyPr>
          <a:lstStyle/>
          <a:p>
            <a:pPr marL="12700" marR="5080" algn="just">
              <a:lnSpc>
                <a:spcPct val="130400"/>
              </a:lnSpc>
              <a:spcBef>
                <a:spcPts val="100"/>
              </a:spcBef>
            </a:pPr>
            <a:r>
              <a:rPr sz="1200" spc="-5" dirty="0">
                <a:latin typeface="SimSun"/>
                <a:cs typeface="SimSun"/>
              </a:rPr>
              <a:t>进行连通域 分析，得到 </a:t>
            </a:r>
            <a:r>
              <a:rPr sz="1200" spc="10" dirty="0">
                <a:latin typeface="SimSun"/>
                <a:cs typeface="SimSun"/>
              </a:rPr>
              <a:t>人脸区</a:t>
            </a:r>
            <a:r>
              <a:rPr sz="1200" spc="-5" dirty="0">
                <a:latin typeface="SimSun"/>
                <a:cs typeface="SimSun"/>
              </a:rPr>
              <a:t>域</a:t>
            </a:r>
            <a:endParaRPr sz="1200">
              <a:latin typeface="SimSun"/>
              <a:cs typeface="SimSun"/>
            </a:endParaRPr>
          </a:p>
        </p:txBody>
      </p:sp>
      <p:grpSp>
        <p:nvGrpSpPr>
          <p:cNvPr id="30" name="object 31">
            <a:extLst>
              <a:ext uri="{FF2B5EF4-FFF2-40B4-BE49-F238E27FC236}">
                <a16:creationId xmlns:a16="http://schemas.microsoft.com/office/drawing/2014/main" id="{E55B4CAB-0B24-A401-F450-F2E5482D34D3}"/>
              </a:ext>
            </a:extLst>
          </p:cNvPr>
          <p:cNvGrpSpPr/>
          <p:nvPr/>
        </p:nvGrpSpPr>
        <p:grpSpPr>
          <a:xfrm>
            <a:off x="7875494" y="4237108"/>
            <a:ext cx="865505" cy="612775"/>
            <a:chOff x="2619828" y="4066987"/>
            <a:chExt cx="865505" cy="612775"/>
          </a:xfrm>
        </p:grpSpPr>
        <p:sp>
          <p:nvSpPr>
            <p:cNvPr id="31" name="object 32">
              <a:extLst>
                <a:ext uri="{FF2B5EF4-FFF2-40B4-BE49-F238E27FC236}">
                  <a16:creationId xmlns:a16="http://schemas.microsoft.com/office/drawing/2014/main" id="{B3D76A94-0E3E-36C2-B883-934B949EF14B}"/>
                </a:ext>
              </a:extLst>
            </p:cNvPr>
            <p:cNvSpPr/>
            <p:nvPr/>
          </p:nvSpPr>
          <p:spPr>
            <a:xfrm>
              <a:off x="2622368" y="406952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solidFill>
              <a:srgbClr val="C7EAFB"/>
            </a:solidFill>
          </p:spPr>
          <p:txBody>
            <a:bodyPr wrap="square" lIns="0" tIns="0" rIns="0" bIns="0" rtlCol="0"/>
            <a:lstStyle/>
            <a:p>
              <a:endParaRPr/>
            </a:p>
          </p:txBody>
        </p:sp>
        <p:sp>
          <p:nvSpPr>
            <p:cNvPr id="32" name="object 33">
              <a:extLst>
                <a:ext uri="{FF2B5EF4-FFF2-40B4-BE49-F238E27FC236}">
                  <a16:creationId xmlns:a16="http://schemas.microsoft.com/office/drawing/2014/main" id="{FD2D0D76-52F8-1E29-7466-8E30AFF4B0F0}"/>
                </a:ext>
              </a:extLst>
            </p:cNvPr>
            <p:cNvSpPr/>
            <p:nvPr/>
          </p:nvSpPr>
          <p:spPr>
            <a:xfrm>
              <a:off x="2622368" y="406952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33" name="object 34">
            <a:extLst>
              <a:ext uri="{FF2B5EF4-FFF2-40B4-BE49-F238E27FC236}">
                <a16:creationId xmlns:a16="http://schemas.microsoft.com/office/drawing/2014/main" id="{3E770320-C411-C4A2-7DAF-4D4797984B65}"/>
              </a:ext>
            </a:extLst>
          </p:cNvPr>
          <p:cNvSpPr txBox="1"/>
          <p:nvPr/>
        </p:nvSpPr>
        <p:spPr>
          <a:xfrm>
            <a:off x="7915935" y="4258391"/>
            <a:ext cx="784860" cy="502920"/>
          </a:xfrm>
          <a:prstGeom prst="rect">
            <a:avLst/>
          </a:prstGeom>
        </p:spPr>
        <p:txBody>
          <a:bodyPr vert="horz" wrap="square" lIns="0" tIns="12700" rIns="0" bIns="0" rtlCol="0">
            <a:spAutoFit/>
          </a:bodyPr>
          <a:lstStyle/>
          <a:p>
            <a:pPr marL="85090" marR="5080" indent="-73025">
              <a:lnSpc>
                <a:spcPct val="130400"/>
              </a:lnSpc>
              <a:spcBef>
                <a:spcPts val="100"/>
              </a:spcBef>
            </a:pPr>
            <a:r>
              <a:rPr sz="1200" spc="-5" dirty="0">
                <a:latin typeface="SimSun"/>
                <a:cs typeface="SimSun"/>
              </a:rPr>
              <a:t>进行人脸定 </a:t>
            </a:r>
            <a:r>
              <a:rPr sz="1200" spc="10" dirty="0">
                <a:latin typeface="SimSun"/>
                <a:cs typeface="SimSun"/>
              </a:rPr>
              <a:t>位和显</a:t>
            </a:r>
            <a:r>
              <a:rPr sz="1200" spc="-5" dirty="0">
                <a:latin typeface="SimSun"/>
                <a:cs typeface="SimSun"/>
              </a:rPr>
              <a:t>示</a:t>
            </a:r>
            <a:endParaRPr sz="1200">
              <a:latin typeface="SimSun"/>
              <a:cs typeface="SimSun"/>
            </a:endParaRPr>
          </a:p>
        </p:txBody>
      </p:sp>
      <p:grpSp>
        <p:nvGrpSpPr>
          <p:cNvPr id="34" name="object 35">
            <a:extLst>
              <a:ext uri="{FF2B5EF4-FFF2-40B4-BE49-F238E27FC236}">
                <a16:creationId xmlns:a16="http://schemas.microsoft.com/office/drawing/2014/main" id="{F38EF602-EC6B-DA2D-162B-9CAFEA7A3EB3}"/>
              </a:ext>
            </a:extLst>
          </p:cNvPr>
          <p:cNvGrpSpPr/>
          <p:nvPr/>
        </p:nvGrpSpPr>
        <p:grpSpPr>
          <a:xfrm>
            <a:off x="6470052" y="4237108"/>
            <a:ext cx="865505" cy="612775"/>
            <a:chOff x="1214386" y="4066987"/>
            <a:chExt cx="865505" cy="612775"/>
          </a:xfrm>
        </p:grpSpPr>
        <p:sp>
          <p:nvSpPr>
            <p:cNvPr id="35" name="object 36">
              <a:extLst>
                <a:ext uri="{FF2B5EF4-FFF2-40B4-BE49-F238E27FC236}">
                  <a16:creationId xmlns:a16="http://schemas.microsoft.com/office/drawing/2014/main" id="{103D8C97-8338-4485-86D3-FBDD4D404400}"/>
                </a:ext>
              </a:extLst>
            </p:cNvPr>
            <p:cNvSpPr/>
            <p:nvPr/>
          </p:nvSpPr>
          <p:spPr>
            <a:xfrm>
              <a:off x="1216926" y="406952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F2CCD8"/>
            </a:solidFill>
          </p:spPr>
          <p:txBody>
            <a:bodyPr wrap="square" lIns="0" tIns="0" rIns="0" bIns="0" rtlCol="0"/>
            <a:lstStyle/>
            <a:p>
              <a:endParaRPr/>
            </a:p>
          </p:txBody>
        </p:sp>
        <p:sp>
          <p:nvSpPr>
            <p:cNvPr id="36" name="object 37">
              <a:extLst>
                <a:ext uri="{FF2B5EF4-FFF2-40B4-BE49-F238E27FC236}">
                  <a16:creationId xmlns:a16="http://schemas.microsoft.com/office/drawing/2014/main" id="{FEBCD93A-BEFD-6AB3-D20E-88984A946C6A}"/>
                </a:ext>
              </a:extLst>
            </p:cNvPr>
            <p:cNvSpPr/>
            <p:nvPr/>
          </p:nvSpPr>
          <p:spPr>
            <a:xfrm>
              <a:off x="1216926" y="406952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37" name="object 38">
            <a:extLst>
              <a:ext uri="{FF2B5EF4-FFF2-40B4-BE49-F238E27FC236}">
                <a16:creationId xmlns:a16="http://schemas.microsoft.com/office/drawing/2014/main" id="{AF02F014-E23C-C535-28CB-737ABAADD073}"/>
              </a:ext>
            </a:extLst>
          </p:cNvPr>
          <p:cNvSpPr txBox="1"/>
          <p:nvPr/>
        </p:nvSpPr>
        <p:spPr>
          <a:xfrm>
            <a:off x="6735139" y="4433648"/>
            <a:ext cx="335280" cy="207645"/>
          </a:xfrm>
          <a:prstGeom prst="rect">
            <a:avLst/>
          </a:prstGeom>
        </p:spPr>
        <p:txBody>
          <a:bodyPr vert="horz" wrap="square" lIns="0" tIns="12065" rIns="0" bIns="0" rtlCol="0">
            <a:spAutoFit/>
          </a:bodyPr>
          <a:lstStyle/>
          <a:p>
            <a:pPr marL="12700">
              <a:lnSpc>
                <a:spcPct val="100000"/>
              </a:lnSpc>
              <a:spcBef>
                <a:spcPts val="95"/>
              </a:spcBef>
            </a:pPr>
            <a:r>
              <a:rPr sz="1200" spc="40" dirty="0">
                <a:latin typeface="SimSun"/>
                <a:cs typeface="SimSun"/>
              </a:rPr>
              <a:t>结</a:t>
            </a:r>
            <a:r>
              <a:rPr sz="1200" spc="-5" dirty="0">
                <a:latin typeface="SimSun"/>
                <a:cs typeface="SimSun"/>
              </a:rPr>
              <a:t>束</a:t>
            </a:r>
            <a:endParaRPr sz="1200">
              <a:latin typeface="SimSun"/>
              <a:cs typeface="SimSun"/>
            </a:endParaRPr>
          </a:p>
        </p:txBody>
      </p:sp>
      <p:grpSp>
        <p:nvGrpSpPr>
          <p:cNvPr id="38" name="object 39">
            <a:extLst>
              <a:ext uri="{FF2B5EF4-FFF2-40B4-BE49-F238E27FC236}">
                <a16:creationId xmlns:a16="http://schemas.microsoft.com/office/drawing/2014/main" id="{8E8ECC2B-28A0-2426-BA83-B69EEF383B05}"/>
              </a:ext>
            </a:extLst>
          </p:cNvPr>
          <p:cNvGrpSpPr/>
          <p:nvPr/>
        </p:nvGrpSpPr>
        <p:grpSpPr>
          <a:xfrm>
            <a:off x="7335497" y="3078857"/>
            <a:ext cx="3804920" cy="1485900"/>
            <a:chOff x="2079831" y="2908736"/>
            <a:chExt cx="3804920" cy="1485900"/>
          </a:xfrm>
        </p:grpSpPr>
        <p:sp>
          <p:nvSpPr>
            <p:cNvPr id="39" name="object 40">
              <a:extLst>
                <a:ext uri="{FF2B5EF4-FFF2-40B4-BE49-F238E27FC236}">
                  <a16:creationId xmlns:a16="http://schemas.microsoft.com/office/drawing/2014/main" id="{254D539E-8A91-7BD3-440A-D1EC85E98ED5}"/>
                </a:ext>
              </a:extLst>
            </p:cNvPr>
            <p:cNvSpPr/>
            <p:nvPr/>
          </p:nvSpPr>
          <p:spPr>
            <a:xfrm>
              <a:off x="2079831" y="2929636"/>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40" name="object 41">
              <a:extLst>
                <a:ext uri="{FF2B5EF4-FFF2-40B4-BE49-F238E27FC236}">
                  <a16:creationId xmlns:a16="http://schemas.microsoft.com/office/drawing/2014/main" id="{9C9969A0-CB12-AE71-43B6-5DC224000581}"/>
                </a:ext>
              </a:extLst>
            </p:cNvPr>
            <p:cNvSpPr/>
            <p:nvPr/>
          </p:nvSpPr>
          <p:spPr>
            <a:xfrm>
              <a:off x="2561635" y="2911267"/>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41" name="object 42">
              <a:extLst>
                <a:ext uri="{FF2B5EF4-FFF2-40B4-BE49-F238E27FC236}">
                  <a16:creationId xmlns:a16="http://schemas.microsoft.com/office/drawing/2014/main" id="{E945772A-977D-E6FC-4740-C078FBCA9AE4}"/>
                </a:ext>
              </a:extLst>
            </p:cNvPr>
            <p:cNvSpPr/>
            <p:nvPr/>
          </p:nvSpPr>
          <p:spPr>
            <a:xfrm>
              <a:off x="2561635" y="2911267"/>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42" name="object 43">
              <a:extLst>
                <a:ext uri="{FF2B5EF4-FFF2-40B4-BE49-F238E27FC236}">
                  <a16:creationId xmlns:a16="http://schemas.microsoft.com/office/drawing/2014/main" id="{1D2FD5ED-A522-C0D4-CE9A-B6D1E35489F4}"/>
                </a:ext>
              </a:extLst>
            </p:cNvPr>
            <p:cNvSpPr/>
            <p:nvPr/>
          </p:nvSpPr>
          <p:spPr>
            <a:xfrm>
              <a:off x="3485272" y="2929636"/>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43" name="object 44">
              <a:extLst>
                <a:ext uri="{FF2B5EF4-FFF2-40B4-BE49-F238E27FC236}">
                  <a16:creationId xmlns:a16="http://schemas.microsoft.com/office/drawing/2014/main" id="{FE68379B-F823-9A35-3DA7-39B6E040139A}"/>
                </a:ext>
              </a:extLst>
            </p:cNvPr>
            <p:cNvSpPr/>
            <p:nvPr/>
          </p:nvSpPr>
          <p:spPr>
            <a:xfrm>
              <a:off x="3967077" y="2911267"/>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44" name="object 45">
              <a:extLst>
                <a:ext uri="{FF2B5EF4-FFF2-40B4-BE49-F238E27FC236}">
                  <a16:creationId xmlns:a16="http://schemas.microsoft.com/office/drawing/2014/main" id="{2F8181D4-61BF-DDE5-A1B7-898B05B8209E}"/>
                </a:ext>
              </a:extLst>
            </p:cNvPr>
            <p:cNvSpPr/>
            <p:nvPr/>
          </p:nvSpPr>
          <p:spPr>
            <a:xfrm>
              <a:off x="3967077" y="2911267"/>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45" name="object 46">
              <a:extLst>
                <a:ext uri="{FF2B5EF4-FFF2-40B4-BE49-F238E27FC236}">
                  <a16:creationId xmlns:a16="http://schemas.microsoft.com/office/drawing/2014/main" id="{F675A1BC-D334-2954-31D0-78E6A4DDC8F7}"/>
                </a:ext>
              </a:extLst>
            </p:cNvPr>
            <p:cNvSpPr/>
            <p:nvPr/>
          </p:nvSpPr>
          <p:spPr>
            <a:xfrm>
              <a:off x="4890714" y="2929636"/>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46" name="object 47">
              <a:extLst>
                <a:ext uri="{FF2B5EF4-FFF2-40B4-BE49-F238E27FC236}">
                  <a16:creationId xmlns:a16="http://schemas.microsoft.com/office/drawing/2014/main" id="{5BF8008A-7596-F64A-FAEC-D1BBE13A8897}"/>
                </a:ext>
              </a:extLst>
            </p:cNvPr>
            <p:cNvSpPr/>
            <p:nvPr/>
          </p:nvSpPr>
          <p:spPr>
            <a:xfrm>
              <a:off x="5372518" y="2911267"/>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47" name="object 48">
              <a:extLst>
                <a:ext uri="{FF2B5EF4-FFF2-40B4-BE49-F238E27FC236}">
                  <a16:creationId xmlns:a16="http://schemas.microsoft.com/office/drawing/2014/main" id="{2FD10D40-BD4C-E017-C522-72F9BB225EF2}"/>
                </a:ext>
              </a:extLst>
            </p:cNvPr>
            <p:cNvSpPr/>
            <p:nvPr/>
          </p:nvSpPr>
          <p:spPr>
            <a:xfrm>
              <a:off x="5372518" y="2911267"/>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48" name="object 49">
              <a:extLst>
                <a:ext uri="{FF2B5EF4-FFF2-40B4-BE49-F238E27FC236}">
                  <a16:creationId xmlns:a16="http://schemas.microsoft.com/office/drawing/2014/main" id="{BA049ABE-7246-2AA0-C9A8-85F8A41E1CD0}"/>
                </a:ext>
              </a:extLst>
            </p:cNvPr>
            <p:cNvSpPr/>
            <p:nvPr/>
          </p:nvSpPr>
          <p:spPr>
            <a:xfrm>
              <a:off x="5863439" y="3291854"/>
              <a:ext cx="0" cy="662305"/>
            </a:xfrm>
            <a:custGeom>
              <a:avLst/>
              <a:gdLst/>
              <a:ahLst/>
              <a:cxnLst/>
              <a:rect l="l" t="t" r="r" b="b"/>
              <a:pathLst>
                <a:path h="662304">
                  <a:moveTo>
                    <a:pt x="0" y="0"/>
                  </a:moveTo>
                  <a:lnTo>
                    <a:pt x="0" y="661807"/>
                  </a:lnTo>
                </a:path>
              </a:pathLst>
            </a:custGeom>
            <a:ln w="5060">
              <a:solidFill>
                <a:srgbClr val="000000"/>
              </a:solidFill>
            </a:ln>
          </p:spPr>
          <p:txBody>
            <a:bodyPr wrap="square" lIns="0" tIns="0" rIns="0" bIns="0" rtlCol="0"/>
            <a:lstStyle/>
            <a:p>
              <a:endParaRPr/>
            </a:p>
          </p:txBody>
        </p:sp>
        <p:sp>
          <p:nvSpPr>
            <p:cNvPr id="49" name="object 50">
              <a:extLst>
                <a:ext uri="{FF2B5EF4-FFF2-40B4-BE49-F238E27FC236}">
                  <a16:creationId xmlns:a16="http://schemas.microsoft.com/office/drawing/2014/main" id="{E733BF21-0382-94A4-7F0A-0641CD844E9E}"/>
                </a:ext>
              </a:extLst>
            </p:cNvPr>
            <p:cNvSpPr/>
            <p:nvPr/>
          </p:nvSpPr>
          <p:spPr>
            <a:xfrm>
              <a:off x="5845069" y="3953661"/>
              <a:ext cx="36830" cy="48260"/>
            </a:xfrm>
            <a:custGeom>
              <a:avLst/>
              <a:gdLst/>
              <a:ahLst/>
              <a:cxnLst/>
              <a:rect l="l" t="t" r="r" b="b"/>
              <a:pathLst>
                <a:path w="36829" h="48260">
                  <a:moveTo>
                    <a:pt x="36738" y="0"/>
                  </a:moveTo>
                  <a:lnTo>
                    <a:pt x="0" y="0"/>
                  </a:lnTo>
                  <a:lnTo>
                    <a:pt x="6392" y="13438"/>
                  </a:lnTo>
                  <a:lnTo>
                    <a:pt x="11957" y="27728"/>
                  </a:lnTo>
                  <a:lnTo>
                    <a:pt x="16136" y="40096"/>
                  </a:lnTo>
                  <a:lnTo>
                    <a:pt x="18369" y="47768"/>
                  </a:lnTo>
                  <a:lnTo>
                    <a:pt x="20601" y="40096"/>
                  </a:lnTo>
                  <a:lnTo>
                    <a:pt x="24780" y="27728"/>
                  </a:lnTo>
                  <a:lnTo>
                    <a:pt x="30345" y="13438"/>
                  </a:lnTo>
                  <a:lnTo>
                    <a:pt x="36738" y="0"/>
                  </a:lnTo>
                  <a:close/>
                </a:path>
              </a:pathLst>
            </a:custGeom>
            <a:solidFill>
              <a:srgbClr val="000000"/>
            </a:solidFill>
          </p:spPr>
          <p:txBody>
            <a:bodyPr wrap="square" lIns="0" tIns="0" rIns="0" bIns="0" rtlCol="0"/>
            <a:lstStyle/>
            <a:p>
              <a:endParaRPr/>
            </a:p>
          </p:txBody>
        </p:sp>
        <p:sp>
          <p:nvSpPr>
            <p:cNvPr id="50" name="object 51">
              <a:extLst>
                <a:ext uri="{FF2B5EF4-FFF2-40B4-BE49-F238E27FC236}">
                  <a16:creationId xmlns:a16="http://schemas.microsoft.com/office/drawing/2014/main" id="{FAD42FE1-9A4F-5A96-51AD-62735BBA621A}"/>
                </a:ext>
              </a:extLst>
            </p:cNvPr>
            <p:cNvSpPr/>
            <p:nvPr/>
          </p:nvSpPr>
          <p:spPr>
            <a:xfrm>
              <a:off x="5845069" y="3953661"/>
              <a:ext cx="36830" cy="48260"/>
            </a:xfrm>
            <a:custGeom>
              <a:avLst/>
              <a:gdLst/>
              <a:ahLst/>
              <a:cxnLst/>
              <a:rect l="l" t="t" r="r" b="b"/>
              <a:pathLst>
                <a:path w="36829" h="48260">
                  <a:moveTo>
                    <a:pt x="18369" y="47768"/>
                  </a:moveTo>
                  <a:lnTo>
                    <a:pt x="20601" y="40096"/>
                  </a:lnTo>
                  <a:lnTo>
                    <a:pt x="24780" y="27728"/>
                  </a:lnTo>
                  <a:lnTo>
                    <a:pt x="30345" y="13438"/>
                  </a:lnTo>
                  <a:lnTo>
                    <a:pt x="36738" y="0"/>
                  </a:lnTo>
                  <a:lnTo>
                    <a:pt x="0" y="0"/>
                  </a:lnTo>
                  <a:lnTo>
                    <a:pt x="6392" y="13438"/>
                  </a:lnTo>
                  <a:lnTo>
                    <a:pt x="11957" y="27728"/>
                  </a:lnTo>
                  <a:lnTo>
                    <a:pt x="16136" y="40096"/>
                  </a:lnTo>
                  <a:lnTo>
                    <a:pt x="18369" y="47768"/>
                  </a:lnTo>
                  <a:close/>
                </a:path>
              </a:pathLst>
            </a:custGeom>
            <a:ln w="5060">
              <a:solidFill>
                <a:srgbClr val="000000"/>
              </a:solidFill>
            </a:ln>
          </p:spPr>
          <p:txBody>
            <a:bodyPr wrap="square" lIns="0" tIns="0" rIns="0" bIns="0" rtlCol="0"/>
            <a:lstStyle/>
            <a:p>
              <a:endParaRPr/>
            </a:p>
          </p:txBody>
        </p:sp>
        <p:sp>
          <p:nvSpPr>
            <p:cNvPr id="51" name="object 52">
              <a:extLst>
                <a:ext uri="{FF2B5EF4-FFF2-40B4-BE49-F238E27FC236}">
                  <a16:creationId xmlns:a16="http://schemas.microsoft.com/office/drawing/2014/main" id="{0907E2AA-F66B-2904-0AD8-A3C0C74682C5}"/>
                </a:ext>
              </a:extLst>
            </p:cNvPr>
            <p:cNvSpPr/>
            <p:nvPr/>
          </p:nvSpPr>
          <p:spPr>
            <a:xfrm>
              <a:off x="4948916" y="4373192"/>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52" name="object 53">
              <a:extLst>
                <a:ext uri="{FF2B5EF4-FFF2-40B4-BE49-F238E27FC236}">
                  <a16:creationId xmlns:a16="http://schemas.microsoft.com/office/drawing/2014/main" id="{8948FEC2-7A33-E3FB-57A5-C489C1E01595}"/>
                </a:ext>
              </a:extLst>
            </p:cNvPr>
            <p:cNvSpPr/>
            <p:nvPr/>
          </p:nvSpPr>
          <p:spPr>
            <a:xfrm>
              <a:off x="4901148" y="4354823"/>
              <a:ext cx="48260" cy="36830"/>
            </a:xfrm>
            <a:custGeom>
              <a:avLst/>
              <a:gdLst/>
              <a:ahLst/>
              <a:cxnLst/>
              <a:rect l="l" t="t" r="r" b="b"/>
              <a:pathLst>
                <a:path w="48260" h="36829">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53" name="object 54">
              <a:extLst>
                <a:ext uri="{FF2B5EF4-FFF2-40B4-BE49-F238E27FC236}">
                  <a16:creationId xmlns:a16="http://schemas.microsoft.com/office/drawing/2014/main" id="{AF4457B5-6416-E70F-C13D-970E2FF62F8A}"/>
                </a:ext>
              </a:extLst>
            </p:cNvPr>
            <p:cNvSpPr/>
            <p:nvPr/>
          </p:nvSpPr>
          <p:spPr>
            <a:xfrm>
              <a:off x="4901148" y="4354823"/>
              <a:ext cx="48260" cy="36830"/>
            </a:xfrm>
            <a:custGeom>
              <a:avLst/>
              <a:gdLst/>
              <a:ahLst/>
              <a:cxnLst/>
              <a:rect l="l" t="t" r="r" b="b"/>
              <a:pathLst>
                <a:path w="48260" h="36829">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sp>
          <p:nvSpPr>
            <p:cNvPr id="54" name="object 55">
              <a:extLst>
                <a:ext uri="{FF2B5EF4-FFF2-40B4-BE49-F238E27FC236}">
                  <a16:creationId xmlns:a16="http://schemas.microsoft.com/office/drawing/2014/main" id="{B255554C-F0F1-04AE-B7B9-F93F72B0514F}"/>
                </a:ext>
              </a:extLst>
            </p:cNvPr>
            <p:cNvSpPr/>
            <p:nvPr/>
          </p:nvSpPr>
          <p:spPr>
            <a:xfrm>
              <a:off x="3543474" y="4373192"/>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55" name="object 56">
              <a:extLst>
                <a:ext uri="{FF2B5EF4-FFF2-40B4-BE49-F238E27FC236}">
                  <a16:creationId xmlns:a16="http://schemas.microsoft.com/office/drawing/2014/main" id="{1B26B097-4E26-66E7-DCFA-548F4EF8FF6E}"/>
                </a:ext>
              </a:extLst>
            </p:cNvPr>
            <p:cNvSpPr/>
            <p:nvPr/>
          </p:nvSpPr>
          <p:spPr>
            <a:xfrm>
              <a:off x="3495706" y="4354823"/>
              <a:ext cx="48260" cy="36830"/>
            </a:xfrm>
            <a:custGeom>
              <a:avLst/>
              <a:gdLst/>
              <a:ahLst/>
              <a:cxnLst/>
              <a:rect l="l" t="t" r="r" b="b"/>
              <a:pathLst>
                <a:path w="48260" h="36829">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56" name="object 57">
              <a:extLst>
                <a:ext uri="{FF2B5EF4-FFF2-40B4-BE49-F238E27FC236}">
                  <a16:creationId xmlns:a16="http://schemas.microsoft.com/office/drawing/2014/main" id="{4B999B2B-C0BA-B784-3629-983DEFF5A1AB}"/>
                </a:ext>
              </a:extLst>
            </p:cNvPr>
            <p:cNvSpPr/>
            <p:nvPr/>
          </p:nvSpPr>
          <p:spPr>
            <a:xfrm>
              <a:off x="3495706" y="4354823"/>
              <a:ext cx="48260" cy="36830"/>
            </a:xfrm>
            <a:custGeom>
              <a:avLst/>
              <a:gdLst/>
              <a:ahLst/>
              <a:cxnLst/>
              <a:rect l="l" t="t" r="r" b="b"/>
              <a:pathLst>
                <a:path w="48260" h="36829">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sp>
          <p:nvSpPr>
            <p:cNvPr id="57" name="object 58">
              <a:extLst>
                <a:ext uri="{FF2B5EF4-FFF2-40B4-BE49-F238E27FC236}">
                  <a16:creationId xmlns:a16="http://schemas.microsoft.com/office/drawing/2014/main" id="{50A37248-2437-FBED-FED3-95A58AAD5C08}"/>
                </a:ext>
              </a:extLst>
            </p:cNvPr>
            <p:cNvSpPr/>
            <p:nvPr/>
          </p:nvSpPr>
          <p:spPr>
            <a:xfrm>
              <a:off x="2138033" y="4373192"/>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58" name="object 59">
              <a:extLst>
                <a:ext uri="{FF2B5EF4-FFF2-40B4-BE49-F238E27FC236}">
                  <a16:creationId xmlns:a16="http://schemas.microsoft.com/office/drawing/2014/main" id="{4D748706-2DBE-560F-EEB4-78C3076AA1CA}"/>
                </a:ext>
              </a:extLst>
            </p:cNvPr>
            <p:cNvSpPr/>
            <p:nvPr/>
          </p:nvSpPr>
          <p:spPr>
            <a:xfrm>
              <a:off x="2090264" y="4354823"/>
              <a:ext cx="48260" cy="36830"/>
            </a:xfrm>
            <a:custGeom>
              <a:avLst/>
              <a:gdLst/>
              <a:ahLst/>
              <a:cxnLst/>
              <a:rect l="l" t="t" r="r" b="b"/>
              <a:pathLst>
                <a:path w="48260" h="36829">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59" name="object 60">
              <a:extLst>
                <a:ext uri="{FF2B5EF4-FFF2-40B4-BE49-F238E27FC236}">
                  <a16:creationId xmlns:a16="http://schemas.microsoft.com/office/drawing/2014/main" id="{41538B5F-F3E8-A1E4-4C72-115E8F1E3C92}"/>
                </a:ext>
              </a:extLst>
            </p:cNvPr>
            <p:cNvSpPr/>
            <p:nvPr/>
          </p:nvSpPr>
          <p:spPr>
            <a:xfrm>
              <a:off x="2090264" y="4354823"/>
              <a:ext cx="48260" cy="36830"/>
            </a:xfrm>
            <a:custGeom>
              <a:avLst/>
              <a:gdLst/>
              <a:ahLst/>
              <a:cxnLst/>
              <a:rect l="l" t="t" r="r" b="b"/>
              <a:pathLst>
                <a:path w="48260" h="36829">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919012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F6CA4-4FFA-2AF2-C4FE-B554B54EBC4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386FC5B-967E-E06C-7B45-6A50DB6C8A7C}"/>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A08B7764-B87F-CFD7-6372-62A6749445CB}"/>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EB8E752-BBD5-6162-B835-E9B063314F3E}"/>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61" name="文本框 60">
            <a:extLst>
              <a:ext uri="{FF2B5EF4-FFF2-40B4-BE49-F238E27FC236}">
                <a16:creationId xmlns:a16="http://schemas.microsoft.com/office/drawing/2014/main" id="{8D4B6A67-E764-4D55-7BE8-A2D8C0D1DDF2}"/>
              </a:ext>
            </a:extLst>
          </p:cNvPr>
          <p:cNvSpPr txBox="1"/>
          <p:nvPr/>
        </p:nvSpPr>
        <p:spPr>
          <a:xfrm>
            <a:off x="798328" y="1754995"/>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光照补充</a:t>
            </a:r>
            <a:endParaRPr lang="en-US" altLang="zh-CN" sz="1800" b="1" spc="60" dirty="0">
              <a:latin typeface="+mn-ea"/>
              <a:cs typeface="SimSun"/>
            </a:endParaRPr>
          </a:p>
        </p:txBody>
      </p:sp>
      <p:sp>
        <p:nvSpPr>
          <p:cNvPr id="63" name="文本框 62">
            <a:extLst>
              <a:ext uri="{FF2B5EF4-FFF2-40B4-BE49-F238E27FC236}">
                <a16:creationId xmlns:a16="http://schemas.microsoft.com/office/drawing/2014/main" id="{BFCB1CFA-B95A-35EB-9B04-C5A7921F6F1B}"/>
              </a:ext>
            </a:extLst>
          </p:cNvPr>
          <p:cNvSpPr txBox="1"/>
          <p:nvPr/>
        </p:nvSpPr>
        <p:spPr>
          <a:xfrm>
            <a:off x="798328" y="2124327"/>
            <a:ext cx="5680444" cy="1569660"/>
          </a:xfrm>
          <a:prstGeom prst="rect">
            <a:avLst/>
          </a:prstGeom>
          <a:noFill/>
        </p:spPr>
        <p:txBody>
          <a:bodyPr wrap="square">
            <a:spAutoFit/>
          </a:bodyPr>
          <a:lstStyle/>
          <a:p>
            <a:r>
              <a:rPr lang="zh-CN" altLang="en-US" sz="1600" spc="-5" dirty="0">
                <a:latin typeface="SimSun"/>
                <a:cs typeface="SimSun"/>
              </a:rPr>
              <a:t>光照补偿是一种图像处理技术</a:t>
            </a:r>
            <a:r>
              <a:rPr lang="zh-CN" altLang="en-US" sz="1600" spc="-80" dirty="0">
                <a:latin typeface="SimSun"/>
                <a:cs typeface="SimSun"/>
              </a:rPr>
              <a:t>，</a:t>
            </a:r>
            <a:r>
              <a:rPr lang="zh-CN" altLang="en-US" sz="1600" spc="-5" dirty="0">
                <a:latin typeface="SimSun"/>
                <a:cs typeface="SimSun"/>
              </a:rPr>
              <a:t>用于减少或消除由于光照不均匀引起的图像亮度变化</a:t>
            </a:r>
            <a:r>
              <a:rPr lang="zh-CN" altLang="en-US" sz="1600" spc="-30" dirty="0">
                <a:latin typeface="SimSun"/>
                <a:cs typeface="SimSun"/>
              </a:rPr>
              <a:t>。</a:t>
            </a:r>
            <a:endParaRPr lang="en-US" altLang="zh-CN" sz="1600" spc="-30" dirty="0">
              <a:latin typeface="SimSun"/>
              <a:cs typeface="SimSun"/>
            </a:endParaRPr>
          </a:p>
          <a:p>
            <a:endParaRPr lang="en-US" altLang="zh-CN" sz="1600" spc="-30" dirty="0">
              <a:latin typeface="SimSun"/>
              <a:cs typeface="SimSun"/>
            </a:endParaRPr>
          </a:p>
          <a:p>
            <a:r>
              <a:rPr lang="zh-CN" altLang="en-US" sz="1600" spc="-5" dirty="0">
                <a:latin typeface="SimSun"/>
                <a:cs typeface="SimSun"/>
              </a:rPr>
              <a:t>直方图均衡化是一种常用的光照补偿方法</a:t>
            </a:r>
            <a:r>
              <a:rPr lang="zh-CN" altLang="en-US" sz="1600" spc="-35" dirty="0">
                <a:latin typeface="SimSun"/>
                <a:cs typeface="SimSun"/>
              </a:rPr>
              <a:t>，</a:t>
            </a:r>
            <a:r>
              <a:rPr lang="zh-CN" altLang="en-US" sz="1600" spc="-5" dirty="0">
                <a:latin typeface="SimSun"/>
                <a:cs typeface="SimSun"/>
              </a:rPr>
              <a:t>通过调整图像的灰度值分布</a:t>
            </a:r>
            <a:r>
              <a:rPr lang="zh-CN" altLang="en-US" sz="1600" spc="-35" dirty="0">
                <a:latin typeface="SimSun"/>
                <a:cs typeface="SimSun"/>
              </a:rPr>
              <a:t>，</a:t>
            </a:r>
            <a:r>
              <a:rPr lang="zh-CN" altLang="en-US" sz="1600" spc="-5" dirty="0">
                <a:latin typeface="SimSun"/>
                <a:cs typeface="SimSun"/>
              </a:rPr>
              <a:t>使得图像的对比度得到增强</a:t>
            </a:r>
            <a:r>
              <a:rPr lang="zh-CN" altLang="en-US" sz="1600" spc="-50" dirty="0">
                <a:latin typeface="SimSun"/>
                <a:cs typeface="SimSun"/>
              </a:rPr>
              <a:t>，</a:t>
            </a:r>
            <a:r>
              <a:rPr lang="zh-CN" altLang="en-US" sz="1600" spc="-5" dirty="0">
                <a:latin typeface="SimSun"/>
                <a:cs typeface="SimSun"/>
              </a:rPr>
              <a:t>从而实现光照补偿的效果</a:t>
            </a:r>
            <a:r>
              <a:rPr lang="zh-CN" altLang="en-US" sz="1600" spc="-40" dirty="0">
                <a:latin typeface="SimSun"/>
                <a:cs typeface="SimSun"/>
              </a:rPr>
              <a:t>。</a:t>
            </a:r>
            <a:endParaRPr lang="zh-CN" altLang="en-US" sz="1600" dirty="0"/>
          </a:p>
        </p:txBody>
      </p:sp>
      <p:sp>
        <p:nvSpPr>
          <p:cNvPr id="65" name="文本框 64">
            <a:extLst>
              <a:ext uri="{FF2B5EF4-FFF2-40B4-BE49-F238E27FC236}">
                <a16:creationId xmlns:a16="http://schemas.microsoft.com/office/drawing/2014/main" id="{41BD6C6E-A627-851B-7032-42668452DA3D}"/>
              </a:ext>
            </a:extLst>
          </p:cNvPr>
          <p:cNvSpPr txBox="1"/>
          <p:nvPr/>
        </p:nvSpPr>
        <p:spPr>
          <a:xfrm>
            <a:off x="798328" y="3965461"/>
            <a:ext cx="6097772" cy="1477328"/>
          </a:xfrm>
          <a:prstGeom prst="rect">
            <a:avLst/>
          </a:prstGeom>
          <a:noFill/>
        </p:spPr>
        <p:txBody>
          <a:bodyPr wrap="square">
            <a:spAutoFit/>
          </a:bodyPr>
          <a:lstStyle/>
          <a:p>
            <a:r>
              <a:rPr lang="zh-CN" altLang="en-US" b="0" i="0" dirty="0">
                <a:solidFill>
                  <a:srgbClr val="444444"/>
                </a:solidFill>
                <a:effectLst/>
                <a:latin typeface="Tahoma" panose="020B0604030504040204" pitchFamily="34" charset="0"/>
              </a:rPr>
              <a:t>具体的思路就是通过找出图像中最亮和最暗的像素值将之映射到纯黑和纯白之后再将其他的像素值按照某种算法映射到纯黑和纯白之间的值。另外一种方法就是寻找图像中像素的平均值作为中间灰度值，然后扩展范围以达到尽量充满可显示的值。</a:t>
            </a:r>
            <a:endParaRPr lang="zh-CN" altLang="en-US" dirty="0"/>
          </a:p>
        </p:txBody>
      </p:sp>
      <p:pic>
        <p:nvPicPr>
          <p:cNvPr id="67" name="图片 66">
            <a:extLst>
              <a:ext uri="{FF2B5EF4-FFF2-40B4-BE49-F238E27FC236}">
                <a16:creationId xmlns:a16="http://schemas.microsoft.com/office/drawing/2014/main" id="{041B2364-D11D-05E9-CBC4-EA36F066AF64}"/>
              </a:ext>
            </a:extLst>
          </p:cNvPr>
          <p:cNvPicPr>
            <a:picLocks noChangeAspect="1"/>
          </p:cNvPicPr>
          <p:nvPr/>
        </p:nvPicPr>
        <p:blipFill>
          <a:blip r:embed="rId3"/>
          <a:stretch>
            <a:fillRect/>
          </a:stretch>
        </p:blipFill>
        <p:spPr>
          <a:xfrm>
            <a:off x="7963866" y="1262422"/>
            <a:ext cx="3895238" cy="1723810"/>
          </a:xfrm>
          <a:prstGeom prst="rect">
            <a:avLst/>
          </a:prstGeom>
        </p:spPr>
      </p:pic>
      <p:pic>
        <p:nvPicPr>
          <p:cNvPr id="69" name="图片 68">
            <a:extLst>
              <a:ext uri="{FF2B5EF4-FFF2-40B4-BE49-F238E27FC236}">
                <a16:creationId xmlns:a16="http://schemas.microsoft.com/office/drawing/2014/main" id="{3E5CF95D-CDA4-E5AB-7BEE-5E4B7E207F52}"/>
              </a:ext>
            </a:extLst>
          </p:cNvPr>
          <p:cNvPicPr>
            <a:picLocks noChangeAspect="1"/>
          </p:cNvPicPr>
          <p:nvPr/>
        </p:nvPicPr>
        <p:blipFill>
          <a:blip r:embed="rId4"/>
          <a:stretch>
            <a:fillRect/>
          </a:stretch>
        </p:blipFill>
        <p:spPr>
          <a:xfrm>
            <a:off x="7760726" y="2996390"/>
            <a:ext cx="4301519" cy="3826537"/>
          </a:xfrm>
          <a:prstGeom prst="rect">
            <a:avLst/>
          </a:prstGeom>
        </p:spPr>
      </p:pic>
    </p:spTree>
    <p:extLst>
      <p:ext uri="{BB962C8B-B14F-4D97-AF65-F5344CB8AC3E}">
        <p14:creationId xmlns:p14="http://schemas.microsoft.com/office/powerpoint/2010/main" val="4247545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CEB3C-BC9A-D1BA-3E79-63A83CEA331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97BF5CA-CCD4-AA18-3DE8-779DA496772E}"/>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53F0235B-D9A0-E229-9285-5F687CBC97C2}"/>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7EED0CA-D910-61D8-B3B3-69CA6E7540DD}"/>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pic>
        <p:nvPicPr>
          <p:cNvPr id="5" name="图片 4">
            <a:extLst>
              <a:ext uri="{FF2B5EF4-FFF2-40B4-BE49-F238E27FC236}">
                <a16:creationId xmlns:a16="http://schemas.microsoft.com/office/drawing/2014/main" id="{72E4D6B4-30DF-99CE-1828-B09895C3F2F6}"/>
              </a:ext>
            </a:extLst>
          </p:cNvPr>
          <p:cNvPicPr>
            <a:picLocks noChangeAspect="1"/>
          </p:cNvPicPr>
          <p:nvPr/>
        </p:nvPicPr>
        <p:blipFill>
          <a:blip r:embed="rId3"/>
          <a:stretch>
            <a:fillRect/>
          </a:stretch>
        </p:blipFill>
        <p:spPr>
          <a:xfrm>
            <a:off x="6285805" y="960822"/>
            <a:ext cx="5567699" cy="2739308"/>
          </a:xfrm>
          <a:prstGeom prst="rect">
            <a:avLst/>
          </a:prstGeom>
        </p:spPr>
      </p:pic>
      <p:pic>
        <p:nvPicPr>
          <p:cNvPr id="8" name="图片 7">
            <a:extLst>
              <a:ext uri="{FF2B5EF4-FFF2-40B4-BE49-F238E27FC236}">
                <a16:creationId xmlns:a16="http://schemas.microsoft.com/office/drawing/2014/main" id="{92668268-EAE7-CA82-8A97-B8331EA26363}"/>
              </a:ext>
            </a:extLst>
          </p:cNvPr>
          <p:cNvPicPr>
            <a:picLocks noChangeAspect="1"/>
          </p:cNvPicPr>
          <p:nvPr/>
        </p:nvPicPr>
        <p:blipFill>
          <a:blip r:embed="rId4"/>
          <a:stretch>
            <a:fillRect/>
          </a:stretch>
        </p:blipFill>
        <p:spPr>
          <a:xfrm>
            <a:off x="6165897" y="3746552"/>
            <a:ext cx="5687607" cy="3015755"/>
          </a:xfrm>
          <a:prstGeom prst="rect">
            <a:avLst/>
          </a:prstGeom>
        </p:spPr>
      </p:pic>
      <p:sp>
        <p:nvSpPr>
          <p:cNvPr id="9" name="文本框 8">
            <a:extLst>
              <a:ext uri="{FF2B5EF4-FFF2-40B4-BE49-F238E27FC236}">
                <a16:creationId xmlns:a16="http://schemas.microsoft.com/office/drawing/2014/main" id="{89DA36FF-70D0-B302-2B27-B8E4A0A2DF6F}"/>
              </a:ext>
            </a:extLst>
          </p:cNvPr>
          <p:cNvSpPr txBox="1"/>
          <p:nvPr/>
        </p:nvSpPr>
        <p:spPr>
          <a:xfrm>
            <a:off x="798328" y="1754995"/>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光照补充</a:t>
            </a:r>
            <a:endParaRPr lang="en-US" altLang="zh-CN" sz="1800" b="1" spc="60" dirty="0">
              <a:latin typeface="+mn-ea"/>
              <a:cs typeface="SimSun"/>
            </a:endParaRPr>
          </a:p>
        </p:txBody>
      </p:sp>
      <p:sp>
        <p:nvSpPr>
          <p:cNvPr id="10" name="文本框 9">
            <a:extLst>
              <a:ext uri="{FF2B5EF4-FFF2-40B4-BE49-F238E27FC236}">
                <a16:creationId xmlns:a16="http://schemas.microsoft.com/office/drawing/2014/main" id="{31F30890-1C3E-A782-A9BC-E2E6256F5EDE}"/>
              </a:ext>
            </a:extLst>
          </p:cNvPr>
          <p:cNvSpPr txBox="1"/>
          <p:nvPr/>
        </p:nvSpPr>
        <p:spPr>
          <a:xfrm>
            <a:off x="798328" y="2124327"/>
            <a:ext cx="5680444" cy="584775"/>
          </a:xfrm>
          <a:prstGeom prst="rect">
            <a:avLst/>
          </a:prstGeom>
          <a:noFill/>
        </p:spPr>
        <p:txBody>
          <a:bodyPr wrap="square">
            <a:spAutoFit/>
          </a:bodyPr>
          <a:lstStyle/>
          <a:p>
            <a:r>
              <a:rPr lang="zh-CN" altLang="en-US" sz="1600" spc="-5" dirty="0">
                <a:latin typeface="SimSun"/>
              </a:rPr>
              <a:t>具体代码实现可以参加工程源代码</a:t>
            </a:r>
            <a:endParaRPr lang="en-US" altLang="zh-CN" sz="1600" spc="-5" dirty="0">
              <a:latin typeface="SimSun"/>
            </a:endParaRPr>
          </a:p>
          <a:p>
            <a:r>
              <a:rPr lang="zh-CN" altLang="en-US" sz="1600" spc="-5" dirty="0">
                <a:latin typeface="SimSun"/>
              </a:rPr>
              <a:t>不做详细介绍</a:t>
            </a:r>
            <a:endParaRPr lang="zh-CN" altLang="en-US" sz="1600" dirty="0"/>
          </a:p>
        </p:txBody>
      </p:sp>
    </p:spTree>
    <p:extLst>
      <p:ext uri="{BB962C8B-B14F-4D97-AF65-F5344CB8AC3E}">
        <p14:creationId xmlns:p14="http://schemas.microsoft.com/office/powerpoint/2010/main" val="1940270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BBD9D-2B1F-CF83-97B1-AB389DA3991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D636BBD-3EFC-9C42-A969-6E482DAE1E25}"/>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571382F3-1F60-2178-3829-0310BB8648B8}"/>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D93E367-2FEF-46B6-F172-318E46B188EF}"/>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61" name="文本框 60">
            <a:extLst>
              <a:ext uri="{FF2B5EF4-FFF2-40B4-BE49-F238E27FC236}">
                <a16:creationId xmlns:a16="http://schemas.microsoft.com/office/drawing/2014/main" id="{6A8775B8-EA8F-C6DC-EF81-D62AE9E730F6}"/>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肤色建模</a:t>
            </a:r>
            <a:endParaRPr lang="en-US" altLang="zh-CN" sz="1800" b="1" spc="60" dirty="0">
              <a:latin typeface="+mn-ea"/>
              <a:cs typeface="SimSun"/>
            </a:endParaRPr>
          </a:p>
        </p:txBody>
      </p:sp>
      <p:sp>
        <p:nvSpPr>
          <p:cNvPr id="63" name="文本框 62">
            <a:extLst>
              <a:ext uri="{FF2B5EF4-FFF2-40B4-BE49-F238E27FC236}">
                <a16:creationId xmlns:a16="http://schemas.microsoft.com/office/drawing/2014/main" id="{52C22722-44D9-258E-5E3F-26CDE21BD67D}"/>
              </a:ext>
            </a:extLst>
          </p:cNvPr>
          <p:cNvSpPr txBox="1"/>
          <p:nvPr/>
        </p:nvSpPr>
        <p:spPr>
          <a:xfrm>
            <a:off x="702635" y="1513163"/>
            <a:ext cx="9749170" cy="1747081"/>
          </a:xfrm>
          <a:prstGeom prst="rect">
            <a:avLst/>
          </a:prstGeom>
          <a:noFill/>
        </p:spPr>
        <p:txBody>
          <a:bodyPr wrap="square">
            <a:spAutoFit/>
          </a:bodyPr>
          <a:lstStyle/>
          <a:p>
            <a:pPr marL="12700" marR="5080" indent="303530">
              <a:lnSpc>
                <a:spcPct val="130400"/>
              </a:lnSpc>
              <a:spcBef>
                <a:spcPts val="735"/>
              </a:spcBef>
            </a:pPr>
            <a:r>
              <a:rPr lang="zh-CN" altLang="en-US" sz="1400" spc="-5" dirty="0">
                <a:latin typeface="SimSun"/>
                <a:cs typeface="SimSun"/>
              </a:rPr>
              <a:t>肤色建模是一种图像处理技术</a:t>
            </a:r>
            <a:r>
              <a:rPr lang="zh-CN" altLang="en-US" sz="1400" spc="-50" dirty="0">
                <a:latin typeface="SimSun"/>
                <a:cs typeface="SimSun"/>
              </a:rPr>
              <a:t>，</a:t>
            </a:r>
            <a:r>
              <a:rPr lang="zh-CN" altLang="en-US" sz="1400" spc="-5" dirty="0">
                <a:latin typeface="SimSun"/>
                <a:cs typeface="SimSun"/>
              </a:rPr>
              <a:t>用于在图像中检测和分割皮肤区域</a:t>
            </a:r>
            <a:r>
              <a:rPr lang="zh-CN" altLang="en-US" sz="1400" spc="-40" dirty="0">
                <a:latin typeface="SimSun"/>
                <a:cs typeface="SimSun"/>
              </a:rPr>
              <a:t>。</a:t>
            </a:r>
            <a:r>
              <a:rPr lang="zh-CN" altLang="en-US" sz="1400" spc="-5" dirty="0">
                <a:latin typeface="SimSun"/>
                <a:cs typeface="SimSun"/>
              </a:rPr>
              <a:t>通过对图像中 的像素进行分析</a:t>
            </a:r>
            <a:r>
              <a:rPr lang="zh-CN" altLang="en-US" sz="1400" spc="-345" dirty="0">
                <a:latin typeface="SimSun"/>
                <a:cs typeface="SimSun"/>
              </a:rPr>
              <a:t>，</a:t>
            </a:r>
            <a:r>
              <a:rPr lang="zh-CN" altLang="en-US" sz="1400" spc="-5" dirty="0">
                <a:latin typeface="SimSun"/>
                <a:cs typeface="SimSun"/>
              </a:rPr>
              <a:t>可以识别出属于皮肤的像素</a:t>
            </a:r>
            <a:r>
              <a:rPr lang="zh-CN" altLang="en-US" sz="1400" spc="-350" dirty="0">
                <a:latin typeface="SimSun"/>
                <a:cs typeface="SimSun"/>
              </a:rPr>
              <a:t>，</a:t>
            </a:r>
            <a:r>
              <a:rPr lang="zh-CN" altLang="en-US" sz="1400" spc="-5" dirty="0">
                <a:latin typeface="SimSun"/>
                <a:cs typeface="SimSun"/>
              </a:rPr>
              <a:t>从而实现人脸检测</a:t>
            </a:r>
            <a:r>
              <a:rPr lang="zh-CN" altLang="en-US" sz="1400" spc="-310" dirty="0">
                <a:latin typeface="SimSun"/>
                <a:cs typeface="SimSun"/>
              </a:rPr>
              <a:t>、</a:t>
            </a:r>
            <a:r>
              <a:rPr lang="zh-CN" altLang="en-US" sz="1400" spc="-5" dirty="0">
                <a:latin typeface="SimSun"/>
                <a:cs typeface="SimSun"/>
              </a:rPr>
              <a:t>手势识别等应用</a:t>
            </a:r>
            <a:r>
              <a:rPr lang="zh-CN" altLang="en-US" sz="1400" spc="-295" dirty="0">
                <a:latin typeface="SimSun"/>
                <a:cs typeface="SimSun"/>
              </a:rPr>
              <a:t>。</a:t>
            </a:r>
            <a:r>
              <a:rPr lang="zh-CN" altLang="en-US" sz="1400" spc="-5" dirty="0">
                <a:latin typeface="SimSun"/>
                <a:cs typeface="SimSun"/>
              </a:rPr>
              <a:t>常 用的肤色建模方法包括基于颜色空间的阈值法和直方图法</a:t>
            </a:r>
            <a:r>
              <a:rPr lang="zh-CN" altLang="en-US" sz="1400" spc="-40" dirty="0">
                <a:latin typeface="SimSun"/>
                <a:cs typeface="SimSun"/>
              </a:rPr>
              <a:t>。</a:t>
            </a:r>
            <a:r>
              <a:rPr lang="zh-CN" altLang="en-US" sz="1400" spc="-5" dirty="0">
                <a:latin typeface="SimSun"/>
                <a:cs typeface="SimSun"/>
              </a:rPr>
              <a:t>本设计才用阈值法实现</a:t>
            </a:r>
            <a:r>
              <a:rPr lang="zh-CN" altLang="en-US" sz="1400" spc="-50" dirty="0">
                <a:latin typeface="SimSun"/>
                <a:cs typeface="SimSun"/>
              </a:rPr>
              <a:t>，</a:t>
            </a:r>
            <a:r>
              <a:rPr lang="zh-CN" altLang="en-US" sz="1400" spc="-5" dirty="0">
                <a:latin typeface="SimSun"/>
                <a:cs typeface="SimSun"/>
              </a:rPr>
              <a:t>在 基于颜色空间的阈值法中</a:t>
            </a:r>
            <a:r>
              <a:rPr lang="zh-CN" altLang="en-US" sz="1400" spc="-240" dirty="0">
                <a:latin typeface="SimSun"/>
                <a:cs typeface="SimSun"/>
              </a:rPr>
              <a:t>，</a:t>
            </a:r>
            <a:r>
              <a:rPr lang="zh-CN" altLang="en-US" sz="1400" spc="-5" dirty="0">
                <a:latin typeface="SimSun"/>
                <a:cs typeface="SimSun"/>
              </a:rPr>
              <a:t>首先将图像转换到适合肤色检测的颜色空间</a:t>
            </a:r>
            <a:r>
              <a:rPr lang="zh-CN" altLang="en-US" sz="1400" spc="-240" dirty="0">
                <a:latin typeface="SimSun"/>
                <a:cs typeface="SimSun"/>
              </a:rPr>
              <a:t>，</a:t>
            </a:r>
            <a:r>
              <a:rPr lang="zh-CN" altLang="en-US" sz="1400" spc="-5" dirty="0">
                <a:latin typeface="SimSun"/>
                <a:cs typeface="SimSun"/>
              </a:rPr>
              <a:t>如</a:t>
            </a:r>
            <a:r>
              <a:rPr lang="zh-CN" altLang="en-US" sz="1400" spc="-254" dirty="0">
                <a:latin typeface="SimSun"/>
                <a:cs typeface="SimSun"/>
              </a:rPr>
              <a:t> </a:t>
            </a:r>
            <a:r>
              <a:rPr lang="en-US" altLang="zh-CN" sz="1400" spc="60" dirty="0">
                <a:latin typeface="Georgia"/>
                <a:cs typeface="Georgia"/>
              </a:rPr>
              <a:t>YUV</a:t>
            </a:r>
            <a:r>
              <a:rPr lang="zh-CN" altLang="en-US" sz="1400" spc="-215" dirty="0">
                <a:latin typeface="SimSun"/>
                <a:cs typeface="SimSun"/>
              </a:rPr>
              <a:t>、</a:t>
            </a:r>
            <a:r>
              <a:rPr lang="en-US" altLang="zh-CN" sz="1400" spc="-15" dirty="0">
                <a:latin typeface="Georgia"/>
                <a:cs typeface="Georgia"/>
              </a:rPr>
              <a:t>HSV </a:t>
            </a:r>
            <a:r>
              <a:rPr lang="zh-CN" altLang="en-US" sz="1400" spc="-5" dirty="0">
                <a:latin typeface="SimSun"/>
                <a:cs typeface="SimSun"/>
              </a:rPr>
              <a:t>或</a:t>
            </a:r>
            <a:r>
              <a:rPr lang="zh-CN" altLang="en-US" sz="1400" spc="-185" dirty="0">
                <a:latin typeface="SimSun"/>
                <a:cs typeface="SimSun"/>
              </a:rPr>
              <a:t> </a:t>
            </a:r>
            <a:r>
              <a:rPr lang="en-US" altLang="zh-CN" sz="1400" spc="45" dirty="0" err="1">
                <a:latin typeface="Georgia"/>
                <a:cs typeface="Georgia"/>
              </a:rPr>
              <a:t>YCbCr</a:t>
            </a:r>
            <a:r>
              <a:rPr lang="zh-CN" altLang="en-US" sz="1400" dirty="0">
                <a:latin typeface="SimSun"/>
                <a:cs typeface="SimSun"/>
              </a:rPr>
              <a:t>。然</a:t>
            </a:r>
            <a:r>
              <a:rPr lang="zh-CN" altLang="en-US" sz="1400" spc="-5" dirty="0">
                <a:latin typeface="SimSun"/>
                <a:cs typeface="SimSun"/>
              </a:rPr>
              <a:t>后</a:t>
            </a:r>
            <a:r>
              <a:rPr lang="zh-CN" altLang="en-US" sz="1400" dirty="0">
                <a:latin typeface="SimSun"/>
                <a:cs typeface="SimSun"/>
              </a:rPr>
              <a:t>，根据经</a:t>
            </a:r>
            <a:r>
              <a:rPr lang="zh-CN" altLang="en-US" sz="1400" spc="5" dirty="0">
                <a:latin typeface="SimSun"/>
                <a:cs typeface="SimSun"/>
              </a:rPr>
              <a:t>验</a:t>
            </a:r>
            <a:r>
              <a:rPr lang="zh-CN" altLang="en-US" sz="1400" dirty="0">
                <a:latin typeface="SimSun"/>
                <a:cs typeface="SimSun"/>
              </a:rPr>
              <a:t>或统计分</a:t>
            </a:r>
            <a:r>
              <a:rPr lang="zh-CN" altLang="en-US" sz="1400" spc="-5" dirty="0">
                <a:latin typeface="SimSun"/>
                <a:cs typeface="SimSun"/>
              </a:rPr>
              <a:t>析</a:t>
            </a:r>
            <a:r>
              <a:rPr lang="zh-CN" altLang="en-US" sz="1400" dirty="0">
                <a:latin typeface="SimSun"/>
                <a:cs typeface="SimSun"/>
              </a:rPr>
              <a:t>，</a:t>
            </a:r>
            <a:r>
              <a:rPr lang="zh-CN" altLang="en-US" sz="1400" spc="5" dirty="0">
                <a:latin typeface="SimSun"/>
                <a:cs typeface="SimSun"/>
              </a:rPr>
              <a:t>确</a:t>
            </a:r>
            <a:r>
              <a:rPr lang="zh-CN" altLang="en-US" sz="1400" dirty="0">
                <a:latin typeface="SimSun"/>
                <a:cs typeface="SimSun"/>
              </a:rPr>
              <a:t>定肤色像素</a:t>
            </a:r>
            <a:r>
              <a:rPr lang="zh-CN" altLang="en-US" sz="1400" spc="5" dirty="0">
                <a:latin typeface="SimSun"/>
                <a:cs typeface="SimSun"/>
              </a:rPr>
              <a:t>在</a:t>
            </a:r>
            <a:r>
              <a:rPr lang="zh-CN" altLang="en-US" sz="1400" dirty="0">
                <a:latin typeface="SimSun"/>
                <a:cs typeface="SimSun"/>
              </a:rPr>
              <a:t>该颜色空间</a:t>
            </a:r>
            <a:r>
              <a:rPr lang="zh-CN" altLang="en-US" sz="1400" spc="5" dirty="0">
                <a:latin typeface="SimSun"/>
                <a:cs typeface="SimSun"/>
              </a:rPr>
              <a:t>中</a:t>
            </a:r>
            <a:r>
              <a:rPr lang="zh-CN" altLang="en-US" sz="1400" dirty="0">
                <a:latin typeface="SimSun"/>
                <a:cs typeface="SimSun"/>
              </a:rPr>
              <a:t>的范</a:t>
            </a:r>
            <a:r>
              <a:rPr lang="zh-CN" altLang="en-US" sz="1400" spc="-5" dirty="0">
                <a:latin typeface="SimSun"/>
                <a:cs typeface="SimSun"/>
              </a:rPr>
              <a:t>围</a:t>
            </a:r>
            <a:r>
              <a:rPr lang="zh-CN" altLang="en-US" sz="1400" dirty="0">
                <a:latin typeface="SimSun"/>
                <a:cs typeface="SimSun"/>
              </a:rPr>
              <a:t>。最</a:t>
            </a:r>
            <a:r>
              <a:rPr lang="zh-CN" altLang="en-US" sz="1400" spc="-5" dirty="0">
                <a:latin typeface="SimSun"/>
                <a:cs typeface="SimSun"/>
              </a:rPr>
              <a:t>后， 通过阈值判断，将属于肤色范围内的像素标记为皮肤像素。</a:t>
            </a:r>
            <a:endParaRPr lang="zh-CN" altLang="en-US" sz="1400" dirty="0">
              <a:latin typeface="SimSun"/>
              <a:cs typeface="SimSun"/>
            </a:endParaRPr>
          </a:p>
          <a:p>
            <a:pPr marL="12700" marR="114300" indent="303530">
              <a:lnSpc>
                <a:spcPct val="130400"/>
              </a:lnSpc>
            </a:pPr>
            <a:r>
              <a:rPr lang="zh-CN" altLang="en-US" sz="1400" spc="-5" dirty="0">
                <a:latin typeface="SimSun"/>
                <a:cs typeface="SimSun"/>
              </a:rPr>
              <a:t>在阈值法中，通</a:t>
            </a:r>
            <a:r>
              <a:rPr lang="zh-CN" altLang="en-US" sz="1400" dirty="0">
                <a:latin typeface="SimSun"/>
                <a:cs typeface="SimSun"/>
              </a:rPr>
              <a:t>过</a:t>
            </a:r>
            <a:r>
              <a:rPr lang="zh-CN" altLang="en-US" sz="1400" spc="-5" dirty="0">
                <a:latin typeface="SimSun"/>
                <a:cs typeface="SimSun"/>
              </a:rPr>
              <a:t>设定</a:t>
            </a:r>
            <a:r>
              <a:rPr lang="zh-CN" altLang="en-US" sz="1400" spc="-200" dirty="0">
                <a:latin typeface="SimSun"/>
                <a:cs typeface="SimSun"/>
              </a:rPr>
              <a:t> </a:t>
            </a:r>
            <a:r>
              <a:rPr lang="en-US" altLang="zh-CN" sz="1400" spc="-35" dirty="0">
                <a:latin typeface="Georgia"/>
                <a:cs typeface="Georgia"/>
              </a:rPr>
              <a:t>U</a:t>
            </a:r>
            <a:r>
              <a:rPr lang="zh-CN" altLang="en-US" sz="1400" spc="110" dirty="0">
                <a:latin typeface="Georgia"/>
                <a:cs typeface="Georgia"/>
              </a:rPr>
              <a:t> </a:t>
            </a:r>
            <a:r>
              <a:rPr lang="zh-CN" altLang="en-US" sz="1400" spc="-5" dirty="0">
                <a:latin typeface="SimSun"/>
                <a:cs typeface="SimSun"/>
              </a:rPr>
              <a:t>和</a:t>
            </a:r>
            <a:r>
              <a:rPr lang="zh-CN" altLang="en-US" sz="1400" spc="-200" dirty="0">
                <a:latin typeface="SimSun"/>
                <a:cs typeface="SimSun"/>
              </a:rPr>
              <a:t> </a:t>
            </a:r>
            <a:r>
              <a:rPr lang="en-US" altLang="zh-CN" sz="1400" spc="75" dirty="0">
                <a:latin typeface="Georgia"/>
                <a:cs typeface="Georgia"/>
              </a:rPr>
              <a:t>V</a:t>
            </a:r>
            <a:r>
              <a:rPr lang="zh-CN" altLang="en-US" sz="1400" spc="110" dirty="0">
                <a:latin typeface="Georgia"/>
                <a:cs typeface="Georgia"/>
              </a:rPr>
              <a:t> </a:t>
            </a:r>
            <a:r>
              <a:rPr lang="zh-CN" altLang="en-US" sz="1400" spc="-5" dirty="0">
                <a:latin typeface="SimSun"/>
                <a:cs typeface="SimSun"/>
              </a:rPr>
              <a:t>分量的范围，可</a:t>
            </a:r>
            <a:r>
              <a:rPr lang="zh-CN" altLang="en-US" sz="1400" dirty="0">
                <a:latin typeface="SimSun"/>
                <a:cs typeface="SimSun"/>
              </a:rPr>
              <a:t>以</a:t>
            </a:r>
            <a:r>
              <a:rPr lang="zh-CN" altLang="en-US" sz="1400" spc="-5" dirty="0">
                <a:latin typeface="SimSun"/>
                <a:cs typeface="SimSun"/>
              </a:rPr>
              <a:t>将图像中的像</a:t>
            </a:r>
            <a:r>
              <a:rPr lang="zh-CN" altLang="en-US" sz="1400" dirty="0">
                <a:latin typeface="SimSun"/>
                <a:cs typeface="SimSun"/>
              </a:rPr>
              <a:t>素</a:t>
            </a:r>
            <a:r>
              <a:rPr lang="zh-CN" altLang="en-US" sz="1400" spc="-5" dirty="0">
                <a:latin typeface="SimSun"/>
                <a:cs typeface="SimSun"/>
              </a:rPr>
              <a:t>分类为皮肤像素 和非皮肤像素。具体步骤如下：</a:t>
            </a:r>
            <a:endParaRPr lang="zh-CN" altLang="en-US" sz="1400" dirty="0">
              <a:latin typeface="SimSun"/>
              <a:cs typeface="SimSun"/>
            </a:endParaRPr>
          </a:p>
        </p:txBody>
      </p:sp>
      <p:sp>
        <p:nvSpPr>
          <p:cNvPr id="5" name="文本框 4">
            <a:extLst>
              <a:ext uri="{FF2B5EF4-FFF2-40B4-BE49-F238E27FC236}">
                <a16:creationId xmlns:a16="http://schemas.microsoft.com/office/drawing/2014/main" id="{98C54F45-22F6-669B-06E3-472CB4A0F245}"/>
              </a:ext>
            </a:extLst>
          </p:cNvPr>
          <p:cNvSpPr txBox="1"/>
          <p:nvPr/>
        </p:nvSpPr>
        <p:spPr>
          <a:xfrm>
            <a:off x="504627" y="3809625"/>
            <a:ext cx="10244889" cy="1837426"/>
          </a:xfrm>
          <a:prstGeom prst="rect">
            <a:avLst/>
          </a:prstGeom>
          <a:noFill/>
        </p:spPr>
        <p:txBody>
          <a:bodyPr wrap="square">
            <a:spAutoFit/>
          </a:bodyPr>
          <a:lstStyle/>
          <a:p>
            <a:pPr marL="391795" lvl="1" indent="-191770">
              <a:lnSpc>
                <a:spcPct val="100000"/>
              </a:lnSpc>
              <a:buFont typeface="Georgia"/>
              <a:buAutoNum type="arabicPeriod"/>
              <a:tabLst>
                <a:tab pos="392430" algn="l"/>
              </a:tabLst>
            </a:pPr>
            <a:r>
              <a:rPr lang="zh-CN" altLang="en-US" sz="1800" spc="-5" dirty="0">
                <a:latin typeface="SimSun"/>
                <a:cs typeface="SimSun"/>
              </a:rPr>
              <a:t>获取图像的</a:t>
            </a:r>
            <a:r>
              <a:rPr lang="zh-CN" altLang="en-US" sz="1800" spc="-215" dirty="0">
                <a:latin typeface="SimSun"/>
                <a:cs typeface="SimSun"/>
              </a:rPr>
              <a:t> </a:t>
            </a:r>
            <a:r>
              <a:rPr lang="en-US" altLang="zh-CN" sz="1800" spc="60" dirty="0">
                <a:latin typeface="Georgia"/>
                <a:cs typeface="Georgia"/>
              </a:rPr>
              <a:t>YUV</a:t>
            </a:r>
            <a:r>
              <a:rPr lang="zh-CN" altLang="en-US" sz="1800" spc="100" dirty="0">
                <a:latin typeface="Georgia"/>
                <a:cs typeface="Georgia"/>
              </a:rPr>
              <a:t> </a:t>
            </a:r>
            <a:r>
              <a:rPr lang="zh-CN" altLang="en-US" sz="1800" spc="-5" dirty="0">
                <a:latin typeface="SimSun"/>
                <a:cs typeface="SimSun"/>
              </a:rPr>
              <a:t>数据指针。</a:t>
            </a:r>
            <a:endParaRPr lang="zh-CN" altLang="en-US" sz="1800" dirty="0">
              <a:latin typeface="SimSun"/>
              <a:cs typeface="SimSun"/>
            </a:endParaRPr>
          </a:p>
          <a:p>
            <a:pPr marL="391795" lvl="1" indent="-191770">
              <a:lnSpc>
                <a:spcPct val="100000"/>
              </a:lnSpc>
              <a:spcBef>
                <a:spcPts val="1425"/>
              </a:spcBef>
              <a:buFont typeface="Georgia"/>
              <a:buAutoNum type="arabicPeriod"/>
              <a:tabLst>
                <a:tab pos="392430" algn="l"/>
              </a:tabLst>
            </a:pPr>
            <a:r>
              <a:rPr lang="zh-CN" altLang="en-US" sz="1800" spc="-5" dirty="0">
                <a:latin typeface="SimSun"/>
                <a:cs typeface="SimSun"/>
              </a:rPr>
              <a:t>遍历图像中的每个像素，根据</a:t>
            </a:r>
            <a:r>
              <a:rPr lang="zh-CN" altLang="en-US" sz="1800" spc="-215" dirty="0">
                <a:latin typeface="SimSun"/>
                <a:cs typeface="SimSun"/>
              </a:rPr>
              <a:t> </a:t>
            </a:r>
            <a:r>
              <a:rPr lang="en-US" altLang="zh-CN" sz="1800" spc="-35" dirty="0">
                <a:latin typeface="Georgia"/>
                <a:cs typeface="Georgia"/>
              </a:rPr>
              <a:t>U</a:t>
            </a:r>
            <a:r>
              <a:rPr lang="zh-CN" altLang="en-US" sz="1800" spc="100" dirty="0">
                <a:latin typeface="Georgia"/>
                <a:cs typeface="Georgia"/>
              </a:rPr>
              <a:t> </a:t>
            </a:r>
            <a:r>
              <a:rPr lang="zh-CN" altLang="en-US" sz="1800" spc="-5" dirty="0">
                <a:latin typeface="SimSun"/>
                <a:cs typeface="SimSun"/>
              </a:rPr>
              <a:t>和</a:t>
            </a:r>
            <a:r>
              <a:rPr lang="zh-CN" altLang="en-US" sz="1800" spc="-215" dirty="0">
                <a:latin typeface="SimSun"/>
                <a:cs typeface="SimSun"/>
              </a:rPr>
              <a:t> </a:t>
            </a:r>
            <a:r>
              <a:rPr lang="en-US" altLang="zh-CN" sz="1800" spc="75" dirty="0">
                <a:latin typeface="Georgia"/>
                <a:cs typeface="Georgia"/>
              </a:rPr>
              <a:t>V</a:t>
            </a:r>
            <a:r>
              <a:rPr lang="zh-CN" altLang="en-US" sz="1800" spc="100" dirty="0">
                <a:latin typeface="Georgia"/>
                <a:cs typeface="Georgia"/>
              </a:rPr>
              <a:t> </a:t>
            </a:r>
            <a:r>
              <a:rPr lang="zh-CN" altLang="en-US" sz="1800" spc="-5" dirty="0">
                <a:latin typeface="SimSun"/>
                <a:cs typeface="SimSun"/>
              </a:rPr>
              <a:t>分量的值进行阈值判断。</a:t>
            </a:r>
            <a:endParaRPr lang="zh-CN" altLang="en-US" sz="1800" dirty="0">
              <a:latin typeface="SimSun"/>
              <a:cs typeface="SimSun"/>
            </a:endParaRPr>
          </a:p>
          <a:p>
            <a:pPr marL="391795" marR="114300" lvl="1" indent="-191770">
              <a:lnSpc>
                <a:spcPct val="130400"/>
              </a:lnSpc>
              <a:spcBef>
                <a:spcPts val="985"/>
              </a:spcBef>
              <a:buFont typeface="Georgia"/>
              <a:buAutoNum type="arabicPeriod"/>
              <a:tabLst>
                <a:tab pos="392430" algn="l"/>
              </a:tabLst>
            </a:pPr>
            <a:r>
              <a:rPr lang="zh-CN" altLang="en-US" sz="1800" spc="-5" dirty="0">
                <a:latin typeface="SimSun"/>
                <a:cs typeface="SimSun"/>
              </a:rPr>
              <a:t>如果</a:t>
            </a:r>
            <a:r>
              <a:rPr lang="zh-CN" altLang="en-US" sz="1800" spc="-240" dirty="0">
                <a:latin typeface="SimSun"/>
                <a:cs typeface="SimSun"/>
              </a:rPr>
              <a:t> </a:t>
            </a:r>
            <a:r>
              <a:rPr lang="en-US" altLang="zh-CN" sz="1800" spc="-35" dirty="0">
                <a:latin typeface="Georgia"/>
                <a:cs typeface="Georgia"/>
              </a:rPr>
              <a:t>U</a:t>
            </a:r>
            <a:r>
              <a:rPr lang="zh-CN" altLang="en-US" sz="1800" spc="70" dirty="0">
                <a:latin typeface="Georgia"/>
                <a:cs typeface="Georgia"/>
              </a:rPr>
              <a:t> </a:t>
            </a:r>
            <a:r>
              <a:rPr lang="zh-CN" altLang="en-US" sz="1800" spc="-5" dirty="0">
                <a:latin typeface="SimSun"/>
                <a:cs typeface="SimSun"/>
              </a:rPr>
              <a:t>和</a:t>
            </a:r>
            <a:r>
              <a:rPr lang="zh-CN" altLang="en-US" sz="1800" spc="-240" dirty="0">
                <a:latin typeface="SimSun"/>
                <a:cs typeface="SimSun"/>
              </a:rPr>
              <a:t> </a:t>
            </a:r>
            <a:r>
              <a:rPr lang="en-US" altLang="zh-CN" sz="1800" spc="75" dirty="0">
                <a:latin typeface="Georgia"/>
                <a:cs typeface="Georgia"/>
              </a:rPr>
              <a:t>V</a:t>
            </a:r>
            <a:r>
              <a:rPr lang="zh-CN" altLang="en-US" sz="1800" spc="70" dirty="0">
                <a:latin typeface="Georgia"/>
                <a:cs typeface="Georgia"/>
              </a:rPr>
              <a:t> </a:t>
            </a:r>
            <a:r>
              <a:rPr lang="zh-CN" altLang="en-US" sz="1800" spc="-5" dirty="0">
                <a:latin typeface="SimSun"/>
                <a:cs typeface="SimSun"/>
              </a:rPr>
              <a:t>分量的值在设定的范围内</a:t>
            </a:r>
            <a:r>
              <a:rPr lang="zh-CN" altLang="en-US" sz="1800" spc="-155" dirty="0">
                <a:latin typeface="SimSun"/>
                <a:cs typeface="SimSun"/>
              </a:rPr>
              <a:t>，</a:t>
            </a:r>
            <a:r>
              <a:rPr lang="zh-CN" altLang="en-US" sz="1800" spc="-5" dirty="0">
                <a:latin typeface="SimSun"/>
                <a:cs typeface="SimSun"/>
              </a:rPr>
              <a:t>则将该像素标记为皮肤像素</a:t>
            </a:r>
            <a:r>
              <a:rPr lang="zh-CN" altLang="en-US" sz="1800" spc="-155" dirty="0">
                <a:latin typeface="SimSun"/>
                <a:cs typeface="SimSun"/>
              </a:rPr>
              <a:t>，</a:t>
            </a:r>
            <a:r>
              <a:rPr lang="zh-CN" altLang="en-US" sz="1800" spc="-5" dirty="0">
                <a:latin typeface="SimSun"/>
                <a:cs typeface="SimSun"/>
              </a:rPr>
              <a:t>否则标记为 非皮肤像素。</a:t>
            </a:r>
            <a:endParaRPr lang="zh-CN" altLang="en-US" sz="1800" dirty="0">
              <a:latin typeface="SimSun"/>
              <a:cs typeface="SimSun"/>
            </a:endParaRPr>
          </a:p>
          <a:p>
            <a:pPr lvl="1">
              <a:lnSpc>
                <a:spcPct val="100000"/>
              </a:lnSpc>
              <a:spcBef>
                <a:spcPts val="15"/>
              </a:spcBef>
              <a:buFont typeface="Georgia"/>
              <a:buAutoNum type="arabicPeriod"/>
            </a:pPr>
            <a:endParaRPr lang="zh-CN" altLang="en-US" sz="1600" dirty="0">
              <a:latin typeface="SimSun"/>
              <a:cs typeface="SimSun"/>
            </a:endParaRPr>
          </a:p>
          <a:p>
            <a:pPr marL="391795" lvl="1" indent="-191770">
              <a:lnSpc>
                <a:spcPct val="100000"/>
              </a:lnSpc>
              <a:buFont typeface="Georgia"/>
              <a:buAutoNum type="arabicPeriod"/>
              <a:tabLst>
                <a:tab pos="392430" algn="l"/>
              </a:tabLst>
            </a:pPr>
            <a:r>
              <a:rPr lang="zh-CN" altLang="en-US" sz="1800" spc="-5" dirty="0">
                <a:latin typeface="SimSun"/>
                <a:cs typeface="SimSun"/>
              </a:rPr>
              <a:t>得到二值图片，其中肤色的像素值用</a:t>
            </a:r>
            <a:r>
              <a:rPr lang="zh-CN" altLang="en-US" sz="1800" spc="-215" dirty="0">
                <a:latin typeface="SimSun"/>
                <a:cs typeface="SimSun"/>
              </a:rPr>
              <a:t> </a:t>
            </a:r>
            <a:r>
              <a:rPr lang="en-US" altLang="zh-CN" sz="1800" spc="-65" dirty="0">
                <a:latin typeface="Georgia"/>
                <a:cs typeface="Georgia"/>
              </a:rPr>
              <a:t>255</a:t>
            </a:r>
            <a:r>
              <a:rPr lang="zh-CN" altLang="en-US" sz="1800" spc="100" dirty="0">
                <a:latin typeface="Georgia"/>
                <a:cs typeface="Georgia"/>
              </a:rPr>
              <a:t> </a:t>
            </a:r>
            <a:r>
              <a:rPr lang="zh-CN" altLang="en-US" sz="1800" spc="-5" dirty="0">
                <a:latin typeface="SimSun"/>
                <a:cs typeface="SimSun"/>
              </a:rPr>
              <a:t>表示，非肤色用</a:t>
            </a:r>
            <a:r>
              <a:rPr lang="zh-CN" altLang="en-US" sz="1800" spc="-215" dirty="0">
                <a:latin typeface="SimSun"/>
                <a:cs typeface="SimSun"/>
              </a:rPr>
              <a:t> </a:t>
            </a:r>
            <a:r>
              <a:rPr lang="en-US" altLang="zh-CN" sz="1800" spc="-155" dirty="0">
                <a:latin typeface="Georgia"/>
                <a:cs typeface="Georgia"/>
              </a:rPr>
              <a:t>0</a:t>
            </a:r>
            <a:r>
              <a:rPr lang="zh-CN" altLang="en-US" sz="1800" spc="100" dirty="0">
                <a:latin typeface="Georgia"/>
                <a:cs typeface="Georgia"/>
              </a:rPr>
              <a:t> </a:t>
            </a:r>
            <a:r>
              <a:rPr lang="zh-CN" altLang="en-US" sz="1800" spc="-5" dirty="0">
                <a:latin typeface="SimSun"/>
                <a:cs typeface="SimSun"/>
              </a:rPr>
              <a:t>表示</a:t>
            </a:r>
            <a:endParaRPr lang="zh-CN" altLang="en-US" sz="1800" dirty="0">
              <a:latin typeface="SimSun"/>
              <a:cs typeface="SimSun"/>
            </a:endParaRPr>
          </a:p>
        </p:txBody>
      </p:sp>
    </p:spTree>
    <p:extLst>
      <p:ext uri="{BB962C8B-B14F-4D97-AF65-F5344CB8AC3E}">
        <p14:creationId xmlns:p14="http://schemas.microsoft.com/office/powerpoint/2010/main" val="3153970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EE18E-88DF-0C64-327F-C2A58F35CFC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ACCAD24-AB83-7990-6CFF-41158D4E1370}"/>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9C497450-BC57-E2DC-C491-616399D12FB1}"/>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34D3420-8E12-9F60-0B3C-97EF14B44D6E}"/>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61" name="文本框 60">
            <a:extLst>
              <a:ext uri="{FF2B5EF4-FFF2-40B4-BE49-F238E27FC236}">
                <a16:creationId xmlns:a16="http://schemas.microsoft.com/office/drawing/2014/main" id="{B6BAD702-7963-F477-76C8-1F6D7E75CAE2}"/>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肤色建模</a:t>
            </a:r>
            <a:endParaRPr lang="en-US" altLang="zh-CN" sz="1800" b="1" spc="60" dirty="0">
              <a:latin typeface="+mn-ea"/>
              <a:cs typeface="SimSun"/>
            </a:endParaRPr>
          </a:p>
        </p:txBody>
      </p:sp>
      <p:sp>
        <p:nvSpPr>
          <p:cNvPr id="63" name="文本框 62">
            <a:extLst>
              <a:ext uri="{FF2B5EF4-FFF2-40B4-BE49-F238E27FC236}">
                <a16:creationId xmlns:a16="http://schemas.microsoft.com/office/drawing/2014/main" id="{EEEA0984-DB97-9801-50B1-817E37CB28E4}"/>
              </a:ext>
            </a:extLst>
          </p:cNvPr>
          <p:cNvSpPr txBox="1"/>
          <p:nvPr/>
        </p:nvSpPr>
        <p:spPr>
          <a:xfrm>
            <a:off x="376606" y="2011783"/>
            <a:ext cx="9749170" cy="419410"/>
          </a:xfrm>
          <a:prstGeom prst="rect">
            <a:avLst/>
          </a:prstGeom>
          <a:noFill/>
        </p:spPr>
        <p:txBody>
          <a:bodyPr wrap="square">
            <a:spAutoFit/>
          </a:bodyPr>
          <a:lstStyle/>
          <a:p>
            <a:pPr marL="12700" marR="5080" indent="303530">
              <a:lnSpc>
                <a:spcPct val="130400"/>
              </a:lnSpc>
              <a:spcBef>
                <a:spcPts val="735"/>
              </a:spcBef>
            </a:pPr>
            <a:r>
              <a:rPr lang="zh-CN" altLang="en-US" spc="-5" dirty="0">
                <a:latin typeface="SimSun"/>
                <a:cs typeface="SimSun"/>
              </a:rPr>
              <a:t>肤色建模的代码实现如右图</a:t>
            </a:r>
            <a:endParaRPr lang="zh-CN" altLang="en-US" dirty="0">
              <a:latin typeface="SimSun"/>
              <a:cs typeface="SimSun"/>
            </a:endParaRPr>
          </a:p>
        </p:txBody>
      </p:sp>
      <p:pic>
        <p:nvPicPr>
          <p:cNvPr id="7" name="图片 6">
            <a:extLst>
              <a:ext uri="{FF2B5EF4-FFF2-40B4-BE49-F238E27FC236}">
                <a16:creationId xmlns:a16="http://schemas.microsoft.com/office/drawing/2014/main" id="{D2BAD775-02FD-A7E0-34BA-E64FF88DC69F}"/>
              </a:ext>
            </a:extLst>
          </p:cNvPr>
          <p:cNvPicPr>
            <a:picLocks noChangeAspect="1"/>
          </p:cNvPicPr>
          <p:nvPr/>
        </p:nvPicPr>
        <p:blipFill>
          <a:blip r:embed="rId3"/>
          <a:stretch>
            <a:fillRect/>
          </a:stretch>
        </p:blipFill>
        <p:spPr>
          <a:xfrm>
            <a:off x="5085896" y="973331"/>
            <a:ext cx="6403469" cy="2577166"/>
          </a:xfrm>
          <a:prstGeom prst="rect">
            <a:avLst/>
          </a:prstGeom>
        </p:spPr>
      </p:pic>
      <p:pic>
        <p:nvPicPr>
          <p:cNvPr id="9" name="图片 8">
            <a:extLst>
              <a:ext uri="{FF2B5EF4-FFF2-40B4-BE49-F238E27FC236}">
                <a16:creationId xmlns:a16="http://schemas.microsoft.com/office/drawing/2014/main" id="{D54D3F7B-46BD-D441-50F5-FD19992A0F5A}"/>
              </a:ext>
            </a:extLst>
          </p:cNvPr>
          <p:cNvPicPr>
            <a:picLocks noChangeAspect="1"/>
          </p:cNvPicPr>
          <p:nvPr/>
        </p:nvPicPr>
        <p:blipFill>
          <a:blip r:embed="rId4"/>
          <a:stretch>
            <a:fillRect/>
          </a:stretch>
        </p:blipFill>
        <p:spPr>
          <a:xfrm>
            <a:off x="5387159" y="3720997"/>
            <a:ext cx="6102206" cy="3765798"/>
          </a:xfrm>
          <a:prstGeom prst="rect">
            <a:avLst/>
          </a:prstGeom>
        </p:spPr>
      </p:pic>
      <p:sp>
        <p:nvSpPr>
          <p:cNvPr id="10" name="文本框 9">
            <a:extLst>
              <a:ext uri="{FF2B5EF4-FFF2-40B4-BE49-F238E27FC236}">
                <a16:creationId xmlns:a16="http://schemas.microsoft.com/office/drawing/2014/main" id="{0762B600-98C8-F034-F3FD-05152A795E3A}"/>
              </a:ext>
            </a:extLst>
          </p:cNvPr>
          <p:cNvSpPr txBox="1"/>
          <p:nvPr/>
        </p:nvSpPr>
        <p:spPr>
          <a:xfrm>
            <a:off x="465200" y="4636951"/>
            <a:ext cx="4620696" cy="1077218"/>
          </a:xfrm>
          <a:prstGeom prst="rect">
            <a:avLst/>
          </a:prstGeom>
          <a:noFill/>
        </p:spPr>
        <p:txBody>
          <a:bodyPr wrap="square">
            <a:spAutoFit/>
          </a:bodyPr>
          <a:lstStyle/>
          <a:p>
            <a:r>
              <a:rPr lang="zh-CN" altLang="en-US" sz="1600" dirty="0">
                <a:solidFill>
                  <a:srgbClr val="000000"/>
                </a:solidFill>
                <a:effectLst/>
                <a:latin typeface="宋体" panose="02010600030101010101" pitchFamily="2" charset="-122"/>
                <a:ea typeface="宋体" panose="02010600030101010101" pitchFamily="2" charset="-122"/>
              </a:rPr>
              <a:t>左上角为肤色建模与二值化后的图片效果，可以看到，肤色 建模后，人脸区域的肤色部分被提取出来，而大部分背景部分被滤除。</a:t>
            </a:r>
            <a:endParaRPr lang="en-US" altLang="zh-CN" sz="1600" dirty="0">
              <a:solidFill>
                <a:srgbClr val="000000"/>
              </a:solidFill>
              <a:effectLst/>
              <a:latin typeface="宋体" panose="02010600030101010101" pitchFamily="2" charset="-122"/>
              <a:ea typeface="宋体" panose="02010600030101010101" pitchFamily="2" charset="-122"/>
            </a:endParaRPr>
          </a:p>
          <a:p>
            <a:r>
              <a:rPr lang="zh-CN" altLang="en-US" sz="1600" dirty="0">
                <a:solidFill>
                  <a:srgbClr val="000000"/>
                </a:solidFill>
                <a:effectLst/>
                <a:latin typeface="宋体" panose="02010600030101010101" pitchFamily="2" charset="-122"/>
                <a:ea typeface="宋体" panose="02010600030101010101" pitchFamily="2" charset="-122"/>
              </a:rPr>
              <a:t>但 是仍然存在一些噪声，需要进一步处理。</a:t>
            </a:r>
            <a:endParaRPr lang="zh-CN" altLang="en-US" sz="1600" dirty="0">
              <a:latin typeface="SimSun"/>
              <a:cs typeface="SimSun"/>
            </a:endParaRPr>
          </a:p>
        </p:txBody>
      </p:sp>
    </p:spTree>
    <p:extLst>
      <p:ext uri="{BB962C8B-B14F-4D97-AF65-F5344CB8AC3E}">
        <p14:creationId xmlns:p14="http://schemas.microsoft.com/office/powerpoint/2010/main" val="3149109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2A7CD-F1D1-2D63-D732-3469937886E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776CA18-9682-FECF-7D95-4EC8CBE6F2F5}"/>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2923E208-4F73-EB0B-896F-9187CAD484DF}"/>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F31AA5D-904E-4AAF-94F8-7E0DA115CE02}"/>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61" name="文本框 60">
            <a:extLst>
              <a:ext uri="{FF2B5EF4-FFF2-40B4-BE49-F238E27FC236}">
                <a16:creationId xmlns:a16="http://schemas.microsoft.com/office/drawing/2014/main" id="{885D503F-DF16-88BE-6D6D-E2F275DDDCAC}"/>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形态学处理</a:t>
            </a:r>
            <a:endParaRPr lang="en-US" altLang="zh-CN" sz="1800" b="1" spc="60" dirty="0">
              <a:latin typeface="+mn-ea"/>
              <a:cs typeface="SimSun"/>
            </a:endParaRPr>
          </a:p>
        </p:txBody>
      </p:sp>
      <p:sp>
        <p:nvSpPr>
          <p:cNvPr id="63" name="文本框 62">
            <a:extLst>
              <a:ext uri="{FF2B5EF4-FFF2-40B4-BE49-F238E27FC236}">
                <a16:creationId xmlns:a16="http://schemas.microsoft.com/office/drawing/2014/main" id="{72AD70B4-45A9-381C-B024-D3AD2E90B2D8}"/>
              </a:ext>
            </a:extLst>
          </p:cNvPr>
          <p:cNvSpPr txBox="1"/>
          <p:nvPr/>
        </p:nvSpPr>
        <p:spPr>
          <a:xfrm>
            <a:off x="702635" y="1513164"/>
            <a:ext cx="10934308" cy="3774688"/>
          </a:xfrm>
          <a:prstGeom prst="rect">
            <a:avLst/>
          </a:prstGeom>
          <a:noFill/>
        </p:spPr>
        <p:txBody>
          <a:bodyPr wrap="square">
            <a:spAutoFit/>
          </a:bodyPr>
          <a:lstStyle/>
          <a:p>
            <a:pPr marL="168275" marR="16510" indent="303530">
              <a:lnSpc>
                <a:spcPct val="130400"/>
              </a:lnSpc>
              <a:spcBef>
                <a:spcPts val="735"/>
              </a:spcBef>
            </a:pPr>
            <a:r>
              <a:rPr lang="zh-CN" altLang="en-US" sz="1400" spc="15" dirty="0">
                <a:latin typeface="SimSun"/>
                <a:cs typeface="SimSun"/>
              </a:rPr>
              <a:t>形态学处理是一种基于形状的图像处理技</a:t>
            </a:r>
            <a:r>
              <a:rPr lang="zh-CN" altLang="en-US" sz="1400" spc="-5" dirty="0">
                <a:latin typeface="SimSun"/>
                <a:cs typeface="SimSun"/>
              </a:rPr>
              <a:t>术</a:t>
            </a:r>
            <a:r>
              <a:rPr lang="zh-CN" altLang="en-US" sz="1400" spc="15" dirty="0">
                <a:latin typeface="SimSun"/>
                <a:cs typeface="SimSun"/>
              </a:rPr>
              <a:t>，主要用于图像的预处理和特征提</a:t>
            </a:r>
            <a:r>
              <a:rPr lang="zh-CN" altLang="en-US" sz="1400" spc="-5" dirty="0">
                <a:latin typeface="SimSun"/>
                <a:cs typeface="SimSun"/>
              </a:rPr>
              <a:t>取。 形态学处理的基本操作包括腐蚀</a:t>
            </a:r>
            <a:r>
              <a:rPr lang="zh-CN" altLang="en-US" sz="1400" spc="-35" dirty="0">
                <a:latin typeface="SimSun"/>
                <a:cs typeface="SimSun"/>
              </a:rPr>
              <a:t>、</a:t>
            </a:r>
            <a:r>
              <a:rPr lang="zh-CN" altLang="en-US" sz="1400" spc="-5" dirty="0">
                <a:latin typeface="SimSun"/>
                <a:cs typeface="SimSun"/>
              </a:rPr>
              <a:t>膨胀</a:t>
            </a:r>
            <a:r>
              <a:rPr lang="zh-CN" altLang="en-US" sz="1400" spc="-35" dirty="0">
                <a:latin typeface="SimSun"/>
                <a:cs typeface="SimSun"/>
              </a:rPr>
              <a:t>、</a:t>
            </a:r>
            <a:r>
              <a:rPr lang="zh-CN" altLang="en-US" sz="1400" spc="-5" dirty="0">
                <a:latin typeface="SimSun"/>
                <a:cs typeface="SimSun"/>
              </a:rPr>
              <a:t>开运算和闭运算等</a:t>
            </a:r>
            <a:r>
              <a:rPr lang="zh-CN" altLang="en-US" sz="1400" spc="-30" dirty="0">
                <a:latin typeface="SimSun"/>
                <a:cs typeface="SimSun"/>
              </a:rPr>
              <a:t>。</a:t>
            </a:r>
            <a:r>
              <a:rPr lang="zh-CN" altLang="en-US" sz="1400" spc="-5" dirty="0">
                <a:latin typeface="SimSun"/>
                <a:cs typeface="SimSun"/>
              </a:rPr>
              <a:t>本文将重点介绍开运算和 闭运算的原理及其应用。形态学处理的基本操作包括腐蚀和膨胀：</a:t>
            </a:r>
            <a:endParaRPr lang="zh-CN" altLang="en-US" sz="1400" dirty="0">
              <a:latin typeface="SimSun"/>
              <a:cs typeface="SimSun"/>
            </a:endParaRPr>
          </a:p>
          <a:p>
            <a:pPr marL="548005" marR="29209" lvl="1" indent="-191770">
              <a:lnSpc>
                <a:spcPct val="130400"/>
              </a:lnSpc>
              <a:spcBef>
                <a:spcPts val="985"/>
              </a:spcBef>
              <a:buFont typeface="Georgia"/>
              <a:buChar char="•"/>
              <a:tabLst>
                <a:tab pos="548640" algn="l"/>
              </a:tabLst>
            </a:pPr>
            <a:r>
              <a:rPr lang="zh-CN" altLang="en-US" sz="1400" dirty="0">
                <a:latin typeface="SimSun"/>
                <a:cs typeface="SimSun"/>
              </a:rPr>
              <a:t>腐蚀</a:t>
            </a:r>
            <a:r>
              <a:rPr lang="zh-CN" altLang="en-US" sz="1400" spc="-105" dirty="0">
                <a:latin typeface="SimSun"/>
                <a:cs typeface="SimSun"/>
              </a:rPr>
              <a:t>（</a:t>
            </a:r>
            <a:r>
              <a:rPr lang="en-US" altLang="zh-CN" sz="1400" b="1" spc="-105" dirty="0">
                <a:latin typeface="Georgia"/>
                <a:cs typeface="Georgia"/>
              </a:rPr>
              <a:t>Erosion</a:t>
            </a:r>
            <a:r>
              <a:rPr lang="zh-CN" altLang="en-US" sz="1400" spc="-105" dirty="0">
                <a:latin typeface="SimSun"/>
                <a:cs typeface="SimSun"/>
              </a:rPr>
              <a:t>）：</a:t>
            </a:r>
            <a:r>
              <a:rPr lang="zh-CN" altLang="en-US" sz="1400" dirty="0">
                <a:latin typeface="SimSun"/>
                <a:cs typeface="SimSun"/>
              </a:rPr>
              <a:t>腐蚀操作会使图像中的前景物体变</a:t>
            </a:r>
            <a:r>
              <a:rPr lang="zh-CN" altLang="en-US" sz="1400" spc="-5" dirty="0">
                <a:latin typeface="SimSun"/>
                <a:cs typeface="SimSun"/>
              </a:rPr>
              <a:t>小</a:t>
            </a:r>
            <a:r>
              <a:rPr lang="zh-CN" altLang="en-US" sz="1400" dirty="0">
                <a:latin typeface="SimSun"/>
                <a:cs typeface="SimSun"/>
              </a:rPr>
              <a:t>，去除小的噪声</a:t>
            </a:r>
            <a:r>
              <a:rPr lang="zh-CN" altLang="en-US" sz="1400" spc="-5" dirty="0">
                <a:latin typeface="SimSun"/>
                <a:cs typeface="SimSun"/>
              </a:rPr>
              <a:t>点</a:t>
            </a:r>
            <a:r>
              <a:rPr lang="zh-CN" altLang="en-US" sz="1400" dirty="0">
                <a:latin typeface="SimSun"/>
                <a:cs typeface="SimSun"/>
              </a:rPr>
              <a:t>。其</a:t>
            </a:r>
            <a:r>
              <a:rPr lang="zh-CN" altLang="en-US" sz="1400" spc="-5" dirty="0">
                <a:latin typeface="SimSun"/>
                <a:cs typeface="SimSun"/>
              </a:rPr>
              <a:t>基 本思想是用结构元素扫描图像，并将结构元素完全包含在前景物体中的像素保留。</a:t>
            </a:r>
            <a:endParaRPr lang="zh-CN" altLang="en-US" sz="1400" dirty="0">
              <a:latin typeface="SimSun"/>
              <a:cs typeface="SimSun"/>
            </a:endParaRPr>
          </a:p>
          <a:p>
            <a:pPr marL="548005" marR="114300" lvl="1" indent="-191770">
              <a:lnSpc>
                <a:spcPct val="130400"/>
              </a:lnSpc>
              <a:spcBef>
                <a:spcPts val="995"/>
              </a:spcBef>
              <a:buFont typeface="Georgia"/>
              <a:buChar char="•"/>
              <a:tabLst>
                <a:tab pos="548640" algn="l"/>
              </a:tabLst>
            </a:pPr>
            <a:r>
              <a:rPr lang="zh-CN" altLang="en-US" sz="1400" spc="-5" dirty="0">
                <a:latin typeface="SimSun"/>
                <a:cs typeface="SimSun"/>
              </a:rPr>
              <a:t>膨</a:t>
            </a:r>
            <a:r>
              <a:rPr lang="zh-CN" altLang="en-US" sz="1400" spc="-10" dirty="0">
                <a:latin typeface="SimSun"/>
                <a:cs typeface="SimSun"/>
              </a:rPr>
              <a:t>胀（</a:t>
            </a:r>
            <a:r>
              <a:rPr lang="en-US" altLang="zh-CN" sz="1400" b="1" spc="-40" dirty="0">
                <a:latin typeface="Georgia"/>
                <a:cs typeface="Georgia"/>
              </a:rPr>
              <a:t>Dilation</a:t>
            </a:r>
            <a:r>
              <a:rPr lang="zh-CN" altLang="en-US" sz="1400" spc="-645" dirty="0">
                <a:latin typeface="SimSun"/>
                <a:cs typeface="SimSun"/>
              </a:rPr>
              <a:t>）</a:t>
            </a:r>
            <a:r>
              <a:rPr lang="zh-CN" altLang="en-US" sz="1400" spc="-10" dirty="0">
                <a:latin typeface="SimSun"/>
                <a:cs typeface="SimSun"/>
              </a:rPr>
              <a:t>：</a:t>
            </a:r>
            <a:r>
              <a:rPr lang="zh-CN" altLang="en-US" sz="1400" spc="-5" dirty="0">
                <a:latin typeface="SimSun"/>
                <a:cs typeface="SimSun"/>
              </a:rPr>
              <a:t>膨胀操作会使图像中的前景物体变大</a:t>
            </a:r>
            <a:r>
              <a:rPr lang="zh-CN" altLang="en-US" sz="1400" spc="-10" dirty="0">
                <a:latin typeface="SimSun"/>
                <a:cs typeface="SimSun"/>
              </a:rPr>
              <a:t>，</a:t>
            </a:r>
            <a:r>
              <a:rPr lang="zh-CN" altLang="en-US" sz="1400" spc="-5" dirty="0">
                <a:latin typeface="SimSun"/>
                <a:cs typeface="SimSun"/>
              </a:rPr>
              <a:t>填补小的空洞</a:t>
            </a:r>
            <a:r>
              <a:rPr lang="zh-CN" altLang="en-US" sz="1400" spc="-10" dirty="0">
                <a:latin typeface="SimSun"/>
                <a:cs typeface="SimSun"/>
              </a:rPr>
              <a:t>。</a:t>
            </a:r>
            <a:r>
              <a:rPr lang="zh-CN" altLang="en-US" sz="1400" spc="-5" dirty="0">
                <a:latin typeface="SimSun"/>
                <a:cs typeface="SimSun"/>
              </a:rPr>
              <a:t>其基本 思想是用结构元素扫描图像，并将结构元素与前景物体有重叠的像素保留。</a:t>
            </a:r>
            <a:endParaRPr lang="zh-CN" altLang="en-US" sz="1400" dirty="0">
              <a:latin typeface="SimSun"/>
              <a:cs typeface="SimSun"/>
            </a:endParaRPr>
          </a:p>
          <a:p>
            <a:pPr marL="168275" marR="5080" indent="303530">
              <a:lnSpc>
                <a:spcPct val="130400"/>
              </a:lnSpc>
              <a:spcBef>
                <a:spcPts val="985"/>
              </a:spcBef>
            </a:pPr>
            <a:r>
              <a:rPr lang="zh-CN" altLang="en-US" sz="1400" spc="15" dirty="0">
                <a:latin typeface="SimSun"/>
                <a:cs typeface="SimSun"/>
              </a:rPr>
              <a:t>开</a:t>
            </a:r>
            <a:r>
              <a:rPr lang="zh-CN" altLang="en-US" sz="1400" spc="20" dirty="0">
                <a:latin typeface="SimSun"/>
                <a:cs typeface="SimSun"/>
              </a:rPr>
              <a:t>运</a:t>
            </a:r>
            <a:r>
              <a:rPr lang="zh-CN" altLang="en-US" sz="1400" spc="15" dirty="0">
                <a:latin typeface="SimSun"/>
                <a:cs typeface="SimSun"/>
              </a:rPr>
              <a:t>算</a:t>
            </a:r>
            <a:r>
              <a:rPr lang="zh-CN" altLang="en-US" sz="1400" spc="20" dirty="0">
                <a:latin typeface="SimSun"/>
                <a:cs typeface="SimSun"/>
              </a:rPr>
              <a:t>是先</a:t>
            </a:r>
            <a:r>
              <a:rPr lang="zh-CN" altLang="en-US" sz="1400" spc="15" dirty="0">
                <a:latin typeface="SimSun"/>
                <a:cs typeface="SimSun"/>
              </a:rPr>
              <a:t>进</a:t>
            </a:r>
            <a:r>
              <a:rPr lang="zh-CN" altLang="en-US" sz="1400" spc="20" dirty="0">
                <a:latin typeface="SimSun"/>
                <a:cs typeface="SimSun"/>
              </a:rPr>
              <a:t>行</a:t>
            </a:r>
            <a:r>
              <a:rPr lang="zh-CN" altLang="en-US" sz="1400" spc="15" dirty="0">
                <a:latin typeface="SimSun"/>
                <a:cs typeface="SimSun"/>
              </a:rPr>
              <a:t>腐</a:t>
            </a:r>
            <a:r>
              <a:rPr lang="zh-CN" altLang="en-US" sz="1400" spc="20" dirty="0">
                <a:latin typeface="SimSun"/>
                <a:cs typeface="SimSun"/>
              </a:rPr>
              <a:t>蚀操</a:t>
            </a:r>
            <a:r>
              <a:rPr lang="zh-CN" altLang="en-US" sz="1400" spc="-5" dirty="0">
                <a:latin typeface="SimSun"/>
                <a:cs typeface="SimSun"/>
              </a:rPr>
              <a:t>作</a:t>
            </a:r>
            <a:r>
              <a:rPr lang="zh-CN" altLang="en-US" sz="1400" spc="15" dirty="0">
                <a:latin typeface="SimSun"/>
                <a:cs typeface="SimSun"/>
              </a:rPr>
              <a:t>，</a:t>
            </a:r>
            <a:r>
              <a:rPr lang="zh-CN" altLang="en-US" sz="1400" spc="20" dirty="0">
                <a:latin typeface="SimSun"/>
                <a:cs typeface="SimSun"/>
              </a:rPr>
              <a:t>再进</a:t>
            </a:r>
            <a:r>
              <a:rPr lang="zh-CN" altLang="en-US" sz="1400" spc="15" dirty="0">
                <a:latin typeface="SimSun"/>
                <a:cs typeface="SimSun"/>
              </a:rPr>
              <a:t>行</a:t>
            </a:r>
            <a:r>
              <a:rPr lang="zh-CN" altLang="en-US" sz="1400" spc="20" dirty="0">
                <a:latin typeface="SimSun"/>
                <a:cs typeface="SimSun"/>
              </a:rPr>
              <a:t>膨</a:t>
            </a:r>
            <a:r>
              <a:rPr lang="zh-CN" altLang="en-US" sz="1400" spc="15" dirty="0">
                <a:latin typeface="SimSun"/>
                <a:cs typeface="SimSun"/>
              </a:rPr>
              <a:t>胀</a:t>
            </a:r>
            <a:r>
              <a:rPr lang="zh-CN" altLang="en-US" sz="1400" spc="20" dirty="0">
                <a:latin typeface="SimSun"/>
                <a:cs typeface="SimSun"/>
              </a:rPr>
              <a:t>操作</a:t>
            </a:r>
            <a:r>
              <a:rPr lang="zh-CN" altLang="en-US" sz="1400" spc="15" dirty="0">
                <a:latin typeface="SimSun"/>
                <a:cs typeface="SimSun"/>
              </a:rPr>
              <a:t>的</a:t>
            </a:r>
            <a:r>
              <a:rPr lang="zh-CN" altLang="en-US" sz="1400" spc="20" dirty="0">
                <a:latin typeface="SimSun"/>
                <a:cs typeface="SimSun"/>
              </a:rPr>
              <a:t>组</a:t>
            </a:r>
            <a:r>
              <a:rPr lang="zh-CN" altLang="en-US" sz="1400" spc="-5" dirty="0">
                <a:latin typeface="SimSun"/>
                <a:cs typeface="SimSun"/>
              </a:rPr>
              <a:t>合</a:t>
            </a:r>
            <a:r>
              <a:rPr lang="zh-CN" altLang="en-US" sz="1400" spc="15" dirty="0">
                <a:latin typeface="SimSun"/>
                <a:cs typeface="SimSun"/>
              </a:rPr>
              <a:t>。</a:t>
            </a:r>
            <a:r>
              <a:rPr lang="zh-CN" altLang="en-US" sz="1400" spc="20" dirty="0">
                <a:latin typeface="SimSun"/>
                <a:cs typeface="SimSun"/>
              </a:rPr>
              <a:t>开运</a:t>
            </a:r>
            <a:r>
              <a:rPr lang="zh-CN" altLang="en-US" sz="1400" spc="15" dirty="0">
                <a:latin typeface="SimSun"/>
                <a:cs typeface="SimSun"/>
              </a:rPr>
              <a:t>算</a:t>
            </a:r>
            <a:r>
              <a:rPr lang="zh-CN" altLang="en-US" sz="1400" spc="20" dirty="0">
                <a:latin typeface="SimSun"/>
                <a:cs typeface="SimSun"/>
              </a:rPr>
              <a:t>可以</a:t>
            </a:r>
            <a:r>
              <a:rPr lang="zh-CN" altLang="en-US" sz="1400" spc="15" dirty="0">
                <a:latin typeface="SimSun"/>
                <a:cs typeface="SimSun"/>
              </a:rPr>
              <a:t>去</a:t>
            </a:r>
            <a:r>
              <a:rPr lang="zh-CN" altLang="en-US" sz="1400" spc="20" dirty="0">
                <a:latin typeface="SimSun"/>
                <a:cs typeface="SimSun"/>
              </a:rPr>
              <a:t>除</a:t>
            </a:r>
            <a:r>
              <a:rPr lang="zh-CN" altLang="en-US" sz="1400" spc="15" dirty="0">
                <a:latin typeface="SimSun"/>
                <a:cs typeface="SimSun"/>
              </a:rPr>
              <a:t>小</a:t>
            </a:r>
            <a:r>
              <a:rPr lang="zh-CN" altLang="en-US" sz="1400" spc="20" dirty="0">
                <a:latin typeface="SimSun"/>
                <a:cs typeface="SimSun"/>
              </a:rPr>
              <a:t>的噪</a:t>
            </a:r>
            <a:r>
              <a:rPr lang="zh-CN" altLang="en-US" sz="1400" spc="15" dirty="0">
                <a:latin typeface="SimSun"/>
                <a:cs typeface="SimSun"/>
              </a:rPr>
              <a:t>声</a:t>
            </a:r>
            <a:r>
              <a:rPr lang="zh-CN" altLang="en-US" sz="1400" spc="-5" dirty="0">
                <a:latin typeface="SimSun"/>
                <a:cs typeface="SimSun"/>
              </a:rPr>
              <a:t>点， 同时保持图像的整体形状。开运算主要用于去除图像中的小噪声点，同时保持前景物体的整体形状。在图像预处理中，开运算常用于去除小的孤立点和细小的连接物。</a:t>
            </a:r>
            <a:endParaRPr lang="en-US" altLang="zh-CN" sz="1400" spc="-5" dirty="0">
              <a:latin typeface="SimSun"/>
              <a:cs typeface="SimSun"/>
            </a:endParaRPr>
          </a:p>
          <a:p>
            <a:pPr marL="168275" marR="5080" indent="303530">
              <a:lnSpc>
                <a:spcPct val="130400"/>
              </a:lnSpc>
              <a:spcBef>
                <a:spcPts val="985"/>
              </a:spcBef>
            </a:pPr>
            <a:r>
              <a:rPr lang="zh-CN" altLang="en-US" sz="1400" spc="-5" dirty="0">
                <a:latin typeface="SimSun"/>
                <a:cs typeface="SimSun"/>
              </a:rPr>
              <a:t>闭运算主要用于填补图像中的小空洞</a:t>
            </a:r>
            <a:r>
              <a:rPr lang="zh-CN" altLang="en-US" sz="1400" spc="-50" dirty="0">
                <a:latin typeface="SimSun"/>
                <a:cs typeface="SimSun"/>
              </a:rPr>
              <a:t>，</a:t>
            </a:r>
            <a:r>
              <a:rPr lang="zh-CN" altLang="en-US" sz="1400" spc="-5" dirty="0">
                <a:latin typeface="SimSun"/>
                <a:cs typeface="SimSun"/>
              </a:rPr>
              <a:t>同时保持前景物体的整体形状</a:t>
            </a:r>
            <a:r>
              <a:rPr lang="zh-CN" altLang="en-US" sz="1400" spc="-40" dirty="0">
                <a:latin typeface="SimSun"/>
                <a:cs typeface="SimSun"/>
              </a:rPr>
              <a:t>。</a:t>
            </a:r>
            <a:r>
              <a:rPr lang="zh-CN" altLang="en-US" sz="1400" spc="-5" dirty="0">
                <a:latin typeface="SimSun"/>
                <a:cs typeface="SimSun"/>
              </a:rPr>
              <a:t>在图像预处 理中，闭运算常用于连接断开的细小部分和填补小的空洞。</a:t>
            </a:r>
            <a:endParaRPr lang="zh-CN" altLang="en-US" sz="1400" dirty="0">
              <a:latin typeface="SimSun"/>
              <a:cs typeface="SimSun"/>
            </a:endParaRPr>
          </a:p>
          <a:p>
            <a:pPr marL="168275" marR="5080" indent="303530">
              <a:lnSpc>
                <a:spcPct val="130400"/>
              </a:lnSpc>
              <a:spcBef>
                <a:spcPts val="985"/>
              </a:spcBef>
            </a:pPr>
            <a:endParaRPr lang="zh-CN" altLang="en-US" sz="1400" dirty="0">
              <a:latin typeface="SimSun"/>
              <a:cs typeface="SimSun"/>
            </a:endParaRPr>
          </a:p>
        </p:txBody>
      </p:sp>
      <p:pic>
        <p:nvPicPr>
          <p:cNvPr id="4" name="object 5">
            <a:extLst>
              <a:ext uri="{FF2B5EF4-FFF2-40B4-BE49-F238E27FC236}">
                <a16:creationId xmlns:a16="http://schemas.microsoft.com/office/drawing/2014/main" id="{B3919B5C-1E4F-2C23-2F1A-A5C810D5E740}"/>
              </a:ext>
            </a:extLst>
          </p:cNvPr>
          <p:cNvPicPr/>
          <p:nvPr/>
        </p:nvPicPr>
        <p:blipFill>
          <a:blip r:embed="rId3" cstate="print"/>
          <a:stretch>
            <a:fillRect/>
          </a:stretch>
        </p:blipFill>
        <p:spPr>
          <a:xfrm>
            <a:off x="7312251" y="4605295"/>
            <a:ext cx="4324692" cy="2072120"/>
          </a:xfrm>
          <a:prstGeom prst="rect">
            <a:avLst/>
          </a:prstGeom>
        </p:spPr>
      </p:pic>
    </p:spTree>
    <p:extLst>
      <p:ext uri="{BB962C8B-B14F-4D97-AF65-F5344CB8AC3E}">
        <p14:creationId xmlns:p14="http://schemas.microsoft.com/office/powerpoint/2010/main" val="3894792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B76EA-3945-18BD-A86E-DF4635A7FBD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B832CCE-C7E1-F0A8-DC51-6238A7C90002}"/>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DDAED9D6-B989-3D3C-FDD8-3F4F9FFB109D}"/>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D41BFB7-14AA-5675-6949-56F9F4B4397A}"/>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61" name="文本框 60">
            <a:extLst>
              <a:ext uri="{FF2B5EF4-FFF2-40B4-BE49-F238E27FC236}">
                <a16:creationId xmlns:a16="http://schemas.microsoft.com/office/drawing/2014/main" id="{C5E6897E-C008-A829-7A32-DAADCC5346DD}"/>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形态学处理</a:t>
            </a:r>
            <a:endParaRPr lang="en-US" altLang="zh-CN" sz="1800" b="1" spc="60" dirty="0">
              <a:latin typeface="+mn-ea"/>
              <a:cs typeface="SimSun"/>
            </a:endParaRPr>
          </a:p>
        </p:txBody>
      </p:sp>
      <p:pic>
        <p:nvPicPr>
          <p:cNvPr id="7" name="图片 6">
            <a:extLst>
              <a:ext uri="{FF2B5EF4-FFF2-40B4-BE49-F238E27FC236}">
                <a16:creationId xmlns:a16="http://schemas.microsoft.com/office/drawing/2014/main" id="{0BEBEB68-7F64-905F-6B85-E6CDD12F48D8}"/>
              </a:ext>
            </a:extLst>
          </p:cNvPr>
          <p:cNvPicPr>
            <a:picLocks noChangeAspect="1"/>
          </p:cNvPicPr>
          <p:nvPr/>
        </p:nvPicPr>
        <p:blipFill>
          <a:blip r:embed="rId3"/>
          <a:stretch>
            <a:fillRect/>
          </a:stretch>
        </p:blipFill>
        <p:spPr>
          <a:xfrm>
            <a:off x="7363938" y="831755"/>
            <a:ext cx="4432499" cy="4334929"/>
          </a:xfrm>
          <a:prstGeom prst="rect">
            <a:avLst/>
          </a:prstGeom>
        </p:spPr>
      </p:pic>
      <p:pic>
        <p:nvPicPr>
          <p:cNvPr id="9" name="图片 8">
            <a:extLst>
              <a:ext uri="{FF2B5EF4-FFF2-40B4-BE49-F238E27FC236}">
                <a16:creationId xmlns:a16="http://schemas.microsoft.com/office/drawing/2014/main" id="{FDDAC51E-81D9-2606-19AE-AD954F0680D2}"/>
              </a:ext>
            </a:extLst>
          </p:cNvPr>
          <p:cNvPicPr>
            <a:picLocks noChangeAspect="1"/>
          </p:cNvPicPr>
          <p:nvPr/>
        </p:nvPicPr>
        <p:blipFill>
          <a:blip r:embed="rId4"/>
          <a:stretch>
            <a:fillRect/>
          </a:stretch>
        </p:blipFill>
        <p:spPr>
          <a:xfrm>
            <a:off x="7385204" y="5059797"/>
            <a:ext cx="4432499" cy="1766508"/>
          </a:xfrm>
          <a:prstGeom prst="rect">
            <a:avLst/>
          </a:prstGeom>
        </p:spPr>
      </p:pic>
      <p:sp>
        <p:nvSpPr>
          <p:cNvPr id="10" name="文本框 9">
            <a:extLst>
              <a:ext uri="{FF2B5EF4-FFF2-40B4-BE49-F238E27FC236}">
                <a16:creationId xmlns:a16="http://schemas.microsoft.com/office/drawing/2014/main" id="{69547308-A482-D2F0-D15C-2A4ECD404DFB}"/>
              </a:ext>
            </a:extLst>
          </p:cNvPr>
          <p:cNvSpPr txBox="1"/>
          <p:nvPr/>
        </p:nvSpPr>
        <p:spPr>
          <a:xfrm>
            <a:off x="376606" y="2011783"/>
            <a:ext cx="9749170" cy="1769010"/>
          </a:xfrm>
          <a:prstGeom prst="rect">
            <a:avLst/>
          </a:prstGeom>
          <a:noFill/>
        </p:spPr>
        <p:txBody>
          <a:bodyPr wrap="square">
            <a:spAutoFit/>
          </a:bodyPr>
          <a:lstStyle/>
          <a:p>
            <a:pPr marL="12700" marR="5080" indent="303530">
              <a:lnSpc>
                <a:spcPct val="130400"/>
              </a:lnSpc>
              <a:spcBef>
                <a:spcPts val="735"/>
              </a:spcBef>
            </a:pPr>
            <a:r>
              <a:rPr lang="zh-CN" altLang="en-US" spc="-5" dirty="0">
                <a:latin typeface="SimSun"/>
                <a:cs typeface="SimSun"/>
              </a:rPr>
              <a:t>腐蚀操作代码实现如右图</a:t>
            </a:r>
            <a:endParaRPr lang="en-US" altLang="zh-CN" spc="-5" dirty="0">
              <a:latin typeface="SimSun"/>
              <a:cs typeface="SimSun"/>
            </a:endParaRPr>
          </a:p>
          <a:p>
            <a:pPr marL="12700" marR="5080" indent="303530">
              <a:lnSpc>
                <a:spcPct val="130400"/>
              </a:lnSpc>
              <a:spcBef>
                <a:spcPts val="735"/>
              </a:spcBef>
            </a:pPr>
            <a:r>
              <a:rPr lang="zh-CN" altLang="en-US" spc="-5" dirty="0">
                <a:latin typeface="SimSun"/>
                <a:cs typeface="SimSun"/>
              </a:rPr>
              <a:t>膨胀操作的实现也类似</a:t>
            </a:r>
            <a:endParaRPr lang="en-US" altLang="zh-CN" spc="-5" dirty="0">
              <a:latin typeface="SimSun"/>
              <a:cs typeface="SimSun"/>
            </a:endParaRPr>
          </a:p>
          <a:p>
            <a:pPr marL="12700" marR="5080" indent="303530">
              <a:lnSpc>
                <a:spcPct val="130400"/>
              </a:lnSpc>
              <a:spcBef>
                <a:spcPts val="735"/>
              </a:spcBef>
            </a:pPr>
            <a:endParaRPr lang="en-US" altLang="zh-CN" spc="-5" dirty="0">
              <a:latin typeface="SimSun"/>
              <a:cs typeface="SimSun"/>
            </a:endParaRPr>
          </a:p>
          <a:p>
            <a:pPr marL="12700" marR="5080" indent="303530">
              <a:lnSpc>
                <a:spcPct val="130400"/>
              </a:lnSpc>
              <a:spcBef>
                <a:spcPts val="735"/>
              </a:spcBef>
            </a:pPr>
            <a:r>
              <a:rPr lang="zh-CN" altLang="en-US" spc="-5" dirty="0">
                <a:latin typeface="SimSun"/>
                <a:cs typeface="SimSun"/>
              </a:rPr>
              <a:t>下面为封装后的开运算和闭运算函数</a:t>
            </a:r>
            <a:endParaRPr lang="en-US" altLang="zh-CN" spc="-5" dirty="0">
              <a:latin typeface="SimSun"/>
              <a:cs typeface="SimSun"/>
            </a:endParaRPr>
          </a:p>
        </p:txBody>
      </p:sp>
      <p:pic>
        <p:nvPicPr>
          <p:cNvPr id="12" name="图片 11">
            <a:extLst>
              <a:ext uri="{FF2B5EF4-FFF2-40B4-BE49-F238E27FC236}">
                <a16:creationId xmlns:a16="http://schemas.microsoft.com/office/drawing/2014/main" id="{05C3C3D9-E0B3-3B51-1BCF-2D2476DDE712}"/>
              </a:ext>
            </a:extLst>
          </p:cNvPr>
          <p:cNvPicPr>
            <a:picLocks noChangeAspect="1"/>
          </p:cNvPicPr>
          <p:nvPr/>
        </p:nvPicPr>
        <p:blipFill>
          <a:blip r:embed="rId5"/>
          <a:stretch>
            <a:fillRect/>
          </a:stretch>
        </p:blipFill>
        <p:spPr>
          <a:xfrm>
            <a:off x="207906" y="4098564"/>
            <a:ext cx="6958421" cy="2386566"/>
          </a:xfrm>
          <a:prstGeom prst="rect">
            <a:avLst/>
          </a:prstGeom>
        </p:spPr>
      </p:pic>
    </p:spTree>
    <p:extLst>
      <p:ext uri="{BB962C8B-B14F-4D97-AF65-F5344CB8AC3E}">
        <p14:creationId xmlns:p14="http://schemas.microsoft.com/office/powerpoint/2010/main" val="292646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4D4AA-1F46-E677-71B1-3209A8192B9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9D4181D-30A9-33B2-96FE-666426BACD36}"/>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CD574A0E-90C1-3C35-47B4-FC36277269B7}"/>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ABA5F77-505F-0DF5-5609-D6773A113997}"/>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61" name="文本框 60">
            <a:extLst>
              <a:ext uri="{FF2B5EF4-FFF2-40B4-BE49-F238E27FC236}">
                <a16:creationId xmlns:a16="http://schemas.microsoft.com/office/drawing/2014/main" id="{EF18C35D-8FEE-0492-AE65-162BB9D8401D}"/>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形态学处理</a:t>
            </a:r>
            <a:endParaRPr lang="en-US" altLang="zh-CN" sz="1800" b="1" spc="60" dirty="0">
              <a:latin typeface="+mn-ea"/>
              <a:cs typeface="SimSun"/>
            </a:endParaRPr>
          </a:p>
        </p:txBody>
      </p:sp>
      <p:sp>
        <p:nvSpPr>
          <p:cNvPr id="10" name="文本框 9">
            <a:extLst>
              <a:ext uri="{FF2B5EF4-FFF2-40B4-BE49-F238E27FC236}">
                <a16:creationId xmlns:a16="http://schemas.microsoft.com/office/drawing/2014/main" id="{167B4A9C-8FB1-F889-2466-0803056D950A}"/>
              </a:ext>
            </a:extLst>
          </p:cNvPr>
          <p:cNvSpPr txBox="1"/>
          <p:nvPr/>
        </p:nvSpPr>
        <p:spPr>
          <a:xfrm>
            <a:off x="702635" y="2105561"/>
            <a:ext cx="3865785" cy="2646878"/>
          </a:xfrm>
          <a:prstGeom prst="rect">
            <a:avLst/>
          </a:prstGeom>
          <a:noFill/>
        </p:spPr>
        <p:txBody>
          <a:bodyPr wrap="square">
            <a:spAutoFit/>
          </a:bodyPr>
          <a:lstStyle/>
          <a:p>
            <a:pPr marL="12700" marR="5080" indent="303530">
              <a:lnSpc>
                <a:spcPct val="130400"/>
              </a:lnSpc>
              <a:spcBef>
                <a:spcPts val="735"/>
              </a:spcBef>
            </a:pPr>
            <a:r>
              <a:rPr lang="zh-CN" altLang="en-US" sz="2000" spc="-5" dirty="0">
                <a:latin typeface="SimSun"/>
                <a:cs typeface="SimSun"/>
              </a:rPr>
              <a:t>开运算和闭运算后效果</a:t>
            </a:r>
            <a:endParaRPr lang="en-US" altLang="zh-CN" sz="2000" spc="-5" dirty="0">
              <a:latin typeface="SimSun"/>
              <a:cs typeface="SimSun"/>
            </a:endParaRPr>
          </a:p>
          <a:p>
            <a:endParaRPr lang="en-US" altLang="zh-CN" sz="2000" dirty="0">
              <a:solidFill>
                <a:srgbClr val="000000"/>
              </a:solidFill>
              <a:latin typeface="宋体" panose="02010600030101010101" pitchFamily="2" charset="-122"/>
              <a:ea typeface="宋体" panose="02010600030101010101" pitchFamily="2" charset="-122"/>
            </a:endParaRPr>
          </a:p>
          <a:p>
            <a:r>
              <a:rPr lang="zh-CN" altLang="en-US" sz="2000" dirty="0">
                <a:solidFill>
                  <a:srgbClr val="000000"/>
                </a:solidFill>
                <a:effectLst/>
                <a:latin typeface="宋体" panose="02010600030101010101" pitchFamily="2" charset="-122"/>
                <a:ea typeface="宋体" panose="02010600030101010101" pitchFamily="2" charset="-122"/>
              </a:rPr>
              <a:t>左上角为形态学处理前后的图片效果对比。</a:t>
            </a:r>
            <a:endParaRPr lang="en-US" altLang="zh-CN" sz="2000" dirty="0">
              <a:solidFill>
                <a:srgbClr val="000000"/>
              </a:solidFill>
              <a:effectLst/>
              <a:latin typeface="宋体" panose="02010600030101010101" pitchFamily="2" charset="-122"/>
              <a:ea typeface="宋体" panose="02010600030101010101" pitchFamily="2" charset="-122"/>
            </a:endParaRPr>
          </a:p>
          <a:p>
            <a:r>
              <a:rPr lang="zh-CN" altLang="en-US" sz="2000" dirty="0">
                <a:solidFill>
                  <a:srgbClr val="000000"/>
                </a:solidFill>
                <a:effectLst/>
                <a:latin typeface="宋体" panose="02010600030101010101" pitchFamily="2" charset="-122"/>
                <a:ea typeface="宋体" panose="02010600030101010101" pitchFamily="2" charset="-122"/>
              </a:rPr>
              <a:t>可以看到，形态 学处理后，大部分噪声被滤除，人脸区域更加清晰。只剩下小块的噪声，不影响后续的人脸定位</a:t>
            </a:r>
            <a:endParaRPr lang="en-US" altLang="zh-CN" sz="2000" spc="-5" dirty="0">
              <a:latin typeface="SimSun"/>
              <a:cs typeface="SimSun"/>
            </a:endParaRPr>
          </a:p>
        </p:txBody>
      </p:sp>
      <p:pic>
        <p:nvPicPr>
          <p:cNvPr id="5" name="图片 4">
            <a:extLst>
              <a:ext uri="{FF2B5EF4-FFF2-40B4-BE49-F238E27FC236}">
                <a16:creationId xmlns:a16="http://schemas.microsoft.com/office/drawing/2014/main" id="{36FE90DD-1183-ED7E-D3F2-0EC99091A0F5}"/>
              </a:ext>
            </a:extLst>
          </p:cNvPr>
          <p:cNvPicPr>
            <a:picLocks noChangeAspect="1"/>
          </p:cNvPicPr>
          <p:nvPr/>
        </p:nvPicPr>
        <p:blipFill>
          <a:blip r:embed="rId3"/>
          <a:stretch>
            <a:fillRect/>
          </a:stretch>
        </p:blipFill>
        <p:spPr>
          <a:xfrm>
            <a:off x="5687150" y="1513163"/>
            <a:ext cx="6309848" cy="3903935"/>
          </a:xfrm>
          <a:prstGeom prst="rect">
            <a:avLst/>
          </a:prstGeom>
        </p:spPr>
      </p:pic>
    </p:spTree>
    <p:extLst>
      <p:ext uri="{BB962C8B-B14F-4D97-AF65-F5344CB8AC3E}">
        <p14:creationId xmlns:p14="http://schemas.microsoft.com/office/powerpoint/2010/main" val="1026326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EC329F-A4D9-472D-8B8D-D6370A67939C}"/>
              </a:ext>
            </a:extLst>
          </p:cNvPr>
          <p:cNvGrpSpPr/>
          <p:nvPr/>
        </p:nvGrpSpPr>
        <p:grpSpPr>
          <a:xfrm>
            <a:off x="4651576" y="669667"/>
            <a:ext cx="2888848" cy="1631216"/>
            <a:chOff x="1182814" y="2318695"/>
            <a:chExt cx="2888848" cy="1631216"/>
          </a:xfrm>
        </p:grpSpPr>
        <p:sp>
          <p:nvSpPr>
            <p:cNvPr id="3" name="文本框 4">
              <a:extLst>
                <a:ext uri="{FF2B5EF4-FFF2-40B4-BE49-F238E27FC236}">
                  <a16:creationId xmlns:a16="http://schemas.microsoft.com/office/drawing/2014/main" id="{5C1B7E7A-D0D6-41A3-A6D8-4B668B320790}"/>
                </a:ext>
              </a:extLst>
            </p:cNvPr>
            <p:cNvSpPr txBox="1"/>
            <p:nvPr/>
          </p:nvSpPr>
          <p:spPr>
            <a:xfrm>
              <a:off x="1182814" y="2318695"/>
              <a:ext cx="2888848"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a:solidFill>
                    <a:srgbClr val="193379"/>
                  </a:solidFill>
                  <a:latin typeface="微软雅黑" panose="020B0503020204020204" pitchFamily="34" charset="-122"/>
                  <a:ea typeface="微软雅黑" panose="020B0503020204020204" pitchFamily="34" charset="-122"/>
                </a:rPr>
                <a:t>目  录</a:t>
              </a:r>
              <a:endParaRPr lang="zh-CN" altLang="en-US" sz="6600" b="1" dirty="0">
                <a:solidFill>
                  <a:srgbClr val="193379"/>
                </a:solidFill>
                <a:latin typeface="微软雅黑" panose="020B0503020204020204" pitchFamily="34" charset="-122"/>
                <a:ea typeface="微软雅黑" panose="020B0503020204020204" pitchFamily="34" charset="-122"/>
              </a:endParaRPr>
            </a:p>
          </p:txBody>
        </p:sp>
        <p:sp>
          <p:nvSpPr>
            <p:cNvPr id="4" name="文本框 6">
              <a:extLst>
                <a:ext uri="{FF2B5EF4-FFF2-40B4-BE49-F238E27FC236}">
                  <a16:creationId xmlns:a16="http://schemas.microsoft.com/office/drawing/2014/main" id="{263A2730-C0A2-427E-B840-E1788C2867F7}"/>
                </a:ext>
              </a:extLst>
            </p:cNvPr>
            <p:cNvSpPr txBox="1"/>
            <p:nvPr/>
          </p:nvSpPr>
          <p:spPr>
            <a:xfrm>
              <a:off x="1563466" y="3426691"/>
              <a:ext cx="212754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2800" dirty="0">
                  <a:solidFill>
                    <a:srgbClr val="193379"/>
                  </a:solidFill>
                  <a:latin typeface="微软雅黑" panose="020B0503020204020204" pitchFamily="34" charset="-122"/>
                  <a:ea typeface="微软雅黑" panose="020B0503020204020204" pitchFamily="34" charset="-122"/>
                </a:rPr>
                <a:t>CONTENTS</a:t>
              </a:r>
            </a:p>
          </p:txBody>
        </p:sp>
      </p:grpSp>
      <p:sp>
        <p:nvSpPr>
          <p:cNvPr id="5" name="矩形 4">
            <a:extLst>
              <a:ext uri="{FF2B5EF4-FFF2-40B4-BE49-F238E27FC236}">
                <a16:creationId xmlns:a16="http://schemas.microsoft.com/office/drawing/2014/main" id="{5ECB2C1D-FBEC-46FA-AB7C-5FD83446C1B7}"/>
              </a:ext>
            </a:extLst>
          </p:cNvPr>
          <p:cNvSpPr/>
          <p:nvPr/>
        </p:nvSpPr>
        <p:spPr bwMode="auto">
          <a:xfrm>
            <a:off x="2069529" y="2798288"/>
            <a:ext cx="643962" cy="643904"/>
          </a:xfrm>
          <a:prstGeom prst="rect">
            <a:avLst/>
          </a:prstGeom>
          <a:solidFill>
            <a:srgbClr val="193379"/>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1</a:t>
            </a:r>
          </a:p>
        </p:txBody>
      </p:sp>
      <p:sp>
        <p:nvSpPr>
          <p:cNvPr id="6" name="文本框 5">
            <a:extLst>
              <a:ext uri="{FF2B5EF4-FFF2-40B4-BE49-F238E27FC236}">
                <a16:creationId xmlns:a16="http://schemas.microsoft.com/office/drawing/2014/main" id="{2E5091B9-1F54-4C81-8AC6-6D37CA792B2E}"/>
              </a:ext>
            </a:extLst>
          </p:cNvPr>
          <p:cNvSpPr txBox="1"/>
          <p:nvPr/>
        </p:nvSpPr>
        <p:spPr>
          <a:xfrm>
            <a:off x="3141345" y="2797075"/>
            <a:ext cx="2031325" cy="646331"/>
          </a:xfrm>
          <a:prstGeom prst="rect">
            <a:avLst/>
          </a:prstGeom>
          <a:noFill/>
        </p:spPr>
        <p:txBody>
          <a:bodyPr wrap="none"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sp>
        <p:nvSpPr>
          <p:cNvPr id="9" name="矩形 8">
            <a:extLst>
              <a:ext uri="{FF2B5EF4-FFF2-40B4-BE49-F238E27FC236}">
                <a16:creationId xmlns:a16="http://schemas.microsoft.com/office/drawing/2014/main" id="{8DCD2CDE-3670-409B-BD6C-707F43DEE059}"/>
              </a:ext>
            </a:extLst>
          </p:cNvPr>
          <p:cNvSpPr/>
          <p:nvPr/>
        </p:nvSpPr>
        <p:spPr bwMode="auto">
          <a:xfrm>
            <a:off x="2069529" y="3828981"/>
            <a:ext cx="643962" cy="643904"/>
          </a:xfrm>
          <a:prstGeom prst="rect">
            <a:avLst/>
          </a:prstGeom>
          <a:solidFill>
            <a:srgbClr val="193379"/>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a:solidFill>
                  <a:schemeClr val="bg1">
                    <a:lumMod val="100000"/>
                  </a:schemeClr>
                </a:solidFill>
                <a:latin typeface="微软雅黑" panose="020B0503020204020204" pitchFamily="34" charset="-122"/>
                <a:ea typeface="微软雅黑" panose="020B0503020204020204" pitchFamily="34" charset="-122"/>
                <a:cs typeface="+mn-ea"/>
                <a:sym typeface="+mn-lt"/>
              </a:rPr>
              <a:t>2</a:t>
            </a:r>
            <a:endPar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CD54DF30-2D2B-419A-AE64-20F4C1D5222E}"/>
              </a:ext>
            </a:extLst>
          </p:cNvPr>
          <p:cNvSpPr txBox="1"/>
          <p:nvPr/>
        </p:nvSpPr>
        <p:spPr>
          <a:xfrm>
            <a:off x="3141345" y="3827768"/>
            <a:ext cx="2031325" cy="646331"/>
          </a:xfrm>
          <a:prstGeom prst="rect">
            <a:avLst/>
          </a:prstGeom>
          <a:noFill/>
        </p:spPr>
        <p:txBody>
          <a:bodyPr wrap="none"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sp>
        <p:nvSpPr>
          <p:cNvPr id="13" name="矩形 12">
            <a:extLst>
              <a:ext uri="{FF2B5EF4-FFF2-40B4-BE49-F238E27FC236}">
                <a16:creationId xmlns:a16="http://schemas.microsoft.com/office/drawing/2014/main" id="{4E5125B6-ED5E-43F2-9AA1-C0CDC721AF48}"/>
              </a:ext>
            </a:extLst>
          </p:cNvPr>
          <p:cNvSpPr/>
          <p:nvPr/>
        </p:nvSpPr>
        <p:spPr bwMode="auto">
          <a:xfrm>
            <a:off x="7018815" y="2797074"/>
            <a:ext cx="643962" cy="643904"/>
          </a:xfrm>
          <a:prstGeom prst="rect">
            <a:avLst/>
          </a:prstGeom>
          <a:solidFill>
            <a:srgbClr val="193379"/>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3</a:t>
            </a:r>
          </a:p>
        </p:txBody>
      </p:sp>
      <p:sp>
        <p:nvSpPr>
          <p:cNvPr id="14" name="文本框 13">
            <a:extLst>
              <a:ext uri="{FF2B5EF4-FFF2-40B4-BE49-F238E27FC236}">
                <a16:creationId xmlns:a16="http://schemas.microsoft.com/office/drawing/2014/main" id="{CF999DE8-489D-4E37-A969-AF757C3947BF}"/>
              </a:ext>
            </a:extLst>
          </p:cNvPr>
          <p:cNvSpPr txBox="1"/>
          <p:nvPr/>
        </p:nvSpPr>
        <p:spPr>
          <a:xfrm>
            <a:off x="8090631" y="2795861"/>
            <a:ext cx="3416320" cy="646331"/>
          </a:xfrm>
          <a:prstGeom prst="rect">
            <a:avLst/>
          </a:prstGeom>
          <a:noFill/>
        </p:spPr>
        <p:txBody>
          <a:bodyPr wrap="none"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问题与解决方案</a:t>
            </a:r>
          </a:p>
        </p:txBody>
      </p:sp>
      <p:sp>
        <p:nvSpPr>
          <p:cNvPr id="15" name="矩形 14">
            <a:extLst>
              <a:ext uri="{FF2B5EF4-FFF2-40B4-BE49-F238E27FC236}">
                <a16:creationId xmlns:a16="http://schemas.microsoft.com/office/drawing/2014/main" id="{3F51B559-4346-4A35-8954-9FEEB26DF383}"/>
              </a:ext>
            </a:extLst>
          </p:cNvPr>
          <p:cNvSpPr/>
          <p:nvPr/>
        </p:nvSpPr>
        <p:spPr bwMode="auto">
          <a:xfrm>
            <a:off x="7018815" y="3828981"/>
            <a:ext cx="643962" cy="643904"/>
          </a:xfrm>
          <a:prstGeom prst="rect">
            <a:avLst/>
          </a:prstGeom>
          <a:solidFill>
            <a:srgbClr val="193379"/>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4</a:t>
            </a:r>
          </a:p>
        </p:txBody>
      </p:sp>
      <p:sp>
        <p:nvSpPr>
          <p:cNvPr id="16" name="文本框 15">
            <a:extLst>
              <a:ext uri="{FF2B5EF4-FFF2-40B4-BE49-F238E27FC236}">
                <a16:creationId xmlns:a16="http://schemas.microsoft.com/office/drawing/2014/main" id="{5D788679-A838-496E-B790-32E1EA922AD8}"/>
              </a:ext>
            </a:extLst>
          </p:cNvPr>
          <p:cNvSpPr txBox="1"/>
          <p:nvPr/>
        </p:nvSpPr>
        <p:spPr>
          <a:xfrm>
            <a:off x="8090631" y="3827768"/>
            <a:ext cx="2492990" cy="646331"/>
          </a:xfrm>
          <a:prstGeom prst="rect">
            <a:avLst/>
          </a:prstGeom>
          <a:noFill/>
        </p:spPr>
        <p:txBody>
          <a:bodyPr wrap="none"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2614789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35DB1-6D75-565E-B4AA-752D692FADF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4226375-7E1E-C400-9ED0-61B7EA5E9647}"/>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6D1D326B-A295-B8A0-DB0B-092A40B77113}"/>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E8F4FFB-B597-6721-1D38-B8015DCA957E}"/>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61" name="文本框 60">
            <a:extLst>
              <a:ext uri="{FF2B5EF4-FFF2-40B4-BE49-F238E27FC236}">
                <a16:creationId xmlns:a16="http://schemas.microsoft.com/office/drawing/2014/main" id="{A5547996-C20B-F2E2-2ED1-C07AFB92526E}"/>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连通域标记</a:t>
            </a:r>
            <a:endParaRPr lang="en-US" altLang="zh-CN" sz="1800" b="1" spc="60" dirty="0">
              <a:latin typeface="+mn-ea"/>
              <a:cs typeface="SimSun"/>
            </a:endParaRPr>
          </a:p>
        </p:txBody>
      </p:sp>
      <p:sp>
        <p:nvSpPr>
          <p:cNvPr id="63" name="文本框 62">
            <a:extLst>
              <a:ext uri="{FF2B5EF4-FFF2-40B4-BE49-F238E27FC236}">
                <a16:creationId xmlns:a16="http://schemas.microsoft.com/office/drawing/2014/main" id="{8898E631-0C95-0733-C409-8D476C53C76E}"/>
              </a:ext>
            </a:extLst>
          </p:cNvPr>
          <p:cNvSpPr txBox="1"/>
          <p:nvPr/>
        </p:nvSpPr>
        <p:spPr>
          <a:xfrm>
            <a:off x="702635" y="1513164"/>
            <a:ext cx="10934308" cy="1747081"/>
          </a:xfrm>
          <a:prstGeom prst="rect">
            <a:avLst/>
          </a:prstGeom>
          <a:noFill/>
        </p:spPr>
        <p:txBody>
          <a:bodyPr wrap="square">
            <a:spAutoFit/>
          </a:bodyPr>
          <a:lstStyle/>
          <a:p>
            <a:pPr marL="168275" marR="29845" indent="303530" algn="just">
              <a:lnSpc>
                <a:spcPct val="130400"/>
              </a:lnSpc>
              <a:spcBef>
                <a:spcPts val="730"/>
              </a:spcBef>
            </a:pPr>
            <a:r>
              <a:rPr lang="zh-CN" altLang="en-US" sz="1400" dirty="0">
                <a:latin typeface="SimSun"/>
                <a:cs typeface="SimSun"/>
              </a:rPr>
              <a:t>连通域标记</a:t>
            </a:r>
            <a:r>
              <a:rPr lang="zh-CN" altLang="en-US" sz="1400" spc="-25" dirty="0">
                <a:latin typeface="SimSun"/>
                <a:cs typeface="SimSun"/>
              </a:rPr>
              <a:t>（</a:t>
            </a:r>
            <a:r>
              <a:rPr lang="en-US" altLang="zh-CN" sz="1400" spc="-25" dirty="0">
                <a:latin typeface="Georgia"/>
                <a:cs typeface="Georgia"/>
              </a:rPr>
              <a:t>Connected</a:t>
            </a:r>
            <a:r>
              <a:rPr lang="zh-CN" altLang="en-US" sz="1400" spc="90" dirty="0">
                <a:latin typeface="Georgia"/>
                <a:cs typeface="Georgia"/>
              </a:rPr>
              <a:t> </a:t>
            </a:r>
            <a:r>
              <a:rPr lang="en-US" altLang="zh-CN" sz="1400" spc="-35" dirty="0">
                <a:latin typeface="Georgia"/>
                <a:cs typeface="Georgia"/>
              </a:rPr>
              <a:t>Component</a:t>
            </a:r>
            <a:r>
              <a:rPr lang="zh-CN" altLang="en-US" sz="1400" spc="95" dirty="0">
                <a:latin typeface="Georgia"/>
                <a:cs typeface="Georgia"/>
              </a:rPr>
              <a:t> </a:t>
            </a:r>
            <a:r>
              <a:rPr lang="en-US" altLang="zh-CN" sz="1400" spc="-25" dirty="0">
                <a:latin typeface="Georgia"/>
                <a:cs typeface="Georgia"/>
              </a:rPr>
              <a:t>Labeling</a:t>
            </a:r>
            <a:r>
              <a:rPr lang="zh-CN" altLang="en-US" sz="1400" spc="-25" dirty="0">
                <a:latin typeface="SimSun"/>
                <a:cs typeface="SimSun"/>
              </a:rPr>
              <a:t>）</a:t>
            </a:r>
            <a:r>
              <a:rPr lang="zh-CN" altLang="en-US" sz="1400" dirty="0">
                <a:latin typeface="SimSun"/>
                <a:cs typeface="SimSun"/>
              </a:rPr>
              <a:t>是一种图像处理技</a:t>
            </a:r>
            <a:r>
              <a:rPr lang="zh-CN" altLang="en-US" sz="1400" spc="-5" dirty="0">
                <a:latin typeface="SimSun"/>
                <a:cs typeface="SimSun"/>
              </a:rPr>
              <a:t>术</a:t>
            </a:r>
            <a:r>
              <a:rPr lang="zh-CN" altLang="en-US" sz="1400" dirty="0">
                <a:latin typeface="SimSun"/>
                <a:cs typeface="SimSun"/>
              </a:rPr>
              <a:t>，用于识别</a:t>
            </a:r>
            <a:r>
              <a:rPr lang="zh-CN" altLang="en-US" sz="1400" spc="-5" dirty="0">
                <a:latin typeface="SimSun"/>
                <a:cs typeface="SimSun"/>
              </a:rPr>
              <a:t>和 标记图像中的连通区域</a:t>
            </a:r>
            <a:r>
              <a:rPr lang="zh-CN" altLang="en-US" sz="1400" spc="-45" dirty="0">
                <a:latin typeface="SimSun"/>
                <a:cs typeface="SimSun"/>
              </a:rPr>
              <a:t>。</a:t>
            </a:r>
            <a:r>
              <a:rPr lang="zh-CN" altLang="en-US" sz="1400" spc="-5" dirty="0">
                <a:latin typeface="SimSun"/>
                <a:cs typeface="SimSun"/>
              </a:rPr>
              <a:t>连通域标记在图像分割</a:t>
            </a:r>
            <a:r>
              <a:rPr lang="zh-CN" altLang="en-US" sz="1400" spc="-45" dirty="0">
                <a:latin typeface="SimSun"/>
                <a:cs typeface="SimSun"/>
              </a:rPr>
              <a:t>、</a:t>
            </a:r>
            <a:r>
              <a:rPr lang="zh-CN" altLang="en-US" sz="1400" spc="-5" dirty="0">
                <a:latin typeface="SimSun"/>
                <a:cs typeface="SimSun"/>
              </a:rPr>
              <a:t>物体检测和模式识别等领域有广泛的 应用。</a:t>
            </a:r>
            <a:endParaRPr lang="zh-CN" altLang="en-US" sz="1400" dirty="0">
              <a:latin typeface="SimSun"/>
              <a:cs typeface="SimSun"/>
            </a:endParaRPr>
          </a:p>
          <a:p>
            <a:pPr marL="168275" marR="29845" indent="303530" algn="just">
              <a:lnSpc>
                <a:spcPct val="130400"/>
              </a:lnSpc>
              <a:spcBef>
                <a:spcPts val="5"/>
              </a:spcBef>
            </a:pPr>
            <a:r>
              <a:rPr lang="zh-CN" altLang="en-US" sz="1400" spc="25" dirty="0">
                <a:latin typeface="SimSun"/>
                <a:cs typeface="SimSun"/>
              </a:rPr>
              <a:t>连通域标记的目的是将图像中的每个连通区域赋予一个唯一的标</a:t>
            </a:r>
            <a:r>
              <a:rPr lang="zh-CN" altLang="en-US" sz="1400" spc="-5" dirty="0">
                <a:latin typeface="SimSun"/>
                <a:cs typeface="SimSun"/>
              </a:rPr>
              <a:t>签</a:t>
            </a:r>
            <a:r>
              <a:rPr lang="zh-CN" altLang="en-US" sz="1400" spc="25" dirty="0">
                <a:latin typeface="SimSun"/>
                <a:cs typeface="SimSun"/>
              </a:rPr>
              <a:t>，以便后续</a:t>
            </a:r>
            <a:r>
              <a:rPr lang="zh-CN" altLang="en-US" sz="1400" spc="-5" dirty="0">
                <a:latin typeface="SimSun"/>
                <a:cs typeface="SimSun"/>
              </a:rPr>
              <a:t>处 理</a:t>
            </a:r>
            <a:r>
              <a:rPr lang="zh-CN" altLang="en-US" sz="1400" spc="-45" dirty="0">
                <a:latin typeface="SimSun"/>
                <a:cs typeface="SimSun"/>
              </a:rPr>
              <a:t>。</a:t>
            </a:r>
            <a:r>
              <a:rPr lang="zh-CN" altLang="en-US" sz="1400" spc="-5" dirty="0">
                <a:latin typeface="SimSun"/>
                <a:cs typeface="SimSun"/>
              </a:rPr>
              <a:t>连通域可以是</a:t>
            </a:r>
            <a:r>
              <a:rPr lang="zh-CN" altLang="en-US" sz="1400" spc="-220" dirty="0">
                <a:latin typeface="SimSun"/>
                <a:cs typeface="SimSun"/>
              </a:rPr>
              <a:t> </a:t>
            </a:r>
            <a:r>
              <a:rPr lang="en-US" altLang="zh-CN" sz="1400" spc="-95" dirty="0">
                <a:latin typeface="Georgia"/>
                <a:cs typeface="Georgia"/>
              </a:rPr>
              <a:t>4</a:t>
            </a:r>
            <a:r>
              <a:rPr lang="zh-CN" altLang="en-US" sz="1400" spc="90" dirty="0">
                <a:latin typeface="Georgia"/>
                <a:cs typeface="Georgia"/>
              </a:rPr>
              <a:t> </a:t>
            </a:r>
            <a:r>
              <a:rPr lang="zh-CN" altLang="en-US" sz="1400" spc="-5" dirty="0">
                <a:latin typeface="SimSun"/>
                <a:cs typeface="SimSun"/>
              </a:rPr>
              <a:t>连通或</a:t>
            </a:r>
            <a:r>
              <a:rPr lang="zh-CN" altLang="en-US" sz="1400" spc="-220" dirty="0">
                <a:latin typeface="SimSun"/>
                <a:cs typeface="SimSun"/>
              </a:rPr>
              <a:t> </a:t>
            </a:r>
            <a:r>
              <a:rPr lang="en-US" altLang="zh-CN" sz="1400" spc="-130" dirty="0">
                <a:latin typeface="Georgia"/>
                <a:cs typeface="Georgia"/>
              </a:rPr>
              <a:t>8</a:t>
            </a:r>
            <a:r>
              <a:rPr lang="zh-CN" altLang="en-US" sz="1400" spc="90" dirty="0">
                <a:latin typeface="Georgia"/>
                <a:cs typeface="Georgia"/>
              </a:rPr>
              <a:t> </a:t>
            </a:r>
            <a:r>
              <a:rPr lang="zh-CN" altLang="en-US" sz="1400" spc="-5" dirty="0">
                <a:latin typeface="SimSun"/>
                <a:cs typeface="SimSun"/>
              </a:rPr>
              <a:t>连通</a:t>
            </a:r>
            <a:r>
              <a:rPr lang="zh-CN" altLang="en-US" sz="1400" spc="-55" dirty="0">
                <a:latin typeface="SimSun"/>
                <a:cs typeface="SimSun"/>
              </a:rPr>
              <a:t>，</a:t>
            </a:r>
            <a:r>
              <a:rPr lang="zh-CN" altLang="en-US" sz="1400" spc="-5" dirty="0">
                <a:latin typeface="SimSun"/>
                <a:cs typeface="SimSun"/>
              </a:rPr>
              <a:t>分别表示像素与其上下左</a:t>
            </a:r>
            <a:r>
              <a:rPr lang="zh-CN" altLang="en-US" sz="1400" spc="-40" dirty="0">
                <a:latin typeface="SimSun"/>
                <a:cs typeface="SimSun"/>
              </a:rPr>
              <a:t>右</a:t>
            </a:r>
            <a:r>
              <a:rPr lang="zh-CN" altLang="en-US" sz="1400" spc="-10" dirty="0">
                <a:latin typeface="SimSun"/>
                <a:cs typeface="SimSun"/>
              </a:rPr>
              <a:t>（</a:t>
            </a:r>
            <a:r>
              <a:rPr lang="en-US" altLang="zh-CN" sz="1400" spc="-95" dirty="0">
                <a:latin typeface="Georgia"/>
                <a:cs typeface="Georgia"/>
              </a:rPr>
              <a:t>4</a:t>
            </a:r>
            <a:r>
              <a:rPr lang="zh-CN" altLang="en-US" sz="1400" spc="90" dirty="0">
                <a:latin typeface="Georgia"/>
                <a:cs typeface="Georgia"/>
              </a:rPr>
              <a:t> </a:t>
            </a:r>
            <a:r>
              <a:rPr lang="zh-CN" altLang="en-US" sz="1400" spc="-5" dirty="0">
                <a:latin typeface="SimSun"/>
                <a:cs typeface="SimSun"/>
              </a:rPr>
              <a:t>个方向</a:t>
            </a:r>
            <a:r>
              <a:rPr lang="zh-CN" altLang="en-US" sz="1400" spc="-40" dirty="0">
                <a:latin typeface="SimSun"/>
                <a:cs typeface="SimSun"/>
              </a:rPr>
              <a:t>）</a:t>
            </a:r>
            <a:r>
              <a:rPr lang="zh-CN" altLang="en-US" sz="1400" spc="-5" dirty="0">
                <a:latin typeface="SimSun"/>
                <a:cs typeface="SimSun"/>
              </a:rPr>
              <a:t>或上下左 右及对角线（</a:t>
            </a:r>
            <a:r>
              <a:rPr lang="en-US" altLang="zh-CN" sz="1400" spc="-130" dirty="0">
                <a:latin typeface="Georgia"/>
                <a:cs typeface="Georgia"/>
              </a:rPr>
              <a:t>8</a:t>
            </a:r>
            <a:r>
              <a:rPr lang="zh-CN" altLang="en-US" sz="1400" spc="100" dirty="0">
                <a:latin typeface="Georgia"/>
                <a:cs typeface="Georgia"/>
              </a:rPr>
              <a:t> </a:t>
            </a:r>
            <a:r>
              <a:rPr lang="zh-CN" altLang="en-US" sz="1400" spc="-5" dirty="0">
                <a:latin typeface="SimSun"/>
                <a:cs typeface="SimSun"/>
              </a:rPr>
              <a:t>个方向）相邻的像素连通。本设计采用</a:t>
            </a:r>
            <a:r>
              <a:rPr lang="zh-CN" altLang="en-US" sz="1400" spc="-215" dirty="0">
                <a:latin typeface="SimSun"/>
                <a:cs typeface="SimSun"/>
              </a:rPr>
              <a:t> </a:t>
            </a:r>
            <a:r>
              <a:rPr lang="en-US" altLang="zh-CN" sz="1400" spc="-95" dirty="0">
                <a:latin typeface="Georgia"/>
                <a:cs typeface="Georgia"/>
              </a:rPr>
              <a:t>4</a:t>
            </a:r>
            <a:r>
              <a:rPr lang="zh-CN" altLang="en-US" sz="1400" spc="100" dirty="0">
                <a:latin typeface="Georgia"/>
                <a:cs typeface="Georgia"/>
              </a:rPr>
              <a:t> </a:t>
            </a:r>
            <a:r>
              <a:rPr lang="zh-CN" altLang="en-US" sz="1400" spc="-5" dirty="0">
                <a:latin typeface="SimSun"/>
                <a:cs typeface="SimSun"/>
              </a:rPr>
              <a:t>连通域标记。</a:t>
            </a:r>
            <a:endParaRPr lang="zh-CN" altLang="en-US" sz="1400" dirty="0">
              <a:latin typeface="SimSun"/>
              <a:cs typeface="SimSun"/>
            </a:endParaRPr>
          </a:p>
          <a:p>
            <a:pPr marL="168275" marR="29845" indent="303530">
              <a:lnSpc>
                <a:spcPct val="130400"/>
              </a:lnSpc>
            </a:pPr>
            <a:r>
              <a:rPr lang="zh-CN" altLang="en-US" sz="1400" spc="-5" dirty="0">
                <a:latin typeface="SimSun"/>
                <a:cs typeface="SimSun"/>
              </a:rPr>
              <a:t>连通域标记的常用算法包括两遍扫描算法和等价表法</a:t>
            </a:r>
            <a:r>
              <a:rPr lang="zh-CN" altLang="en-US" sz="1400" spc="-45" dirty="0">
                <a:latin typeface="SimSun"/>
                <a:cs typeface="SimSun"/>
              </a:rPr>
              <a:t>。</a:t>
            </a:r>
            <a:r>
              <a:rPr lang="zh-CN" altLang="en-US" sz="1400" spc="-5" dirty="0">
                <a:latin typeface="SimSun"/>
                <a:cs typeface="SimSun"/>
              </a:rPr>
              <a:t>本设计采用等价表法</a:t>
            </a:r>
            <a:r>
              <a:rPr lang="zh-CN" altLang="en-US" sz="1400" spc="-45" dirty="0">
                <a:latin typeface="SimSun"/>
                <a:cs typeface="SimSun"/>
              </a:rPr>
              <a:t>。</a:t>
            </a:r>
            <a:r>
              <a:rPr lang="zh-CN" altLang="en-US" sz="1400" spc="-5" dirty="0">
                <a:latin typeface="SimSun"/>
                <a:cs typeface="SimSun"/>
              </a:rPr>
              <a:t>等价表法通过构建和维护等价表来处理连通域标记。算法步骤如下：</a:t>
            </a:r>
            <a:endParaRPr lang="zh-CN" altLang="en-US" sz="1400" dirty="0">
              <a:latin typeface="SimSun"/>
              <a:cs typeface="SimSun"/>
            </a:endParaRPr>
          </a:p>
        </p:txBody>
      </p:sp>
      <p:sp>
        <p:nvSpPr>
          <p:cNvPr id="7" name="文本框 6">
            <a:extLst>
              <a:ext uri="{FF2B5EF4-FFF2-40B4-BE49-F238E27FC236}">
                <a16:creationId xmlns:a16="http://schemas.microsoft.com/office/drawing/2014/main" id="{41EA068D-92D2-493F-0522-7854BD3643D4}"/>
              </a:ext>
            </a:extLst>
          </p:cNvPr>
          <p:cNvSpPr txBox="1"/>
          <p:nvPr/>
        </p:nvSpPr>
        <p:spPr>
          <a:xfrm>
            <a:off x="461187" y="3224397"/>
            <a:ext cx="10490348" cy="3108543"/>
          </a:xfrm>
          <a:prstGeom prst="rect">
            <a:avLst/>
          </a:prstGeom>
          <a:noFill/>
        </p:spPr>
        <p:txBody>
          <a:bodyPr wrap="square">
            <a:spAutoFit/>
          </a:bodyPr>
          <a:lstStyle/>
          <a:p>
            <a:pPr marL="548005" lvl="1" indent="-192405">
              <a:lnSpc>
                <a:spcPct val="100000"/>
              </a:lnSpc>
              <a:buFont typeface="Georgia"/>
              <a:buAutoNum type="arabicPeriod"/>
              <a:tabLst>
                <a:tab pos="548640" algn="l"/>
              </a:tabLst>
            </a:pPr>
            <a:r>
              <a:rPr lang="zh-CN" altLang="en-US" sz="1800" spc="-5" dirty="0">
                <a:latin typeface="SimSun"/>
                <a:cs typeface="SimSun"/>
              </a:rPr>
              <a:t>初始化一个临时图像数组，用于存储中间结果。</a:t>
            </a:r>
            <a:endParaRPr lang="zh-CN" altLang="en-US" sz="1800" dirty="0">
              <a:latin typeface="SimSun"/>
              <a:cs typeface="SimSun"/>
            </a:endParaRPr>
          </a:p>
          <a:p>
            <a:pPr marL="548005" lvl="1" indent="-192405">
              <a:lnSpc>
                <a:spcPct val="100000"/>
              </a:lnSpc>
              <a:spcBef>
                <a:spcPts val="1435"/>
              </a:spcBef>
              <a:buFont typeface="Georgia"/>
              <a:buAutoNum type="arabicPeriod"/>
              <a:tabLst>
                <a:tab pos="548640" algn="l"/>
              </a:tabLst>
            </a:pPr>
            <a:r>
              <a:rPr lang="zh-CN" altLang="en-US" sz="1800" spc="-5" dirty="0">
                <a:latin typeface="SimSun"/>
                <a:cs typeface="SimSun"/>
              </a:rPr>
              <a:t>初始化两个等价表数组，分别用于存储标签的等价关系和最终标签。</a:t>
            </a:r>
            <a:endParaRPr lang="zh-CN" altLang="en-US" sz="1800" dirty="0">
              <a:latin typeface="SimSun"/>
              <a:cs typeface="SimSun"/>
            </a:endParaRPr>
          </a:p>
          <a:p>
            <a:pPr marL="548005" lvl="1" indent="-192405">
              <a:lnSpc>
                <a:spcPct val="100000"/>
              </a:lnSpc>
              <a:spcBef>
                <a:spcPts val="1435"/>
              </a:spcBef>
              <a:buFont typeface="Georgia"/>
              <a:buAutoNum type="arabicPeriod"/>
              <a:tabLst>
                <a:tab pos="548640" algn="l"/>
              </a:tabLst>
            </a:pPr>
            <a:r>
              <a:rPr lang="zh-CN" altLang="en-US" sz="1800" spc="-5" dirty="0">
                <a:latin typeface="SimSun"/>
                <a:cs typeface="SimSun"/>
              </a:rPr>
              <a:t>遍历图像中的每个像素，根据其邻居像素的标签更新临时图像数组和等价表。</a:t>
            </a:r>
            <a:endParaRPr lang="zh-CN" altLang="en-US" sz="1800" dirty="0">
              <a:latin typeface="SimSun"/>
              <a:cs typeface="SimSun"/>
            </a:endParaRPr>
          </a:p>
          <a:p>
            <a:pPr marL="548005" lvl="1" indent="-192405">
              <a:lnSpc>
                <a:spcPct val="100000"/>
              </a:lnSpc>
              <a:spcBef>
                <a:spcPts val="1435"/>
              </a:spcBef>
              <a:buFont typeface="Georgia"/>
              <a:buAutoNum type="arabicPeriod"/>
              <a:tabLst>
                <a:tab pos="548640" algn="l"/>
              </a:tabLst>
            </a:pPr>
            <a:r>
              <a:rPr lang="zh-CN" altLang="en-US" sz="1800" spc="-5" dirty="0">
                <a:latin typeface="SimSun"/>
                <a:cs typeface="SimSun"/>
              </a:rPr>
              <a:t>整理等价表，确保每个标签对应唯一的连通域。</a:t>
            </a:r>
            <a:endParaRPr lang="zh-CN" altLang="en-US" sz="1800" dirty="0">
              <a:latin typeface="SimSun"/>
              <a:cs typeface="SimSun"/>
            </a:endParaRPr>
          </a:p>
          <a:p>
            <a:pPr marL="548005" lvl="1" indent="-192405">
              <a:lnSpc>
                <a:spcPct val="100000"/>
              </a:lnSpc>
              <a:spcBef>
                <a:spcPts val="1435"/>
              </a:spcBef>
              <a:buFont typeface="Georgia"/>
              <a:buAutoNum type="arabicPeriod"/>
              <a:tabLst>
                <a:tab pos="548640" algn="l"/>
              </a:tabLst>
            </a:pPr>
            <a:r>
              <a:rPr lang="zh-CN" altLang="en-US" sz="1800" spc="-5" dirty="0">
                <a:latin typeface="SimSun"/>
                <a:cs typeface="SimSun"/>
              </a:rPr>
              <a:t>重新编号连通区域</a:t>
            </a:r>
            <a:endParaRPr lang="zh-CN" altLang="en-US" sz="1800" dirty="0">
              <a:latin typeface="SimSun"/>
              <a:cs typeface="SimSun"/>
            </a:endParaRPr>
          </a:p>
          <a:p>
            <a:pPr marL="548005" lvl="1" indent="-192405">
              <a:lnSpc>
                <a:spcPct val="100000"/>
              </a:lnSpc>
              <a:spcBef>
                <a:spcPts val="1430"/>
              </a:spcBef>
              <a:buFont typeface="Georgia"/>
              <a:buAutoNum type="arabicPeriod"/>
              <a:tabLst>
                <a:tab pos="548640" algn="l"/>
              </a:tabLst>
            </a:pPr>
            <a:r>
              <a:rPr lang="zh-CN" altLang="en-US" sz="1800" spc="-5" dirty="0">
                <a:latin typeface="SimSun"/>
                <a:cs typeface="SimSun"/>
              </a:rPr>
              <a:t>对图片进行逐个像素代换，将临时标号代换为最终标号</a:t>
            </a:r>
            <a:endParaRPr lang="zh-CN" altLang="en-US" sz="1800" dirty="0">
              <a:latin typeface="SimSun"/>
              <a:cs typeface="SimSun"/>
            </a:endParaRPr>
          </a:p>
          <a:p>
            <a:pPr marL="548005" lvl="1" indent="-192405">
              <a:lnSpc>
                <a:spcPct val="100000"/>
              </a:lnSpc>
              <a:spcBef>
                <a:spcPts val="1435"/>
              </a:spcBef>
              <a:buFont typeface="Georgia"/>
              <a:buAutoNum type="arabicPeriod"/>
              <a:tabLst>
                <a:tab pos="548640" algn="l"/>
              </a:tabLst>
            </a:pPr>
            <a:r>
              <a:rPr lang="zh-CN" altLang="en-US" sz="1800" spc="-5" dirty="0">
                <a:latin typeface="SimSun"/>
                <a:cs typeface="SimSun"/>
              </a:rPr>
              <a:t>输出标记连通域后的图像</a:t>
            </a:r>
            <a:endParaRPr lang="zh-CN" altLang="en-US" sz="1800" dirty="0">
              <a:latin typeface="SimSun"/>
              <a:cs typeface="SimSun"/>
            </a:endParaRPr>
          </a:p>
        </p:txBody>
      </p:sp>
    </p:spTree>
    <p:extLst>
      <p:ext uri="{BB962C8B-B14F-4D97-AF65-F5344CB8AC3E}">
        <p14:creationId xmlns:p14="http://schemas.microsoft.com/office/powerpoint/2010/main" val="3532244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A5316-03D3-948E-4A0A-0B37A83838C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6779733-176A-5A71-7B8D-80BE0278F3CF}"/>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BC3AC673-123D-85F1-393F-C7FDF96BDDEE}"/>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DE8E414-CBD9-15B5-B3BD-97FF6862AF7D}"/>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61" name="文本框 60">
            <a:extLst>
              <a:ext uri="{FF2B5EF4-FFF2-40B4-BE49-F238E27FC236}">
                <a16:creationId xmlns:a16="http://schemas.microsoft.com/office/drawing/2014/main" id="{10AD607D-08B6-63F9-FA7B-24FCE7BBAA7F}"/>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连通域标记</a:t>
            </a:r>
            <a:endParaRPr lang="en-US" altLang="zh-CN" sz="1800" b="1" spc="60" dirty="0">
              <a:latin typeface="+mn-ea"/>
              <a:cs typeface="SimSun"/>
            </a:endParaRPr>
          </a:p>
        </p:txBody>
      </p:sp>
      <p:pic>
        <p:nvPicPr>
          <p:cNvPr id="4" name="object 10">
            <a:extLst>
              <a:ext uri="{FF2B5EF4-FFF2-40B4-BE49-F238E27FC236}">
                <a16:creationId xmlns:a16="http://schemas.microsoft.com/office/drawing/2014/main" id="{DF4B34F8-3987-6A1A-6A86-15CE7FAC2B31}"/>
              </a:ext>
            </a:extLst>
          </p:cNvPr>
          <p:cNvPicPr/>
          <p:nvPr/>
        </p:nvPicPr>
        <p:blipFill>
          <a:blip r:embed="rId3" cstate="print"/>
          <a:stretch>
            <a:fillRect/>
          </a:stretch>
        </p:blipFill>
        <p:spPr>
          <a:xfrm>
            <a:off x="6201720" y="1273844"/>
            <a:ext cx="5435223" cy="2043511"/>
          </a:xfrm>
          <a:prstGeom prst="rect">
            <a:avLst/>
          </a:prstGeom>
        </p:spPr>
      </p:pic>
      <p:pic>
        <p:nvPicPr>
          <p:cNvPr id="8" name="object 12">
            <a:extLst>
              <a:ext uri="{FF2B5EF4-FFF2-40B4-BE49-F238E27FC236}">
                <a16:creationId xmlns:a16="http://schemas.microsoft.com/office/drawing/2014/main" id="{56AAB9EF-48F8-1619-28D0-28A27101725E}"/>
              </a:ext>
            </a:extLst>
          </p:cNvPr>
          <p:cNvPicPr/>
          <p:nvPr/>
        </p:nvPicPr>
        <p:blipFill>
          <a:blip r:embed="rId4" cstate="print"/>
          <a:stretch>
            <a:fillRect/>
          </a:stretch>
        </p:blipFill>
        <p:spPr>
          <a:xfrm>
            <a:off x="6538632" y="3580031"/>
            <a:ext cx="4806308" cy="3277969"/>
          </a:xfrm>
          <a:prstGeom prst="rect">
            <a:avLst/>
          </a:prstGeom>
        </p:spPr>
      </p:pic>
      <p:sp>
        <p:nvSpPr>
          <p:cNvPr id="9" name="文本框 8">
            <a:extLst>
              <a:ext uri="{FF2B5EF4-FFF2-40B4-BE49-F238E27FC236}">
                <a16:creationId xmlns:a16="http://schemas.microsoft.com/office/drawing/2014/main" id="{ED0E3A1F-39CC-D2A1-F9C6-1D4CBA309B4D}"/>
              </a:ext>
            </a:extLst>
          </p:cNvPr>
          <p:cNvSpPr txBox="1"/>
          <p:nvPr/>
        </p:nvSpPr>
        <p:spPr>
          <a:xfrm>
            <a:off x="702635" y="1513164"/>
            <a:ext cx="4432891" cy="4379469"/>
          </a:xfrm>
          <a:prstGeom prst="rect">
            <a:avLst/>
          </a:prstGeom>
          <a:noFill/>
        </p:spPr>
        <p:txBody>
          <a:bodyPr wrap="square">
            <a:spAutoFit/>
          </a:bodyPr>
          <a:lstStyle/>
          <a:p>
            <a:pPr marL="168275" marR="29845" indent="303530" algn="just">
              <a:lnSpc>
                <a:spcPct val="130400"/>
              </a:lnSpc>
              <a:spcBef>
                <a:spcPts val="730"/>
              </a:spcBef>
            </a:pPr>
            <a:r>
              <a:rPr lang="zh-CN" altLang="en-US" spc="-5" dirty="0">
                <a:latin typeface="SimSun"/>
                <a:cs typeface="SimSun"/>
              </a:rPr>
              <a:t>如右图，连通域临时标号即从图中建立多个并查集，用等价表来表示该并查集</a:t>
            </a:r>
            <a:endParaRPr lang="en-US" altLang="zh-CN" spc="-5" dirty="0">
              <a:latin typeface="SimSun"/>
              <a:cs typeface="SimSun"/>
            </a:endParaRPr>
          </a:p>
          <a:p>
            <a:pPr marL="168275" marR="29845" indent="303530" algn="just">
              <a:lnSpc>
                <a:spcPct val="130400"/>
              </a:lnSpc>
              <a:spcBef>
                <a:spcPts val="730"/>
              </a:spcBef>
            </a:pPr>
            <a:endParaRPr lang="en-US" altLang="zh-CN" spc="-5" dirty="0">
              <a:latin typeface="SimSun"/>
              <a:cs typeface="SimSun"/>
            </a:endParaRPr>
          </a:p>
          <a:p>
            <a:pPr marL="168275" marR="29845" indent="303530" algn="just">
              <a:lnSpc>
                <a:spcPct val="130400"/>
              </a:lnSpc>
              <a:spcBef>
                <a:spcPts val="730"/>
              </a:spcBef>
            </a:pPr>
            <a:endParaRPr lang="en-US" altLang="zh-CN" spc="-5" dirty="0">
              <a:latin typeface="SimSun"/>
              <a:cs typeface="SimSun"/>
            </a:endParaRPr>
          </a:p>
          <a:p>
            <a:pPr marL="168275" marR="29845" indent="303530" algn="just">
              <a:lnSpc>
                <a:spcPct val="130400"/>
              </a:lnSpc>
              <a:spcBef>
                <a:spcPts val="730"/>
              </a:spcBef>
            </a:pPr>
            <a:endParaRPr lang="zh-CN" altLang="en-US" dirty="0">
              <a:latin typeface="SimSun"/>
              <a:cs typeface="SimSun"/>
            </a:endParaRPr>
          </a:p>
          <a:p>
            <a:pPr marL="168275" marR="29845" indent="303530" algn="just">
              <a:lnSpc>
                <a:spcPct val="130400"/>
              </a:lnSpc>
              <a:spcBef>
                <a:spcPts val="730"/>
              </a:spcBef>
            </a:pPr>
            <a:r>
              <a:rPr lang="zh-CN" altLang="en-US" spc="-5" dirty="0">
                <a:latin typeface="SimSun"/>
                <a:cs typeface="SimSun"/>
              </a:rPr>
              <a:t>整理等价表即从并查集的根节点开始向上查找</a:t>
            </a:r>
            <a:r>
              <a:rPr lang="zh-CN" altLang="en-US" spc="-35" dirty="0">
                <a:latin typeface="SimSun"/>
                <a:cs typeface="SimSun"/>
              </a:rPr>
              <a:t>，</a:t>
            </a:r>
            <a:r>
              <a:rPr lang="zh-CN" altLang="en-US" spc="-5" dirty="0">
                <a:latin typeface="SimSun"/>
                <a:cs typeface="SimSun"/>
              </a:rPr>
              <a:t>直到找到最小的标记</a:t>
            </a:r>
            <a:r>
              <a:rPr lang="zh-CN" altLang="en-US" spc="-35" dirty="0">
                <a:latin typeface="SimSun"/>
                <a:cs typeface="SimSun"/>
              </a:rPr>
              <a:t>，</a:t>
            </a:r>
            <a:r>
              <a:rPr lang="zh-CN" altLang="en-US" spc="-5" dirty="0">
                <a:latin typeface="SimSun"/>
                <a:cs typeface="SimSun"/>
              </a:rPr>
              <a:t>记 录等价关系</a:t>
            </a:r>
            <a:r>
              <a:rPr lang="zh-CN" altLang="en-US" spc="-95" dirty="0">
                <a:latin typeface="SimSun"/>
                <a:cs typeface="SimSun"/>
              </a:rPr>
              <a:t>。</a:t>
            </a:r>
            <a:r>
              <a:rPr lang="zh-CN" altLang="en-US" spc="-5" dirty="0">
                <a:latin typeface="SimSun"/>
                <a:cs typeface="SimSun"/>
              </a:rPr>
              <a:t>连通区域重新编号</a:t>
            </a:r>
            <a:r>
              <a:rPr lang="zh-CN" altLang="en-US" spc="-110" dirty="0">
                <a:latin typeface="SimSun"/>
                <a:cs typeface="SimSun"/>
              </a:rPr>
              <a:t>，</a:t>
            </a:r>
            <a:r>
              <a:rPr lang="zh-CN" altLang="en-US" spc="-5" dirty="0">
                <a:latin typeface="SimSun"/>
                <a:cs typeface="SimSun"/>
              </a:rPr>
              <a:t>如果是根节点</a:t>
            </a:r>
            <a:r>
              <a:rPr lang="zh-CN" altLang="en-US" spc="-110" dirty="0">
                <a:latin typeface="SimSun"/>
                <a:cs typeface="SimSun"/>
              </a:rPr>
              <a:t>，</a:t>
            </a:r>
            <a:r>
              <a:rPr lang="zh-CN" altLang="en-US" spc="-5" dirty="0">
                <a:latin typeface="SimSun"/>
                <a:cs typeface="SimSun"/>
              </a:rPr>
              <a:t>重新编号</a:t>
            </a:r>
            <a:r>
              <a:rPr lang="zh-CN" altLang="en-US" spc="-110" dirty="0">
                <a:latin typeface="SimSun"/>
                <a:cs typeface="SimSun"/>
              </a:rPr>
              <a:t>，</a:t>
            </a:r>
            <a:r>
              <a:rPr lang="zh-CN" altLang="en-US" spc="-5" dirty="0">
                <a:latin typeface="SimSun"/>
                <a:cs typeface="SimSun"/>
              </a:rPr>
              <a:t>否则</a:t>
            </a:r>
            <a:r>
              <a:rPr lang="zh-CN" altLang="en-US" spc="-110" dirty="0">
                <a:latin typeface="SimSun"/>
                <a:cs typeface="SimSun"/>
              </a:rPr>
              <a:t>，</a:t>
            </a:r>
            <a:r>
              <a:rPr lang="zh-CN" altLang="en-US" spc="-5" dirty="0">
                <a:latin typeface="SimSun"/>
                <a:cs typeface="SimSun"/>
              </a:rPr>
              <a:t>将其映射到根节点</a:t>
            </a:r>
            <a:endParaRPr lang="zh-CN" altLang="en-US" dirty="0">
              <a:latin typeface="SimSun"/>
              <a:cs typeface="SimSun"/>
            </a:endParaRPr>
          </a:p>
        </p:txBody>
      </p:sp>
      <p:sp>
        <p:nvSpPr>
          <p:cNvPr id="11" name="文本框 10">
            <a:extLst>
              <a:ext uri="{FF2B5EF4-FFF2-40B4-BE49-F238E27FC236}">
                <a16:creationId xmlns:a16="http://schemas.microsoft.com/office/drawing/2014/main" id="{4D595A09-A9B4-1D84-9F09-6249028D3390}"/>
              </a:ext>
            </a:extLst>
          </p:cNvPr>
          <p:cNvSpPr txBox="1"/>
          <p:nvPr/>
        </p:nvSpPr>
        <p:spPr>
          <a:xfrm>
            <a:off x="5653369" y="911542"/>
            <a:ext cx="8742621" cy="307777"/>
          </a:xfrm>
          <a:prstGeom prst="rect">
            <a:avLst/>
          </a:prstGeom>
          <a:noFill/>
        </p:spPr>
        <p:txBody>
          <a:bodyPr wrap="square">
            <a:spAutoFit/>
          </a:bodyPr>
          <a:lstStyle/>
          <a:p>
            <a:pPr marL="355600" lvl="1">
              <a:lnSpc>
                <a:spcPct val="100000"/>
              </a:lnSpc>
              <a:spcBef>
                <a:spcPts val="1435"/>
              </a:spcBef>
              <a:tabLst>
                <a:tab pos="548640" algn="l"/>
              </a:tabLst>
            </a:pPr>
            <a:r>
              <a:rPr lang="zh-CN" altLang="en-US" sz="1400" spc="-5" dirty="0">
                <a:latin typeface="SimSun"/>
                <a:cs typeface="SimSun"/>
              </a:rPr>
              <a:t>遍历图像中的每个像素，根据其邻居像素的标签更新临时图像数组和等价表。</a:t>
            </a:r>
            <a:endParaRPr lang="en-US" altLang="zh-CN" sz="1400" spc="-5" dirty="0">
              <a:latin typeface="SimSun"/>
              <a:cs typeface="SimSun"/>
            </a:endParaRPr>
          </a:p>
        </p:txBody>
      </p:sp>
      <p:sp>
        <p:nvSpPr>
          <p:cNvPr id="15" name="文本框 14">
            <a:extLst>
              <a:ext uri="{FF2B5EF4-FFF2-40B4-BE49-F238E27FC236}">
                <a16:creationId xmlns:a16="http://schemas.microsoft.com/office/drawing/2014/main" id="{DDBAC574-F2B3-576A-7E1B-09C77EB8A109}"/>
              </a:ext>
            </a:extLst>
          </p:cNvPr>
          <p:cNvSpPr txBox="1"/>
          <p:nvPr/>
        </p:nvSpPr>
        <p:spPr>
          <a:xfrm>
            <a:off x="7197748" y="3429000"/>
            <a:ext cx="7198242" cy="307777"/>
          </a:xfrm>
          <a:prstGeom prst="rect">
            <a:avLst/>
          </a:prstGeom>
          <a:noFill/>
        </p:spPr>
        <p:txBody>
          <a:bodyPr wrap="square">
            <a:spAutoFit/>
          </a:bodyPr>
          <a:lstStyle/>
          <a:p>
            <a:pPr marL="355600" lvl="1">
              <a:spcBef>
                <a:spcPts val="1435"/>
              </a:spcBef>
              <a:tabLst>
                <a:tab pos="548640" algn="l"/>
              </a:tabLst>
            </a:pPr>
            <a:r>
              <a:rPr lang="zh-CN" altLang="en-US" sz="1400" spc="-5" dirty="0">
                <a:latin typeface="SimSun"/>
                <a:cs typeface="SimSun"/>
              </a:rPr>
              <a:t>整理等价表和重新编号连通区域</a:t>
            </a:r>
            <a:endParaRPr lang="zh-CN" altLang="en-US" sz="1400" dirty="0">
              <a:latin typeface="SimSun"/>
              <a:cs typeface="SimSun"/>
            </a:endParaRPr>
          </a:p>
        </p:txBody>
      </p:sp>
    </p:spTree>
    <p:extLst>
      <p:ext uri="{BB962C8B-B14F-4D97-AF65-F5344CB8AC3E}">
        <p14:creationId xmlns:p14="http://schemas.microsoft.com/office/powerpoint/2010/main" val="2116531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464A4-8220-B045-0F69-CC815D90940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8245341-E8FD-2AF3-3158-8736452B035A}"/>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BFFBAC3F-EF34-E5A1-2BED-860FF1060A4D}"/>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7C4A1B2-2EC0-E83E-A94F-32C25DFE4ACA}"/>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61" name="文本框 60">
            <a:extLst>
              <a:ext uri="{FF2B5EF4-FFF2-40B4-BE49-F238E27FC236}">
                <a16:creationId xmlns:a16="http://schemas.microsoft.com/office/drawing/2014/main" id="{AB99DC62-0310-B315-1014-1CAC8F837D0D}"/>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连通域标记</a:t>
            </a:r>
            <a:endParaRPr lang="en-US" altLang="zh-CN" sz="1800" b="1" spc="60" dirty="0">
              <a:latin typeface="+mn-ea"/>
              <a:cs typeface="SimSun"/>
            </a:endParaRPr>
          </a:p>
        </p:txBody>
      </p:sp>
      <p:sp>
        <p:nvSpPr>
          <p:cNvPr id="7" name="文本框 6">
            <a:extLst>
              <a:ext uri="{FF2B5EF4-FFF2-40B4-BE49-F238E27FC236}">
                <a16:creationId xmlns:a16="http://schemas.microsoft.com/office/drawing/2014/main" id="{30CE8E7A-9C8F-851E-8362-4D85D5A43F58}"/>
              </a:ext>
            </a:extLst>
          </p:cNvPr>
          <p:cNvSpPr txBox="1"/>
          <p:nvPr/>
        </p:nvSpPr>
        <p:spPr>
          <a:xfrm>
            <a:off x="358849" y="1969041"/>
            <a:ext cx="6097772" cy="825867"/>
          </a:xfrm>
          <a:prstGeom prst="rect">
            <a:avLst/>
          </a:prstGeom>
          <a:noFill/>
        </p:spPr>
        <p:txBody>
          <a:bodyPr wrap="square">
            <a:spAutoFit/>
          </a:bodyPr>
          <a:lstStyle/>
          <a:p>
            <a:pPr marL="355600" lvl="1">
              <a:lnSpc>
                <a:spcPct val="100000"/>
              </a:lnSpc>
              <a:spcBef>
                <a:spcPts val="1430"/>
              </a:spcBef>
              <a:tabLst>
                <a:tab pos="548640" algn="l"/>
              </a:tabLst>
            </a:pPr>
            <a:r>
              <a:rPr lang="zh-CN" altLang="en-US" sz="1800" spc="-5" dirty="0">
                <a:latin typeface="SimSun"/>
                <a:cs typeface="SimSun"/>
              </a:rPr>
              <a:t>对图片进行逐个像素代换，将临时标号代换为最终标号</a:t>
            </a:r>
            <a:endParaRPr lang="zh-CN" altLang="en-US" sz="1800" dirty="0">
              <a:latin typeface="SimSun"/>
              <a:cs typeface="SimSun"/>
            </a:endParaRPr>
          </a:p>
          <a:p>
            <a:pPr marL="355600" lvl="1">
              <a:lnSpc>
                <a:spcPct val="100000"/>
              </a:lnSpc>
              <a:spcBef>
                <a:spcPts val="1435"/>
              </a:spcBef>
              <a:tabLst>
                <a:tab pos="548640" algn="l"/>
              </a:tabLst>
            </a:pPr>
            <a:r>
              <a:rPr lang="zh-CN" altLang="en-US" sz="1800" spc="-5" dirty="0">
                <a:latin typeface="SimSun"/>
                <a:cs typeface="SimSun"/>
              </a:rPr>
              <a:t>输出标记连通域后的图像</a:t>
            </a:r>
            <a:endParaRPr lang="zh-CN" altLang="en-US" sz="1800" dirty="0">
              <a:latin typeface="SimSun"/>
              <a:cs typeface="SimSun"/>
            </a:endParaRPr>
          </a:p>
        </p:txBody>
      </p:sp>
      <p:pic>
        <p:nvPicPr>
          <p:cNvPr id="18" name="图片 17">
            <a:extLst>
              <a:ext uri="{FF2B5EF4-FFF2-40B4-BE49-F238E27FC236}">
                <a16:creationId xmlns:a16="http://schemas.microsoft.com/office/drawing/2014/main" id="{31AC1392-10EA-C379-30AB-C3FAB2A09DB5}"/>
              </a:ext>
            </a:extLst>
          </p:cNvPr>
          <p:cNvPicPr>
            <a:picLocks noChangeAspect="1"/>
          </p:cNvPicPr>
          <p:nvPr/>
        </p:nvPicPr>
        <p:blipFill>
          <a:blip r:embed="rId3"/>
          <a:stretch>
            <a:fillRect/>
          </a:stretch>
        </p:blipFill>
        <p:spPr>
          <a:xfrm>
            <a:off x="6800407" y="3527786"/>
            <a:ext cx="3022333" cy="2155714"/>
          </a:xfrm>
          <a:prstGeom prst="rect">
            <a:avLst/>
          </a:prstGeom>
        </p:spPr>
      </p:pic>
      <p:pic>
        <p:nvPicPr>
          <p:cNvPr id="20" name="图片 19">
            <a:extLst>
              <a:ext uri="{FF2B5EF4-FFF2-40B4-BE49-F238E27FC236}">
                <a16:creationId xmlns:a16="http://schemas.microsoft.com/office/drawing/2014/main" id="{09969185-9973-205B-01F4-7DAD4813BFC5}"/>
              </a:ext>
            </a:extLst>
          </p:cNvPr>
          <p:cNvPicPr>
            <a:picLocks noChangeAspect="1"/>
          </p:cNvPicPr>
          <p:nvPr/>
        </p:nvPicPr>
        <p:blipFill>
          <a:blip r:embed="rId4"/>
          <a:stretch>
            <a:fillRect/>
          </a:stretch>
        </p:blipFill>
        <p:spPr>
          <a:xfrm>
            <a:off x="1659470" y="3527786"/>
            <a:ext cx="2919585" cy="2141028"/>
          </a:xfrm>
          <a:prstGeom prst="rect">
            <a:avLst/>
          </a:prstGeom>
        </p:spPr>
      </p:pic>
      <p:sp>
        <p:nvSpPr>
          <p:cNvPr id="23" name="箭头: 右 22">
            <a:extLst>
              <a:ext uri="{FF2B5EF4-FFF2-40B4-BE49-F238E27FC236}">
                <a16:creationId xmlns:a16="http://schemas.microsoft.com/office/drawing/2014/main" id="{CFDBB098-0DA9-5153-B651-2B0428DBE401}"/>
              </a:ext>
            </a:extLst>
          </p:cNvPr>
          <p:cNvSpPr/>
          <p:nvPr/>
        </p:nvSpPr>
        <p:spPr>
          <a:xfrm>
            <a:off x="5092996" y="4401597"/>
            <a:ext cx="1526658" cy="3934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5632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ECB0E-E57C-A907-4AB6-EF64D9E19B9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F1A42A1-5769-C05C-7BD1-216C430784D6}"/>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9B94517D-4744-ADC5-4046-7ED66F1F6040}"/>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64E5022-28B8-5BA5-BF6C-03AEFCFEAEB2}"/>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61" name="文本框 60">
            <a:extLst>
              <a:ext uri="{FF2B5EF4-FFF2-40B4-BE49-F238E27FC236}">
                <a16:creationId xmlns:a16="http://schemas.microsoft.com/office/drawing/2014/main" id="{B51430C9-0E40-ECAB-4739-4FDF50173BC7}"/>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人脸区域定位及显示</a:t>
            </a:r>
            <a:endParaRPr lang="en-US" altLang="zh-CN" sz="1800" b="1" spc="60" dirty="0">
              <a:latin typeface="+mn-ea"/>
              <a:cs typeface="SimSun"/>
            </a:endParaRPr>
          </a:p>
        </p:txBody>
      </p:sp>
      <p:sp>
        <p:nvSpPr>
          <p:cNvPr id="63" name="文本框 62">
            <a:extLst>
              <a:ext uri="{FF2B5EF4-FFF2-40B4-BE49-F238E27FC236}">
                <a16:creationId xmlns:a16="http://schemas.microsoft.com/office/drawing/2014/main" id="{DC9E304B-00B5-DCB6-4AD4-B48B886E7135}"/>
              </a:ext>
            </a:extLst>
          </p:cNvPr>
          <p:cNvSpPr txBox="1"/>
          <p:nvPr/>
        </p:nvSpPr>
        <p:spPr>
          <a:xfrm>
            <a:off x="702635" y="1513164"/>
            <a:ext cx="10934308" cy="1186928"/>
          </a:xfrm>
          <a:prstGeom prst="rect">
            <a:avLst/>
          </a:prstGeom>
          <a:noFill/>
        </p:spPr>
        <p:txBody>
          <a:bodyPr wrap="square">
            <a:spAutoFit/>
          </a:bodyPr>
          <a:lstStyle/>
          <a:p>
            <a:pPr marL="121920" marR="5080" indent="303530" algn="just">
              <a:lnSpc>
                <a:spcPct val="130400"/>
              </a:lnSpc>
              <a:spcBef>
                <a:spcPts val="735"/>
              </a:spcBef>
            </a:pPr>
            <a:r>
              <a:rPr lang="zh-CN" altLang="en-US" sz="1400" spc="-5" dirty="0">
                <a:latin typeface="SimSun"/>
                <a:cs typeface="SimSun"/>
              </a:rPr>
              <a:t>标记连通域后</a:t>
            </a:r>
            <a:r>
              <a:rPr lang="zh-CN" altLang="en-US" sz="1400" spc="-185" dirty="0">
                <a:latin typeface="SimSun"/>
                <a:cs typeface="SimSun"/>
              </a:rPr>
              <a:t>，</a:t>
            </a:r>
            <a:r>
              <a:rPr lang="zh-CN" altLang="en-US" sz="1400" spc="-5" dirty="0">
                <a:latin typeface="SimSun"/>
                <a:cs typeface="SimSun"/>
              </a:rPr>
              <a:t>统计各连通域的像素总数</a:t>
            </a:r>
            <a:r>
              <a:rPr lang="zh-CN" altLang="en-US" sz="1400" spc="-185" dirty="0">
                <a:latin typeface="SimSun"/>
                <a:cs typeface="SimSun"/>
              </a:rPr>
              <a:t>，</a:t>
            </a:r>
            <a:r>
              <a:rPr lang="zh-CN" altLang="en-US" sz="1400" spc="-5" dirty="0">
                <a:latin typeface="SimSun"/>
                <a:cs typeface="SimSun"/>
              </a:rPr>
              <a:t>找出最大连通</a:t>
            </a:r>
            <a:r>
              <a:rPr lang="zh-CN" altLang="en-US" sz="1400" spc="-135" dirty="0">
                <a:latin typeface="SimSun"/>
                <a:cs typeface="SimSun"/>
              </a:rPr>
              <a:t>域</a:t>
            </a:r>
            <a:r>
              <a:rPr lang="zh-CN" altLang="en-US" sz="1400" spc="-5" dirty="0">
                <a:latin typeface="SimSun"/>
                <a:cs typeface="SimSun"/>
              </a:rPr>
              <a:t>（脸部</a:t>
            </a:r>
            <a:r>
              <a:rPr lang="zh-CN" altLang="en-US" sz="1400" spc="-615" dirty="0">
                <a:latin typeface="SimSun"/>
                <a:cs typeface="SimSun"/>
              </a:rPr>
              <a:t>）</a:t>
            </a:r>
            <a:r>
              <a:rPr lang="zh-CN" altLang="en-US" sz="1400" spc="-185" dirty="0">
                <a:latin typeface="SimSun"/>
                <a:cs typeface="SimSun"/>
              </a:rPr>
              <a:t>，</a:t>
            </a:r>
            <a:r>
              <a:rPr lang="zh-CN" altLang="en-US" sz="1400" spc="-5" dirty="0">
                <a:latin typeface="SimSun"/>
                <a:cs typeface="SimSun"/>
              </a:rPr>
              <a:t>该连通域像素 </a:t>
            </a:r>
            <a:r>
              <a:rPr lang="zh-CN" altLang="en-US" sz="1400" spc="5" dirty="0">
                <a:latin typeface="SimSun"/>
                <a:cs typeface="SimSun"/>
              </a:rPr>
              <a:t>值设</a:t>
            </a:r>
            <a:r>
              <a:rPr lang="zh-CN" altLang="en-US" sz="1400" spc="-5" dirty="0">
                <a:latin typeface="SimSun"/>
                <a:cs typeface="SimSun"/>
              </a:rPr>
              <a:t>为</a:t>
            </a:r>
            <a:r>
              <a:rPr lang="zh-CN" altLang="en-US" sz="1400" spc="-180" dirty="0">
                <a:latin typeface="SimSun"/>
                <a:cs typeface="SimSun"/>
              </a:rPr>
              <a:t> </a:t>
            </a:r>
            <a:r>
              <a:rPr lang="en-US" altLang="zh-CN" sz="1400" spc="-65" dirty="0">
                <a:latin typeface="Georgia"/>
                <a:cs typeface="Georgia"/>
              </a:rPr>
              <a:t>255</a:t>
            </a:r>
            <a:r>
              <a:rPr lang="zh-CN" altLang="en-US" sz="1400" spc="5" dirty="0">
                <a:latin typeface="SimSun"/>
                <a:cs typeface="SimSun"/>
              </a:rPr>
              <a:t>，删去最大连通域以外的内容</a:t>
            </a:r>
            <a:r>
              <a:rPr lang="zh-CN" altLang="en-US" sz="1400" spc="-5" dirty="0">
                <a:latin typeface="SimSun"/>
                <a:cs typeface="SimSun"/>
              </a:rPr>
              <a:t>（</a:t>
            </a:r>
            <a:r>
              <a:rPr lang="zh-CN" altLang="en-US" sz="1400" spc="5" dirty="0">
                <a:latin typeface="SimSun"/>
                <a:cs typeface="SimSun"/>
              </a:rPr>
              <a:t>非脸部的连通域</a:t>
            </a:r>
            <a:r>
              <a:rPr lang="zh-CN" altLang="en-US" sz="1400" spc="-5" dirty="0">
                <a:latin typeface="SimSun"/>
                <a:cs typeface="SimSun"/>
              </a:rPr>
              <a:t>置</a:t>
            </a:r>
            <a:r>
              <a:rPr lang="zh-CN" altLang="en-US" sz="1400" spc="-180" dirty="0">
                <a:latin typeface="SimSun"/>
                <a:cs typeface="SimSun"/>
              </a:rPr>
              <a:t> </a:t>
            </a:r>
            <a:r>
              <a:rPr lang="en-US" altLang="zh-CN" sz="1400" spc="-155" dirty="0">
                <a:latin typeface="Georgia"/>
                <a:cs typeface="Georgia"/>
              </a:rPr>
              <a:t>0</a:t>
            </a:r>
            <a:r>
              <a:rPr lang="zh-CN" altLang="en-US" sz="1400" spc="-505" dirty="0">
                <a:latin typeface="SimSun"/>
                <a:cs typeface="SimSun"/>
              </a:rPr>
              <a:t>）</a:t>
            </a:r>
            <a:r>
              <a:rPr lang="zh-CN" altLang="en-US" sz="1400" dirty="0">
                <a:latin typeface="SimSun"/>
                <a:cs typeface="SimSun"/>
              </a:rPr>
              <a:t>，</a:t>
            </a:r>
            <a:r>
              <a:rPr lang="zh-CN" altLang="en-US" sz="1400" spc="5" dirty="0">
                <a:latin typeface="SimSun"/>
                <a:cs typeface="SimSun"/>
              </a:rPr>
              <a:t>图</a:t>
            </a:r>
            <a:r>
              <a:rPr lang="zh-CN" altLang="en-US" sz="1400" spc="-5" dirty="0">
                <a:latin typeface="SimSun"/>
                <a:cs typeface="SimSun"/>
              </a:rPr>
              <a:t>片</a:t>
            </a:r>
            <a:r>
              <a:rPr lang="zh-CN" altLang="en-US" sz="1400" spc="-180" dirty="0">
                <a:latin typeface="SimSun"/>
                <a:cs typeface="SimSun"/>
              </a:rPr>
              <a:t> </a:t>
            </a:r>
            <a:r>
              <a:rPr lang="en-US" altLang="zh-CN" sz="1400" spc="-45" dirty="0" err="1">
                <a:latin typeface="Georgia"/>
                <a:cs typeface="Georgia"/>
              </a:rPr>
              <a:t>tempImage</a:t>
            </a:r>
            <a:r>
              <a:rPr lang="zh-CN" altLang="en-US" sz="1400" spc="130" dirty="0">
                <a:latin typeface="Georgia"/>
                <a:cs typeface="Georgia"/>
              </a:rPr>
              <a:t> </a:t>
            </a:r>
            <a:r>
              <a:rPr lang="zh-CN" altLang="en-US" sz="1400" spc="-5" dirty="0">
                <a:latin typeface="SimSun"/>
                <a:cs typeface="SimSun"/>
              </a:rPr>
              <a:t>重 新成为二值图。</a:t>
            </a:r>
            <a:endParaRPr lang="zh-CN" altLang="en-US" sz="1400" dirty="0">
              <a:latin typeface="SimSun"/>
              <a:cs typeface="SimSun"/>
            </a:endParaRPr>
          </a:p>
          <a:p>
            <a:pPr marL="121920" marR="5080" indent="303530" algn="just">
              <a:lnSpc>
                <a:spcPct val="130400"/>
              </a:lnSpc>
            </a:pPr>
            <a:r>
              <a:rPr lang="zh-CN" altLang="en-US" sz="1400" spc="65" dirty="0">
                <a:latin typeface="SimSun"/>
                <a:cs typeface="SimSun"/>
              </a:rPr>
              <a:t>计算脸部区域矩形范围存</a:t>
            </a:r>
            <a:r>
              <a:rPr lang="zh-CN" altLang="en-US" sz="1400" spc="-5" dirty="0">
                <a:latin typeface="SimSun"/>
                <a:cs typeface="SimSun"/>
              </a:rPr>
              <a:t>于</a:t>
            </a:r>
            <a:r>
              <a:rPr lang="zh-CN" altLang="en-US" sz="1400" spc="-35" dirty="0">
                <a:latin typeface="SimSun"/>
                <a:cs typeface="SimSun"/>
              </a:rPr>
              <a:t> </a:t>
            </a:r>
            <a:r>
              <a:rPr lang="en-US" altLang="zh-CN" sz="1400" spc="-40" dirty="0" err="1">
                <a:latin typeface="Georgia"/>
                <a:cs typeface="Georgia"/>
              </a:rPr>
              <a:t>rcnFace</a:t>
            </a:r>
            <a:r>
              <a:rPr lang="zh-CN" altLang="en-US" sz="1400" spc="25" dirty="0">
                <a:latin typeface="Georgia"/>
                <a:cs typeface="Georgia"/>
              </a:rPr>
              <a:t> </a:t>
            </a:r>
            <a:r>
              <a:rPr lang="zh-CN" altLang="en-US" sz="1400" spc="65" dirty="0">
                <a:latin typeface="SimSun"/>
                <a:cs typeface="SimSun"/>
              </a:rPr>
              <a:t>结构</a:t>
            </a:r>
            <a:r>
              <a:rPr lang="zh-CN" altLang="en-US" sz="1400" spc="-5" dirty="0">
                <a:latin typeface="SimSun"/>
                <a:cs typeface="SimSun"/>
              </a:rPr>
              <a:t>体</a:t>
            </a:r>
            <a:r>
              <a:rPr lang="zh-CN" altLang="en-US" sz="1400" spc="65" dirty="0">
                <a:latin typeface="SimSun"/>
                <a:cs typeface="SimSun"/>
              </a:rPr>
              <a:t>、统计脸部区域肤色像素总数存</a:t>
            </a:r>
            <a:r>
              <a:rPr lang="zh-CN" altLang="en-US" sz="1400" spc="-5" dirty="0">
                <a:latin typeface="SimSun"/>
                <a:cs typeface="SimSun"/>
              </a:rPr>
              <a:t>于 </a:t>
            </a:r>
            <a:r>
              <a:rPr lang="en-US" altLang="zh-CN" sz="1400" spc="-35" dirty="0" err="1">
                <a:latin typeface="Georgia"/>
                <a:cs typeface="Georgia"/>
              </a:rPr>
              <a:t>nFacePixelNum</a:t>
            </a:r>
            <a:r>
              <a:rPr lang="zh-CN" altLang="en-US" sz="1400" spc="20" dirty="0">
                <a:latin typeface="Georgia"/>
                <a:cs typeface="Georgia"/>
              </a:rPr>
              <a:t> </a:t>
            </a:r>
            <a:r>
              <a:rPr lang="zh-CN" altLang="en-US" sz="1400" spc="50" dirty="0">
                <a:latin typeface="SimSun"/>
                <a:cs typeface="SimSun"/>
              </a:rPr>
              <a:t>结构</a:t>
            </a:r>
            <a:r>
              <a:rPr lang="zh-CN" altLang="en-US" sz="1400" spc="-5" dirty="0">
                <a:latin typeface="SimSun"/>
                <a:cs typeface="SimSun"/>
              </a:rPr>
              <a:t>体</a:t>
            </a:r>
            <a:r>
              <a:rPr lang="zh-CN" altLang="en-US" sz="1400" spc="50" dirty="0">
                <a:latin typeface="SimSun"/>
                <a:cs typeface="SimSun"/>
              </a:rPr>
              <a:t>。将两值化图</a:t>
            </a:r>
            <a:r>
              <a:rPr lang="zh-CN" altLang="en-US" sz="1400" spc="-5" dirty="0">
                <a:latin typeface="SimSun"/>
                <a:cs typeface="SimSun"/>
              </a:rPr>
              <a:t>片</a:t>
            </a:r>
            <a:r>
              <a:rPr lang="zh-CN" altLang="en-US" sz="1400" spc="-40" dirty="0">
                <a:latin typeface="SimSun"/>
                <a:cs typeface="SimSun"/>
              </a:rPr>
              <a:t> </a:t>
            </a:r>
            <a:r>
              <a:rPr lang="en-US" altLang="zh-CN" sz="1400" spc="-45" dirty="0" err="1">
                <a:latin typeface="Georgia"/>
                <a:cs typeface="Georgia"/>
              </a:rPr>
              <a:t>tempImage</a:t>
            </a:r>
            <a:r>
              <a:rPr lang="zh-CN" altLang="en-US" sz="1400" spc="30" dirty="0">
                <a:latin typeface="Georgia"/>
                <a:cs typeface="Georgia"/>
              </a:rPr>
              <a:t> </a:t>
            </a:r>
            <a:r>
              <a:rPr lang="zh-CN" altLang="en-US" sz="1400" spc="50" dirty="0">
                <a:latin typeface="SimSun"/>
                <a:cs typeface="SimSun"/>
              </a:rPr>
              <a:t>扩展到降采样彩色图片中的灰</a:t>
            </a:r>
            <a:r>
              <a:rPr lang="zh-CN" altLang="en-US" sz="1400" spc="-5" dirty="0">
                <a:latin typeface="SimSun"/>
                <a:cs typeface="SimSun"/>
              </a:rPr>
              <a:t>度</a:t>
            </a:r>
            <a:endParaRPr lang="zh-CN" altLang="en-US" sz="1400" dirty="0">
              <a:latin typeface="SimSun"/>
              <a:cs typeface="SimSun"/>
            </a:endParaRPr>
          </a:p>
        </p:txBody>
      </p:sp>
      <p:pic>
        <p:nvPicPr>
          <p:cNvPr id="4" name="图片 3">
            <a:extLst>
              <a:ext uri="{FF2B5EF4-FFF2-40B4-BE49-F238E27FC236}">
                <a16:creationId xmlns:a16="http://schemas.microsoft.com/office/drawing/2014/main" id="{12537002-9486-649E-7148-7E1C425DC92F}"/>
              </a:ext>
            </a:extLst>
          </p:cNvPr>
          <p:cNvPicPr>
            <a:picLocks noChangeAspect="1"/>
          </p:cNvPicPr>
          <p:nvPr/>
        </p:nvPicPr>
        <p:blipFill>
          <a:blip r:embed="rId3"/>
          <a:stretch>
            <a:fillRect/>
          </a:stretch>
        </p:blipFill>
        <p:spPr>
          <a:xfrm>
            <a:off x="1845635" y="3429000"/>
            <a:ext cx="3022333" cy="2155714"/>
          </a:xfrm>
          <a:prstGeom prst="rect">
            <a:avLst/>
          </a:prstGeom>
        </p:spPr>
      </p:pic>
      <p:pic>
        <p:nvPicPr>
          <p:cNvPr id="9" name="图片 8">
            <a:extLst>
              <a:ext uri="{FF2B5EF4-FFF2-40B4-BE49-F238E27FC236}">
                <a16:creationId xmlns:a16="http://schemas.microsoft.com/office/drawing/2014/main" id="{D836DB11-568C-4FEE-CD4B-F9CD7866EFEA}"/>
              </a:ext>
            </a:extLst>
          </p:cNvPr>
          <p:cNvPicPr>
            <a:picLocks noChangeAspect="1"/>
          </p:cNvPicPr>
          <p:nvPr/>
        </p:nvPicPr>
        <p:blipFill>
          <a:blip r:embed="rId4"/>
          <a:stretch>
            <a:fillRect/>
          </a:stretch>
        </p:blipFill>
        <p:spPr>
          <a:xfrm>
            <a:off x="7273051" y="3436057"/>
            <a:ext cx="2938635" cy="2155714"/>
          </a:xfrm>
          <a:prstGeom prst="rect">
            <a:avLst/>
          </a:prstGeom>
        </p:spPr>
      </p:pic>
      <p:sp>
        <p:nvSpPr>
          <p:cNvPr id="10" name="箭头: 右 9">
            <a:extLst>
              <a:ext uri="{FF2B5EF4-FFF2-40B4-BE49-F238E27FC236}">
                <a16:creationId xmlns:a16="http://schemas.microsoft.com/office/drawing/2014/main" id="{6D7ADFC3-13D8-A4E4-BFAE-E40F39996CA0}"/>
              </a:ext>
            </a:extLst>
          </p:cNvPr>
          <p:cNvSpPr/>
          <p:nvPr/>
        </p:nvSpPr>
        <p:spPr>
          <a:xfrm>
            <a:off x="5273749" y="4295553"/>
            <a:ext cx="1526658" cy="3934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0225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AA226-76DA-5AB5-63B3-F51C8FF0E65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AC5F80C-1BEA-5243-8C0E-344672E07FFA}"/>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11438289-53C5-48C6-DCCC-37EA9AE451C9}"/>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05415DC-3515-BABC-6C89-9059E1EC29CB}"/>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人脸检测与定位插件</a:t>
            </a:r>
          </a:p>
        </p:txBody>
      </p:sp>
      <p:sp>
        <p:nvSpPr>
          <p:cNvPr id="61" name="文本框 60">
            <a:extLst>
              <a:ext uri="{FF2B5EF4-FFF2-40B4-BE49-F238E27FC236}">
                <a16:creationId xmlns:a16="http://schemas.microsoft.com/office/drawing/2014/main" id="{705DAB57-774A-5395-A5B9-360F217F8355}"/>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人脸区域定位及显示</a:t>
            </a:r>
            <a:endParaRPr lang="en-US" altLang="zh-CN" sz="1800" b="1" spc="60" dirty="0">
              <a:latin typeface="+mn-ea"/>
              <a:cs typeface="SimSun"/>
            </a:endParaRPr>
          </a:p>
        </p:txBody>
      </p:sp>
      <p:sp>
        <p:nvSpPr>
          <p:cNvPr id="63" name="文本框 62">
            <a:extLst>
              <a:ext uri="{FF2B5EF4-FFF2-40B4-BE49-F238E27FC236}">
                <a16:creationId xmlns:a16="http://schemas.microsoft.com/office/drawing/2014/main" id="{D4546E9B-6061-0CB8-FF7B-7B0B13B63F1F}"/>
              </a:ext>
            </a:extLst>
          </p:cNvPr>
          <p:cNvSpPr txBox="1"/>
          <p:nvPr/>
        </p:nvSpPr>
        <p:spPr>
          <a:xfrm>
            <a:off x="702635" y="1513164"/>
            <a:ext cx="10934308" cy="369332"/>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如下图，图中矩形框为人脸定位效果，可以看到，人脸区域被成功定 位</a:t>
            </a:r>
            <a:endParaRPr lang="zh-CN" altLang="en-US" sz="1400" dirty="0">
              <a:latin typeface="SimSun"/>
              <a:cs typeface="SimSun"/>
            </a:endParaRPr>
          </a:p>
        </p:txBody>
      </p:sp>
      <p:pic>
        <p:nvPicPr>
          <p:cNvPr id="11" name="图片 10">
            <a:extLst>
              <a:ext uri="{FF2B5EF4-FFF2-40B4-BE49-F238E27FC236}">
                <a16:creationId xmlns:a16="http://schemas.microsoft.com/office/drawing/2014/main" id="{92F77826-B33C-58E2-8C0B-CC4DD1E89629}"/>
              </a:ext>
            </a:extLst>
          </p:cNvPr>
          <p:cNvPicPr>
            <a:picLocks noChangeAspect="1"/>
          </p:cNvPicPr>
          <p:nvPr/>
        </p:nvPicPr>
        <p:blipFill>
          <a:blip r:embed="rId3"/>
          <a:stretch>
            <a:fillRect/>
          </a:stretch>
        </p:blipFill>
        <p:spPr>
          <a:xfrm>
            <a:off x="778753" y="1830078"/>
            <a:ext cx="7631601" cy="4642960"/>
          </a:xfrm>
          <a:prstGeom prst="rect">
            <a:avLst/>
          </a:prstGeom>
        </p:spPr>
      </p:pic>
    </p:spTree>
    <p:extLst>
      <p:ext uri="{BB962C8B-B14F-4D97-AF65-F5344CB8AC3E}">
        <p14:creationId xmlns:p14="http://schemas.microsoft.com/office/powerpoint/2010/main" val="3310194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BDD90-866D-14C9-BCE6-37A9A9EDFB7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82A5657-EF24-3DA2-A24A-68DDABB02566}"/>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BA21FB46-17E1-1021-13DF-B3B75322AA4C}"/>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8AF403F-DBE0-AAA3-58AE-14624BAB861B}"/>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眨眼检测及眼鼻定位插件</a:t>
            </a:r>
          </a:p>
        </p:txBody>
      </p:sp>
      <p:sp>
        <p:nvSpPr>
          <p:cNvPr id="7" name="object 5">
            <a:extLst>
              <a:ext uri="{FF2B5EF4-FFF2-40B4-BE49-F238E27FC236}">
                <a16:creationId xmlns:a16="http://schemas.microsoft.com/office/drawing/2014/main" id="{F04B6605-EB91-5388-DACB-16B4D3D38A03}"/>
              </a:ext>
            </a:extLst>
          </p:cNvPr>
          <p:cNvSpPr txBox="1"/>
          <p:nvPr/>
        </p:nvSpPr>
        <p:spPr>
          <a:xfrm>
            <a:off x="493727" y="1705931"/>
            <a:ext cx="5860580" cy="626197"/>
          </a:xfrm>
          <a:prstGeom prst="rect">
            <a:avLst/>
          </a:prstGeom>
        </p:spPr>
        <p:txBody>
          <a:bodyPr vert="horz" wrap="square" lIns="0" tIns="12700" rIns="0" bIns="0" rtlCol="0">
            <a:spAutoFit/>
          </a:bodyPr>
          <a:lstStyle/>
          <a:p>
            <a:pPr marL="98425" marR="5080" indent="303530" algn="just">
              <a:lnSpc>
                <a:spcPct val="130400"/>
              </a:lnSpc>
              <a:spcBef>
                <a:spcPts val="1480"/>
              </a:spcBef>
            </a:pPr>
            <a:r>
              <a:rPr lang="zh-CN" altLang="en-US" sz="1600" spc="-5" dirty="0">
                <a:latin typeface="SimSun"/>
                <a:cs typeface="SimSun"/>
              </a:rPr>
              <a:t>本插件主要功能是在图片中确定人脸的位置、大小等信息。基本流程如右图</a:t>
            </a:r>
            <a:endParaRPr lang="zh-CN" altLang="en-US" sz="1600" dirty="0">
              <a:latin typeface="Georgia"/>
              <a:cs typeface="Georgia"/>
            </a:endParaRPr>
          </a:p>
        </p:txBody>
      </p:sp>
      <p:grpSp>
        <p:nvGrpSpPr>
          <p:cNvPr id="60" name="object 5">
            <a:extLst>
              <a:ext uri="{FF2B5EF4-FFF2-40B4-BE49-F238E27FC236}">
                <a16:creationId xmlns:a16="http://schemas.microsoft.com/office/drawing/2014/main" id="{CE5537EA-FF01-01E9-2D05-2FA118A4866A}"/>
              </a:ext>
            </a:extLst>
          </p:cNvPr>
          <p:cNvGrpSpPr/>
          <p:nvPr/>
        </p:nvGrpSpPr>
        <p:grpSpPr>
          <a:xfrm>
            <a:off x="6616443" y="2040873"/>
            <a:ext cx="865505" cy="612775"/>
            <a:chOff x="1214386" y="1746470"/>
            <a:chExt cx="865505" cy="612775"/>
          </a:xfrm>
        </p:grpSpPr>
        <p:sp>
          <p:nvSpPr>
            <p:cNvPr id="61" name="object 6">
              <a:extLst>
                <a:ext uri="{FF2B5EF4-FFF2-40B4-BE49-F238E27FC236}">
                  <a16:creationId xmlns:a16="http://schemas.microsoft.com/office/drawing/2014/main" id="{85F37511-D2FC-E6EB-2528-14F3AB1AEAA2}"/>
                </a:ext>
              </a:extLst>
            </p:cNvPr>
            <p:cNvSpPr/>
            <p:nvPr/>
          </p:nvSpPr>
          <p:spPr>
            <a:xfrm>
              <a:off x="1216926" y="1749010"/>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CCCCFF"/>
            </a:solidFill>
          </p:spPr>
          <p:txBody>
            <a:bodyPr wrap="square" lIns="0" tIns="0" rIns="0" bIns="0" rtlCol="0"/>
            <a:lstStyle/>
            <a:p>
              <a:endParaRPr/>
            </a:p>
          </p:txBody>
        </p:sp>
        <p:sp>
          <p:nvSpPr>
            <p:cNvPr id="62" name="object 7">
              <a:extLst>
                <a:ext uri="{FF2B5EF4-FFF2-40B4-BE49-F238E27FC236}">
                  <a16:creationId xmlns:a16="http://schemas.microsoft.com/office/drawing/2014/main" id="{A1A37AC6-DD70-9037-6F37-FEEF5D8729F9}"/>
                </a:ext>
              </a:extLst>
            </p:cNvPr>
            <p:cNvSpPr/>
            <p:nvPr/>
          </p:nvSpPr>
          <p:spPr>
            <a:xfrm>
              <a:off x="1216926" y="1749010"/>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63" name="object 8">
            <a:extLst>
              <a:ext uri="{FF2B5EF4-FFF2-40B4-BE49-F238E27FC236}">
                <a16:creationId xmlns:a16="http://schemas.microsoft.com/office/drawing/2014/main" id="{26D3828E-5081-87F3-FB3D-A365F899BD63}"/>
              </a:ext>
            </a:extLst>
          </p:cNvPr>
          <p:cNvSpPr txBox="1"/>
          <p:nvPr/>
        </p:nvSpPr>
        <p:spPr>
          <a:xfrm>
            <a:off x="6881530" y="2237703"/>
            <a:ext cx="335280" cy="207645"/>
          </a:xfrm>
          <a:prstGeom prst="rect">
            <a:avLst/>
          </a:prstGeom>
        </p:spPr>
        <p:txBody>
          <a:bodyPr vert="horz" wrap="square" lIns="0" tIns="12065" rIns="0" bIns="0" rtlCol="0">
            <a:spAutoFit/>
          </a:bodyPr>
          <a:lstStyle/>
          <a:p>
            <a:pPr marL="12700">
              <a:lnSpc>
                <a:spcPct val="100000"/>
              </a:lnSpc>
              <a:spcBef>
                <a:spcPts val="95"/>
              </a:spcBef>
            </a:pPr>
            <a:r>
              <a:rPr sz="1200" spc="40" dirty="0">
                <a:latin typeface="SimSun"/>
                <a:cs typeface="SimSun"/>
              </a:rPr>
              <a:t>开</a:t>
            </a:r>
            <a:r>
              <a:rPr sz="1200" spc="-5" dirty="0">
                <a:latin typeface="SimSun"/>
                <a:cs typeface="SimSun"/>
              </a:rPr>
              <a:t>始</a:t>
            </a:r>
            <a:endParaRPr sz="1200">
              <a:latin typeface="SimSun"/>
              <a:cs typeface="SimSun"/>
            </a:endParaRPr>
          </a:p>
        </p:txBody>
      </p:sp>
      <p:grpSp>
        <p:nvGrpSpPr>
          <p:cNvPr id="64" name="object 9">
            <a:extLst>
              <a:ext uri="{FF2B5EF4-FFF2-40B4-BE49-F238E27FC236}">
                <a16:creationId xmlns:a16="http://schemas.microsoft.com/office/drawing/2014/main" id="{2FF1F3F7-91AB-C11E-2265-90D8E1963C4A}"/>
              </a:ext>
            </a:extLst>
          </p:cNvPr>
          <p:cNvGrpSpPr/>
          <p:nvPr/>
        </p:nvGrpSpPr>
        <p:grpSpPr>
          <a:xfrm>
            <a:off x="8021885" y="1985147"/>
            <a:ext cx="3676650" cy="723900"/>
            <a:chOff x="2619828" y="1690744"/>
            <a:chExt cx="3676650" cy="723900"/>
          </a:xfrm>
        </p:grpSpPr>
        <p:sp>
          <p:nvSpPr>
            <p:cNvPr id="65" name="object 10">
              <a:extLst>
                <a:ext uri="{FF2B5EF4-FFF2-40B4-BE49-F238E27FC236}">
                  <a16:creationId xmlns:a16="http://schemas.microsoft.com/office/drawing/2014/main" id="{3ACD3792-23E2-1316-DF75-2973905DAA8E}"/>
                </a:ext>
              </a:extLst>
            </p:cNvPr>
            <p:cNvSpPr/>
            <p:nvPr/>
          </p:nvSpPr>
          <p:spPr>
            <a:xfrm>
              <a:off x="2622368" y="1749010"/>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solidFill>
              <a:srgbClr val="FFCCCC"/>
            </a:solidFill>
          </p:spPr>
          <p:txBody>
            <a:bodyPr wrap="square" lIns="0" tIns="0" rIns="0" bIns="0" rtlCol="0"/>
            <a:lstStyle/>
            <a:p>
              <a:endParaRPr/>
            </a:p>
          </p:txBody>
        </p:sp>
        <p:sp>
          <p:nvSpPr>
            <p:cNvPr id="66" name="object 11">
              <a:extLst>
                <a:ext uri="{FF2B5EF4-FFF2-40B4-BE49-F238E27FC236}">
                  <a16:creationId xmlns:a16="http://schemas.microsoft.com/office/drawing/2014/main" id="{36156427-B38C-BC8C-09B1-30F4DB0F79A6}"/>
                </a:ext>
              </a:extLst>
            </p:cNvPr>
            <p:cNvSpPr/>
            <p:nvPr/>
          </p:nvSpPr>
          <p:spPr>
            <a:xfrm>
              <a:off x="2622368" y="1749010"/>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sp>
          <p:nvSpPr>
            <p:cNvPr id="67" name="object 12">
              <a:extLst>
                <a:ext uri="{FF2B5EF4-FFF2-40B4-BE49-F238E27FC236}">
                  <a16:creationId xmlns:a16="http://schemas.microsoft.com/office/drawing/2014/main" id="{574EB064-C257-6ABC-0B8E-D5E80A26D7DE}"/>
                </a:ext>
              </a:extLst>
            </p:cNvPr>
            <p:cNvSpPr/>
            <p:nvPr/>
          </p:nvSpPr>
          <p:spPr>
            <a:xfrm>
              <a:off x="4027810" y="1749010"/>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CCFFCC"/>
            </a:solidFill>
          </p:spPr>
          <p:txBody>
            <a:bodyPr wrap="square" lIns="0" tIns="0" rIns="0" bIns="0" rtlCol="0"/>
            <a:lstStyle/>
            <a:p>
              <a:endParaRPr/>
            </a:p>
          </p:txBody>
        </p:sp>
        <p:sp>
          <p:nvSpPr>
            <p:cNvPr id="68" name="object 13">
              <a:extLst>
                <a:ext uri="{FF2B5EF4-FFF2-40B4-BE49-F238E27FC236}">
                  <a16:creationId xmlns:a16="http://schemas.microsoft.com/office/drawing/2014/main" id="{58071E2F-67B2-77BD-8BFF-DA93856A2F32}"/>
                </a:ext>
              </a:extLst>
            </p:cNvPr>
            <p:cNvSpPr/>
            <p:nvPr/>
          </p:nvSpPr>
          <p:spPr>
            <a:xfrm>
              <a:off x="4027810" y="1749010"/>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sp>
          <p:nvSpPr>
            <p:cNvPr id="69" name="object 14">
              <a:extLst>
                <a:ext uri="{FF2B5EF4-FFF2-40B4-BE49-F238E27FC236}">
                  <a16:creationId xmlns:a16="http://schemas.microsoft.com/office/drawing/2014/main" id="{9C0C0F28-C875-4ADA-5B98-1F1114121BF1}"/>
                </a:ext>
              </a:extLst>
            </p:cNvPr>
            <p:cNvSpPr/>
            <p:nvPr/>
          </p:nvSpPr>
          <p:spPr>
            <a:xfrm>
              <a:off x="5433251" y="1693284"/>
              <a:ext cx="860425" cy="718820"/>
            </a:xfrm>
            <a:custGeom>
              <a:avLst/>
              <a:gdLst/>
              <a:ahLst/>
              <a:cxnLst/>
              <a:rect l="l" t="t" r="r" b="b"/>
              <a:pathLst>
                <a:path w="860425" h="718819">
                  <a:moveTo>
                    <a:pt x="809762" y="0"/>
                  </a:moveTo>
                  <a:lnTo>
                    <a:pt x="50610" y="0"/>
                  </a:lnTo>
                  <a:lnTo>
                    <a:pt x="30910" y="3977"/>
                  </a:lnTo>
                  <a:lnTo>
                    <a:pt x="14823" y="14823"/>
                  </a:lnTo>
                  <a:lnTo>
                    <a:pt x="3977" y="30910"/>
                  </a:lnTo>
                  <a:lnTo>
                    <a:pt x="0" y="50610"/>
                  </a:lnTo>
                  <a:lnTo>
                    <a:pt x="0" y="668171"/>
                  </a:lnTo>
                  <a:lnTo>
                    <a:pt x="3977" y="687871"/>
                  </a:lnTo>
                  <a:lnTo>
                    <a:pt x="14823" y="703958"/>
                  </a:lnTo>
                  <a:lnTo>
                    <a:pt x="30910" y="714805"/>
                  </a:lnTo>
                  <a:lnTo>
                    <a:pt x="50610" y="718782"/>
                  </a:lnTo>
                  <a:lnTo>
                    <a:pt x="809762" y="718782"/>
                  </a:lnTo>
                  <a:lnTo>
                    <a:pt x="829463" y="714805"/>
                  </a:lnTo>
                  <a:lnTo>
                    <a:pt x="845550" y="703958"/>
                  </a:lnTo>
                  <a:lnTo>
                    <a:pt x="856396" y="687871"/>
                  </a:lnTo>
                  <a:lnTo>
                    <a:pt x="860373" y="668171"/>
                  </a:lnTo>
                  <a:lnTo>
                    <a:pt x="860373" y="50610"/>
                  </a:lnTo>
                  <a:lnTo>
                    <a:pt x="856396" y="30910"/>
                  </a:lnTo>
                  <a:lnTo>
                    <a:pt x="845550" y="14823"/>
                  </a:lnTo>
                  <a:lnTo>
                    <a:pt x="829463" y="3977"/>
                  </a:lnTo>
                  <a:lnTo>
                    <a:pt x="809762" y="0"/>
                  </a:lnTo>
                  <a:close/>
                </a:path>
              </a:pathLst>
            </a:custGeom>
            <a:solidFill>
              <a:srgbClr val="FFE5CC"/>
            </a:solidFill>
          </p:spPr>
          <p:txBody>
            <a:bodyPr wrap="square" lIns="0" tIns="0" rIns="0" bIns="0" rtlCol="0"/>
            <a:lstStyle/>
            <a:p>
              <a:endParaRPr/>
            </a:p>
          </p:txBody>
        </p:sp>
        <p:sp>
          <p:nvSpPr>
            <p:cNvPr id="70" name="object 15">
              <a:extLst>
                <a:ext uri="{FF2B5EF4-FFF2-40B4-BE49-F238E27FC236}">
                  <a16:creationId xmlns:a16="http://schemas.microsoft.com/office/drawing/2014/main" id="{5E06BB68-82B2-D067-96FF-14ABC9BBCC08}"/>
                </a:ext>
              </a:extLst>
            </p:cNvPr>
            <p:cNvSpPr/>
            <p:nvPr/>
          </p:nvSpPr>
          <p:spPr>
            <a:xfrm>
              <a:off x="5433251" y="1693284"/>
              <a:ext cx="860425" cy="718820"/>
            </a:xfrm>
            <a:custGeom>
              <a:avLst/>
              <a:gdLst/>
              <a:ahLst/>
              <a:cxnLst/>
              <a:rect l="l" t="t" r="r" b="b"/>
              <a:pathLst>
                <a:path w="860425" h="718819">
                  <a:moveTo>
                    <a:pt x="809762" y="0"/>
                  </a:moveTo>
                  <a:lnTo>
                    <a:pt x="50610" y="0"/>
                  </a:lnTo>
                  <a:lnTo>
                    <a:pt x="30910" y="3977"/>
                  </a:lnTo>
                  <a:lnTo>
                    <a:pt x="14823" y="14823"/>
                  </a:lnTo>
                  <a:lnTo>
                    <a:pt x="3977" y="30910"/>
                  </a:lnTo>
                  <a:lnTo>
                    <a:pt x="0" y="50610"/>
                  </a:lnTo>
                  <a:lnTo>
                    <a:pt x="0" y="668171"/>
                  </a:lnTo>
                  <a:lnTo>
                    <a:pt x="3977" y="687871"/>
                  </a:lnTo>
                  <a:lnTo>
                    <a:pt x="14823" y="703958"/>
                  </a:lnTo>
                  <a:lnTo>
                    <a:pt x="30910" y="714805"/>
                  </a:lnTo>
                  <a:lnTo>
                    <a:pt x="50610" y="718782"/>
                  </a:lnTo>
                  <a:lnTo>
                    <a:pt x="809762" y="718782"/>
                  </a:lnTo>
                  <a:lnTo>
                    <a:pt x="829463" y="714805"/>
                  </a:lnTo>
                  <a:lnTo>
                    <a:pt x="845550" y="703958"/>
                  </a:lnTo>
                  <a:lnTo>
                    <a:pt x="856396" y="687871"/>
                  </a:lnTo>
                  <a:lnTo>
                    <a:pt x="860373" y="668171"/>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71" name="object 16">
            <a:extLst>
              <a:ext uri="{FF2B5EF4-FFF2-40B4-BE49-F238E27FC236}">
                <a16:creationId xmlns:a16="http://schemas.microsoft.com/office/drawing/2014/main" id="{601A4E98-C885-EE1A-9518-4BC0D79DDE3B}"/>
              </a:ext>
            </a:extLst>
          </p:cNvPr>
          <p:cNvSpPr txBox="1"/>
          <p:nvPr/>
        </p:nvSpPr>
        <p:spPr>
          <a:xfrm>
            <a:off x="10946115" y="1942597"/>
            <a:ext cx="638810" cy="741045"/>
          </a:xfrm>
          <a:prstGeom prst="rect">
            <a:avLst/>
          </a:prstGeom>
        </p:spPr>
        <p:txBody>
          <a:bodyPr vert="horz" wrap="square" lIns="0" tIns="12700" rIns="0" bIns="0" rtlCol="0">
            <a:spAutoFit/>
          </a:bodyPr>
          <a:lstStyle/>
          <a:p>
            <a:pPr marL="12700" marR="5080" algn="just">
              <a:lnSpc>
                <a:spcPct val="130400"/>
              </a:lnSpc>
              <a:spcBef>
                <a:spcPts val="100"/>
              </a:spcBef>
            </a:pPr>
            <a:r>
              <a:rPr sz="1200" spc="10" dirty="0">
                <a:latin typeface="SimSun"/>
                <a:cs typeface="SimSun"/>
              </a:rPr>
              <a:t>未检测</a:t>
            </a:r>
            <a:r>
              <a:rPr sz="1200" spc="-5" dirty="0">
                <a:latin typeface="SimSun"/>
                <a:cs typeface="SimSun"/>
              </a:rPr>
              <a:t>到 </a:t>
            </a:r>
            <a:r>
              <a:rPr sz="1200" spc="10" dirty="0">
                <a:latin typeface="SimSun"/>
                <a:cs typeface="SimSun"/>
              </a:rPr>
              <a:t>双眼或</a:t>
            </a:r>
            <a:r>
              <a:rPr sz="1200" spc="-5" dirty="0">
                <a:latin typeface="SimSun"/>
                <a:cs typeface="SimSun"/>
              </a:rPr>
              <a:t>跟 </a:t>
            </a:r>
            <a:r>
              <a:rPr sz="1200" spc="25" dirty="0">
                <a:latin typeface="SimSun"/>
                <a:cs typeface="SimSun"/>
              </a:rPr>
              <a:t>踪失</a:t>
            </a:r>
            <a:r>
              <a:rPr sz="1200" spc="-5" dirty="0">
                <a:latin typeface="SimSun"/>
                <a:cs typeface="SimSun"/>
              </a:rPr>
              <a:t>败</a:t>
            </a:r>
            <a:endParaRPr sz="1200">
              <a:latin typeface="SimSun"/>
              <a:cs typeface="SimSun"/>
            </a:endParaRPr>
          </a:p>
        </p:txBody>
      </p:sp>
      <p:grpSp>
        <p:nvGrpSpPr>
          <p:cNvPr id="72" name="object 17">
            <a:extLst>
              <a:ext uri="{FF2B5EF4-FFF2-40B4-BE49-F238E27FC236}">
                <a16:creationId xmlns:a16="http://schemas.microsoft.com/office/drawing/2014/main" id="{5FBF99E1-E370-B2B3-0D85-DCF6D89CDDA6}"/>
              </a:ext>
            </a:extLst>
          </p:cNvPr>
          <p:cNvGrpSpPr/>
          <p:nvPr/>
        </p:nvGrpSpPr>
        <p:grpSpPr>
          <a:xfrm>
            <a:off x="10832768" y="3429000"/>
            <a:ext cx="865505" cy="723265"/>
            <a:chOff x="5430711" y="3134597"/>
            <a:chExt cx="865505" cy="723265"/>
          </a:xfrm>
        </p:grpSpPr>
        <p:sp>
          <p:nvSpPr>
            <p:cNvPr id="73" name="object 18">
              <a:extLst>
                <a:ext uri="{FF2B5EF4-FFF2-40B4-BE49-F238E27FC236}">
                  <a16:creationId xmlns:a16="http://schemas.microsoft.com/office/drawing/2014/main" id="{E7758D23-C963-BCDD-BFB0-48EBAFC8E38F}"/>
                </a:ext>
              </a:extLst>
            </p:cNvPr>
            <p:cNvSpPr/>
            <p:nvPr/>
          </p:nvSpPr>
          <p:spPr>
            <a:xfrm>
              <a:off x="5433251" y="3137137"/>
              <a:ext cx="860425" cy="718185"/>
            </a:xfrm>
            <a:custGeom>
              <a:avLst/>
              <a:gdLst/>
              <a:ahLst/>
              <a:cxnLst/>
              <a:rect l="l" t="t" r="r" b="b"/>
              <a:pathLst>
                <a:path w="860425" h="718185">
                  <a:moveTo>
                    <a:pt x="809762" y="0"/>
                  </a:moveTo>
                  <a:lnTo>
                    <a:pt x="50610" y="0"/>
                  </a:lnTo>
                  <a:lnTo>
                    <a:pt x="30910" y="3977"/>
                  </a:lnTo>
                  <a:lnTo>
                    <a:pt x="14823" y="14823"/>
                  </a:lnTo>
                  <a:lnTo>
                    <a:pt x="3977" y="30910"/>
                  </a:lnTo>
                  <a:lnTo>
                    <a:pt x="0" y="50610"/>
                  </a:lnTo>
                  <a:lnTo>
                    <a:pt x="0" y="666985"/>
                  </a:lnTo>
                  <a:lnTo>
                    <a:pt x="3977" y="686685"/>
                  </a:lnTo>
                  <a:lnTo>
                    <a:pt x="14823" y="702773"/>
                  </a:lnTo>
                  <a:lnTo>
                    <a:pt x="30910" y="713619"/>
                  </a:lnTo>
                  <a:lnTo>
                    <a:pt x="50610" y="717596"/>
                  </a:lnTo>
                  <a:lnTo>
                    <a:pt x="809762" y="717596"/>
                  </a:lnTo>
                  <a:lnTo>
                    <a:pt x="829463" y="713619"/>
                  </a:lnTo>
                  <a:lnTo>
                    <a:pt x="845550" y="702773"/>
                  </a:lnTo>
                  <a:lnTo>
                    <a:pt x="856396" y="686685"/>
                  </a:lnTo>
                  <a:lnTo>
                    <a:pt x="860373" y="666985"/>
                  </a:lnTo>
                  <a:lnTo>
                    <a:pt x="860373" y="50610"/>
                  </a:lnTo>
                  <a:lnTo>
                    <a:pt x="856396" y="30910"/>
                  </a:lnTo>
                  <a:lnTo>
                    <a:pt x="845550" y="14823"/>
                  </a:lnTo>
                  <a:lnTo>
                    <a:pt x="829463" y="3977"/>
                  </a:lnTo>
                  <a:lnTo>
                    <a:pt x="809762" y="0"/>
                  </a:lnTo>
                  <a:close/>
                </a:path>
              </a:pathLst>
            </a:custGeom>
            <a:solidFill>
              <a:srgbClr val="FFFCD5"/>
            </a:solidFill>
          </p:spPr>
          <p:txBody>
            <a:bodyPr wrap="square" lIns="0" tIns="0" rIns="0" bIns="0" rtlCol="0"/>
            <a:lstStyle/>
            <a:p>
              <a:endParaRPr/>
            </a:p>
          </p:txBody>
        </p:sp>
        <p:sp>
          <p:nvSpPr>
            <p:cNvPr id="74" name="object 19">
              <a:extLst>
                <a:ext uri="{FF2B5EF4-FFF2-40B4-BE49-F238E27FC236}">
                  <a16:creationId xmlns:a16="http://schemas.microsoft.com/office/drawing/2014/main" id="{89F136FB-92DA-A91D-59C3-9FD56D532C39}"/>
                </a:ext>
              </a:extLst>
            </p:cNvPr>
            <p:cNvSpPr/>
            <p:nvPr/>
          </p:nvSpPr>
          <p:spPr>
            <a:xfrm>
              <a:off x="5433251" y="3137137"/>
              <a:ext cx="860425" cy="718185"/>
            </a:xfrm>
            <a:custGeom>
              <a:avLst/>
              <a:gdLst/>
              <a:ahLst/>
              <a:cxnLst/>
              <a:rect l="l" t="t" r="r" b="b"/>
              <a:pathLst>
                <a:path w="860425" h="718185">
                  <a:moveTo>
                    <a:pt x="809762" y="0"/>
                  </a:moveTo>
                  <a:lnTo>
                    <a:pt x="50610" y="0"/>
                  </a:lnTo>
                  <a:lnTo>
                    <a:pt x="30910" y="3977"/>
                  </a:lnTo>
                  <a:lnTo>
                    <a:pt x="14823" y="14823"/>
                  </a:lnTo>
                  <a:lnTo>
                    <a:pt x="3977" y="30910"/>
                  </a:lnTo>
                  <a:lnTo>
                    <a:pt x="0" y="50610"/>
                  </a:lnTo>
                  <a:lnTo>
                    <a:pt x="0" y="666985"/>
                  </a:lnTo>
                  <a:lnTo>
                    <a:pt x="3977" y="686685"/>
                  </a:lnTo>
                  <a:lnTo>
                    <a:pt x="14823" y="702773"/>
                  </a:lnTo>
                  <a:lnTo>
                    <a:pt x="30910" y="713619"/>
                  </a:lnTo>
                  <a:lnTo>
                    <a:pt x="50610" y="717596"/>
                  </a:lnTo>
                  <a:lnTo>
                    <a:pt x="809762" y="717596"/>
                  </a:lnTo>
                  <a:lnTo>
                    <a:pt x="829463" y="713619"/>
                  </a:lnTo>
                  <a:lnTo>
                    <a:pt x="845550" y="702773"/>
                  </a:lnTo>
                  <a:lnTo>
                    <a:pt x="856396" y="686685"/>
                  </a:lnTo>
                  <a:lnTo>
                    <a:pt x="860373" y="666985"/>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75" name="object 20">
            <a:extLst>
              <a:ext uri="{FF2B5EF4-FFF2-40B4-BE49-F238E27FC236}">
                <a16:creationId xmlns:a16="http://schemas.microsoft.com/office/drawing/2014/main" id="{7BC01C2A-A414-C79F-3283-9068B1B41943}"/>
              </a:ext>
            </a:extLst>
          </p:cNvPr>
          <p:cNvSpPr txBox="1"/>
          <p:nvPr/>
        </p:nvSpPr>
        <p:spPr>
          <a:xfrm>
            <a:off x="10946115" y="3385266"/>
            <a:ext cx="638810" cy="741045"/>
          </a:xfrm>
          <a:prstGeom prst="rect">
            <a:avLst/>
          </a:prstGeom>
        </p:spPr>
        <p:txBody>
          <a:bodyPr vert="horz" wrap="square" lIns="0" tIns="12700" rIns="0" bIns="0" rtlCol="0">
            <a:spAutoFit/>
          </a:bodyPr>
          <a:lstStyle/>
          <a:p>
            <a:pPr marL="12700" marR="5080" algn="just">
              <a:lnSpc>
                <a:spcPct val="130400"/>
              </a:lnSpc>
              <a:spcBef>
                <a:spcPts val="100"/>
              </a:spcBef>
            </a:pPr>
            <a:r>
              <a:rPr sz="1200" spc="10" dirty="0">
                <a:latin typeface="SimSun"/>
                <a:cs typeface="SimSun"/>
              </a:rPr>
              <a:t>复制并</a:t>
            </a:r>
            <a:r>
              <a:rPr sz="1200" spc="-5" dirty="0">
                <a:latin typeface="SimSun"/>
                <a:cs typeface="SimSun"/>
              </a:rPr>
              <a:t>重 </a:t>
            </a:r>
            <a:r>
              <a:rPr sz="1200" spc="10" dirty="0">
                <a:latin typeface="SimSun"/>
                <a:cs typeface="SimSun"/>
              </a:rPr>
              <a:t>采样眼</a:t>
            </a:r>
            <a:r>
              <a:rPr sz="1200" spc="-5" dirty="0">
                <a:latin typeface="SimSun"/>
                <a:cs typeface="SimSun"/>
              </a:rPr>
              <a:t>鼻 </a:t>
            </a:r>
            <a:r>
              <a:rPr sz="1200" spc="10" dirty="0">
                <a:latin typeface="SimSun"/>
                <a:cs typeface="SimSun"/>
              </a:rPr>
              <a:t>部位图</a:t>
            </a:r>
            <a:r>
              <a:rPr sz="1200" spc="-5" dirty="0">
                <a:latin typeface="SimSun"/>
                <a:cs typeface="SimSun"/>
              </a:rPr>
              <a:t>片</a:t>
            </a:r>
            <a:endParaRPr sz="1200">
              <a:latin typeface="SimSun"/>
              <a:cs typeface="SimSun"/>
            </a:endParaRPr>
          </a:p>
        </p:txBody>
      </p:sp>
      <p:grpSp>
        <p:nvGrpSpPr>
          <p:cNvPr id="76" name="object 21">
            <a:extLst>
              <a:ext uri="{FF2B5EF4-FFF2-40B4-BE49-F238E27FC236}">
                <a16:creationId xmlns:a16="http://schemas.microsoft.com/office/drawing/2014/main" id="{4D39D441-A5DD-6874-A339-9A83438816C4}"/>
              </a:ext>
            </a:extLst>
          </p:cNvPr>
          <p:cNvGrpSpPr/>
          <p:nvPr/>
        </p:nvGrpSpPr>
        <p:grpSpPr>
          <a:xfrm>
            <a:off x="10832768" y="4871666"/>
            <a:ext cx="865505" cy="612775"/>
            <a:chOff x="5430711" y="4577263"/>
            <a:chExt cx="865505" cy="612775"/>
          </a:xfrm>
        </p:grpSpPr>
        <p:sp>
          <p:nvSpPr>
            <p:cNvPr id="77" name="object 22">
              <a:extLst>
                <a:ext uri="{FF2B5EF4-FFF2-40B4-BE49-F238E27FC236}">
                  <a16:creationId xmlns:a16="http://schemas.microsoft.com/office/drawing/2014/main" id="{42B8789B-3A5D-00ED-93E8-6AFBE8ADED46}"/>
                </a:ext>
              </a:extLst>
            </p:cNvPr>
            <p:cNvSpPr/>
            <p:nvPr/>
          </p:nvSpPr>
          <p:spPr>
            <a:xfrm>
              <a:off x="5433251" y="4579803"/>
              <a:ext cx="860425" cy="607695"/>
            </a:xfrm>
            <a:custGeom>
              <a:avLst/>
              <a:gdLst/>
              <a:ahLst/>
              <a:cxnLst/>
              <a:rect l="l" t="t" r="r" b="b"/>
              <a:pathLst>
                <a:path w="860425" h="607695">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solidFill>
              <a:srgbClr val="E9E5C3"/>
            </a:solidFill>
          </p:spPr>
          <p:txBody>
            <a:bodyPr wrap="square" lIns="0" tIns="0" rIns="0" bIns="0" rtlCol="0"/>
            <a:lstStyle/>
            <a:p>
              <a:endParaRPr/>
            </a:p>
          </p:txBody>
        </p:sp>
        <p:sp>
          <p:nvSpPr>
            <p:cNvPr id="78" name="object 23">
              <a:extLst>
                <a:ext uri="{FF2B5EF4-FFF2-40B4-BE49-F238E27FC236}">
                  <a16:creationId xmlns:a16="http://schemas.microsoft.com/office/drawing/2014/main" id="{C225891F-9368-F492-5397-6C6895526BC7}"/>
                </a:ext>
              </a:extLst>
            </p:cNvPr>
            <p:cNvSpPr/>
            <p:nvPr/>
          </p:nvSpPr>
          <p:spPr>
            <a:xfrm>
              <a:off x="5433251" y="4579803"/>
              <a:ext cx="860425" cy="607695"/>
            </a:xfrm>
            <a:custGeom>
              <a:avLst/>
              <a:gdLst/>
              <a:ahLst/>
              <a:cxnLst/>
              <a:rect l="l" t="t" r="r" b="b"/>
              <a:pathLst>
                <a:path w="860425" h="607695">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79" name="object 24">
            <a:extLst>
              <a:ext uri="{FF2B5EF4-FFF2-40B4-BE49-F238E27FC236}">
                <a16:creationId xmlns:a16="http://schemas.microsoft.com/office/drawing/2014/main" id="{F71E9923-C60B-2DB1-9DCB-C3EA54B1BBE4}"/>
              </a:ext>
            </a:extLst>
          </p:cNvPr>
          <p:cNvSpPr txBox="1"/>
          <p:nvPr/>
        </p:nvSpPr>
        <p:spPr>
          <a:xfrm>
            <a:off x="11020956" y="4892934"/>
            <a:ext cx="488950" cy="502920"/>
          </a:xfrm>
          <a:prstGeom prst="rect">
            <a:avLst/>
          </a:prstGeom>
        </p:spPr>
        <p:txBody>
          <a:bodyPr vert="horz" wrap="square" lIns="0" tIns="12700" rIns="0" bIns="0" rtlCol="0">
            <a:spAutoFit/>
          </a:bodyPr>
          <a:lstStyle/>
          <a:p>
            <a:pPr marL="12700" marR="5080">
              <a:lnSpc>
                <a:spcPct val="130400"/>
              </a:lnSpc>
              <a:spcBef>
                <a:spcPts val="100"/>
              </a:spcBef>
            </a:pPr>
            <a:r>
              <a:rPr sz="1200" spc="25" dirty="0">
                <a:latin typeface="SimSun"/>
                <a:cs typeface="SimSun"/>
              </a:rPr>
              <a:t>眼球</a:t>
            </a:r>
            <a:r>
              <a:rPr sz="1200" spc="-5" dirty="0">
                <a:latin typeface="SimSun"/>
                <a:cs typeface="SimSun"/>
              </a:rPr>
              <a:t>色 </a:t>
            </a:r>
            <a:r>
              <a:rPr sz="1200" spc="25" dirty="0">
                <a:latin typeface="SimSun"/>
                <a:cs typeface="SimSun"/>
              </a:rPr>
              <a:t>素校</a:t>
            </a:r>
            <a:r>
              <a:rPr sz="1200" spc="-5" dirty="0">
                <a:latin typeface="SimSun"/>
                <a:cs typeface="SimSun"/>
              </a:rPr>
              <a:t>验</a:t>
            </a:r>
            <a:endParaRPr sz="1200">
              <a:latin typeface="SimSun"/>
              <a:cs typeface="SimSun"/>
            </a:endParaRPr>
          </a:p>
        </p:txBody>
      </p:sp>
      <p:grpSp>
        <p:nvGrpSpPr>
          <p:cNvPr id="80" name="object 25">
            <a:extLst>
              <a:ext uri="{FF2B5EF4-FFF2-40B4-BE49-F238E27FC236}">
                <a16:creationId xmlns:a16="http://schemas.microsoft.com/office/drawing/2014/main" id="{81459EA7-3FDF-A496-7F59-592F604DA90B}"/>
              </a:ext>
            </a:extLst>
          </p:cNvPr>
          <p:cNvGrpSpPr/>
          <p:nvPr/>
        </p:nvGrpSpPr>
        <p:grpSpPr>
          <a:xfrm>
            <a:off x="9427327" y="4871666"/>
            <a:ext cx="865505" cy="612775"/>
            <a:chOff x="4025270" y="4577263"/>
            <a:chExt cx="865505" cy="612775"/>
          </a:xfrm>
        </p:grpSpPr>
        <p:sp>
          <p:nvSpPr>
            <p:cNvPr id="81" name="object 26">
              <a:extLst>
                <a:ext uri="{FF2B5EF4-FFF2-40B4-BE49-F238E27FC236}">
                  <a16:creationId xmlns:a16="http://schemas.microsoft.com/office/drawing/2014/main" id="{297E2D26-DF76-7D58-7BF3-9D5096FBEAA3}"/>
                </a:ext>
              </a:extLst>
            </p:cNvPr>
            <p:cNvSpPr/>
            <p:nvPr/>
          </p:nvSpPr>
          <p:spPr>
            <a:xfrm>
              <a:off x="4027810" y="4579803"/>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C7EAFB"/>
            </a:solidFill>
          </p:spPr>
          <p:txBody>
            <a:bodyPr wrap="square" lIns="0" tIns="0" rIns="0" bIns="0" rtlCol="0"/>
            <a:lstStyle/>
            <a:p>
              <a:endParaRPr/>
            </a:p>
          </p:txBody>
        </p:sp>
        <p:sp>
          <p:nvSpPr>
            <p:cNvPr id="82" name="object 27">
              <a:extLst>
                <a:ext uri="{FF2B5EF4-FFF2-40B4-BE49-F238E27FC236}">
                  <a16:creationId xmlns:a16="http://schemas.microsoft.com/office/drawing/2014/main" id="{48492536-5267-CE6D-917B-E9E735084065}"/>
                </a:ext>
              </a:extLst>
            </p:cNvPr>
            <p:cNvSpPr/>
            <p:nvPr/>
          </p:nvSpPr>
          <p:spPr>
            <a:xfrm>
              <a:off x="4027810" y="4579803"/>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83" name="object 28">
            <a:extLst>
              <a:ext uri="{FF2B5EF4-FFF2-40B4-BE49-F238E27FC236}">
                <a16:creationId xmlns:a16="http://schemas.microsoft.com/office/drawing/2014/main" id="{A4F0907A-3CCA-6EDD-EB65-B416757A798C}"/>
              </a:ext>
            </a:extLst>
          </p:cNvPr>
          <p:cNvSpPr txBox="1"/>
          <p:nvPr/>
        </p:nvSpPr>
        <p:spPr>
          <a:xfrm>
            <a:off x="9615510" y="4892349"/>
            <a:ext cx="488950" cy="502920"/>
          </a:xfrm>
          <a:prstGeom prst="rect">
            <a:avLst/>
          </a:prstGeom>
        </p:spPr>
        <p:txBody>
          <a:bodyPr vert="horz" wrap="square" lIns="0" tIns="12700" rIns="0" bIns="0" rtlCol="0">
            <a:spAutoFit/>
          </a:bodyPr>
          <a:lstStyle/>
          <a:p>
            <a:pPr marL="12700" marR="5080">
              <a:lnSpc>
                <a:spcPct val="130400"/>
              </a:lnSpc>
              <a:spcBef>
                <a:spcPts val="100"/>
              </a:spcBef>
            </a:pPr>
            <a:r>
              <a:rPr sz="1200" spc="25" dirty="0">
                <a:latin typeface="SimSun"/>
                <a:cs typeface="SimSun"/>
              </a:rPr>
              <a:t>眼球</a:t>
            </a:r>
            <a:r>
              <a:rPr sz="1200" spc="-5" dirty="0">
                <a:latin typeface="SimSun"/>
                <a:cs typeface="SimSun"/>
              </a:rPr>
              <a:t>位 </a:t>
            </a:r>
            <a:r>
              <a:rPr sz="1200" spc="25" dirty="0">
                <a:latin typeface="SimSun"/>
                <a:cs typeface="SimSun"/>
              </a:rPr>
              <a:t>置校</a:t>
            </a:r>
            <a:r>
              <a:rPr sz="1200" spc="-5" dirty="0">
                <a:latin typeface="SimSun"/>
                <a:cs typeface="SimSun"/>
              </a:rPr>
              <a:t>验</a:t>
            </a:r>
            <a:endParaRPr sz="1200">
              <a:latin typeface="SimSun"/>
              <a:cs typeface="SimSun"/>
            </a:endParaRPr>
          </a:p>
        </p:txBody>
      </p:sp>
      <p:grpSp>
        <p:nvGrpSpPr>
          <p:cNvPr id="84" name="object 29">
            <a:extLst>
              <a:ext uri="{FF2B5EF4-FFF2-40B4-BE49-F238E27FC236}">
                <a16:creationId xmlns:a16="http://schemas.microsoft.com/office/drawing/2014/main" id="{D78F2E18-D6C2-2BAF-B7C3-68AC8BB14ECB}"/>
              </a:ext>
            </a:extLst>
          </p:cNvPr>
          <p:cNvGrpSpPr/>
          <p:nvPr/>
        </p:nvGrpSpPr>
        <p:grpSpPr>
          <a:xfrm>
            <a:off x="8021885" y="3373274"/>
            <a:ext cx="865505" cy="2111375"/>
            <a:chOff x="2619828" y="3078871"/>
            <a:chExt cx="865505" cy="2111375"/>
          </a:xfrm>
        </p:grpSpPr>
        <p:sp>
          <p:nvSpPr>
            <p:cNvPr id="85" name="object 30">
              <a:extLst>
                <a:ext uri="{FF2B5EF4-FFF2-40B4-BE49-F238E27FC236}">
                  <a16:creationId xmlns:a16="http://schemas.microsoft.com/office/drawing/2014/main" id="{AE86147C-4576-017D-92F6-66B43519BB17}"/>
                </a:ext>
              </a:extLst>
            </p:cNvPr>
            <p:cNvSpPr/>
            <p:nvPr/>
          </p:nvSpPr>
          <p:spPr>
            <a:xfrm>
              <a:off x="2622368" y="4579803"/>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solidFill>
              <a:srgbClr val="F2CCD8"/>
            </a:solidFill>
          </p:spPr>
          <p:txBody>
            <a:bodyPr wrap="square" lIns="0" tIns="0" rIns="0" bIns="0" rtlCol="0"/>
            <a:lstStyle/>
            <a:p>
              <a:endParaRPr/>
            </a:p>
          </p:txBody>
        </p:sp>
        <p:sp>
          <p:nvSpPr>
            <p:cNvPr id="86" name="object 31">
              <a:extLst>
                <a:ext uri="{FF2B5EF4-FFF2-40B4-BE49-F238E27FC236}">
                  <a16:creationId xmlns:a16="http://schemas.microsoft.com/office/drawing/2014/main" id="{7BBD509C-054A-9213-7ECA-FDA501CF42E1}"/>
                </a:ext>
              </a:extLst>
            </p:cNvPr>
            <p:cNvSpPr/>
            <p:nvPr/>
          </p:nvSpPr>
          <p:spPr>
            <a:xfrm>
              <a:off x="2622368" y="4579803"/>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sp>
          <p:nvSpPr>
            <p:cNvPr id="87" name="object 32">
              <a:extLst>
                <a:ext uri="{FF2B5EF4-FFF2-40B4-BE49-F238E27FC236}">
                  <a16:creationId xmlns:a16="http://schemas.microsoft.com/office/drawing/2014/main" id="{7042705E-4974-8FF6-35C8-3544937433F4}"/>
                </a:ext>
              </a:extLst>
            </p:cNvPr>
            <p:cNvSpPr/>
            <p:nvPr/>
          </p:nvSpPr>
          <p:spPr>
            <a:xfrm>
              <a:off x="2622368" y="3081411"/>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solidFill>
              <a:srgbClr val="F2CCD8"/>
            </a:solidFill>
          </p:spPr>
          <p:txBody>
            <a:bodyPr wrap="square" lIns="0" tIns="0" rIns="0" bIns="0" rtlCol="0"/>
            <a:lstStyle/>
            <a:p>
              <a:endParaRPr/>
            </a:p>
          </p:txBody>
        </p:sp>
        <p:sp>
          <p:nvSpPr>
            <p:cNvPr id="88" name="object 33">
              <a:extLst>
                <a:ext uri="{FF2B5EF4-FFF2-40B4-BE49-F238E27FC236}">
                  <a16:creationId xmlns:a16="http://schemas.microsoft.com/office/drawing/2014/main" id="{E834C987-8672-7E3F-AA0F-07F81CC507AA}"/>
                </a:ext>
              </a:extLst>
            </p:cNvPr>
            <p:cNvSpPr/>
            <p:nvPr/>
          </p:nvSpPr>
          <p:spPr>
            <a:xfrm>
              <a:off x="2622368" y="3081411"/>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89" name="object 34">
            <a:extLst>
              <a:ext uri="{FF2B5EF4-FFF2-40B4-BE49-F238E27FC236}">
                <a16:creationId xmlns:a16="http://schemas.microsoft.com/office/drawing/2014/main" id="{C15B1006-68FF-76E4-AF7A-E6B281CC7F8F}"/>
              </a:ext>
            </a:extLst>
          </p:cNvPr>
          <p:cNvSpPr txBox="1"/>
          <p:nvPr/>
        </p:nvSpPr>
        <p:spPr>
          <a:xfrm>
            <a:off x="8286963" y="3569806"/>
            <a:ext cx="335280" cy="207645"/>
          </a:xfrm>
          <a:prstGeom prst="rect">
            <a:avLst/>
          </a:prstGeom>
        </p:spPr>
        <p:txBody>
          <a:bodyPr vert="horz" wrap="square" lIns="0" tIns="12065" rIns="0" bIns="0" rtlCol="0">
            <a:spAutoFit/>
          </a:bodyPr>
          <a:lstStyle/>
          <a:p>
            <a:pPr marL="12700">
              <a:lnSpc>
                <a:spcPct val="100000"/>
              </a:lnSpc>
              <a:spcBef>
                <a:spcPts val="95"/>
              </a:spcBef>
            </a:pPr>
            <a:r>
              <a:rPr sz="1200" spc="40" dirty="0">
                <a:latin typeface="SimSun"/>
                <a:cs typeface="SimSun"/>
              </a:rPr>
              <a:t>结</a:t>
            </a:r>
            <a:r>
              <a:rPr sz="1200" spc="-5" dirty="0">
                <a:latin typeface="SimSun"/>
                <a:cs typeface="SimSun"/>
              </a:rPr>
              <a:t>束</a:t>
            </a:r>
            <a:endParaRPr sz="1200">
              <a:latin typeface="SimSun"/>
              <a:cs typeface="SimSun"/>
            </a:endParaRPr>
          </a:p>
        </p:txBody>
      </p:sp>
      <p:grpSp>
        <p:nvGrpSpPr>
          <p:cNvPr id="90" name="object 35">
            <a:extLst>
              <a:ext uri="{FF2B5EF4-FFF2-40B4-BE49-F238E27FC236}">
                <a16:creationId xmlns:a16="http://schemas.microsoft.com/office/drawing/2014/main" id="{4815E132-F2D7-2836-7AEC-E3F6FBE9BF64}"/>
              </a:ext>
            </a:extLst>
          </p:cNvPr>
          <p:cNvGrpSpPr/>
          <p:nvPr/>
        </p:nvGrpSpPr>
        <p:grpSpPr>
          <a:xfrm>
            <a:off x="7479348" y="2326169"/>
            <a:ext cx="3345815" cy="41910"/>
            <a:chOff x="2077291" y="2031766"/>
            <a:chExt cx="3345815" cy="41910"/>
          </a:xfrm>
        </p:grpSpPr>
        <p:sp>
          <p:nvSpPr>
            <p:cNvPr id="91" name="object 36">
              <a:extLst>
                <a:ext uri="{FF2B5EF4-FFF2-40B4-BE49-F238E27FC236}">
                  <a16:creationId xmlns:a16="http://schemas.microsoft.com/office/drawing/2014/main" id="{8A57298D-9576-8918-0D2E-ABD5A8202831}"/>
                </a:ext>
              </a:extLst>
            </p:cNvPr>
            <p:cNvSpPr/>
            <p:nvPr/>
          </p:nvSpPr>
          <p:spPr>
            <a:xfrm>
              <a:off x="2079831" y="2052675"/>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92" name="object 37">
              <a:extLst>
                <a:ext uri="{FF2B5EF4-FFF2-40B4-BE49-F238E27FC236}">
                  <a16:creationId xmlns:a16="http://schemas.microsoft.com/office/drawing/2014/main" id="{E4C6ABF0-B3EE-72D9-2E4D-33D419EE8FDC}"/>
                </a:ext>
              </a:extLst>
            </p:cNvPr>
            <p:cNvSpPr/>
            <p:nvPr/>
          </p:nvSpPr>
          <p:spPr>
            <a:xfrm>
              <a:off x="2561635" y="2034306"/>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93" name="object 38">
              <a:extLst>
                <a:ext uri="{FF2B5EF4-FFF2-40B4-BE49-F238E27FC236}">
                  <a16:creationId xmlns:a16="http://schemas.microsoft.com/office/drawing/2014/main" id="{1E2531EB-F6CC-D1D2-19FD-CE09D45A10C7}"/>
                </a:ext>
              </a:extLst>
            </p:cNvPr>
            <p:cNvSpPr/>
            <p:nvPr/>
          </p:nvSpPr>
          <p:spPr>
            <a:xfrm>
              <a:off x="2561635" y="2034306"/>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94" name="object 39">
              <a:extLst>
                <a:ext uri="{FF2B5EF4-FFF2-40B4-BE49-F238E27FC236}">
                  <a16:creationId xmlns:a16="http://schemas.microsoft.com/office/drawing/2014/main" id="{92819EB5-24C6-954D-90EB-1B00271764D1}"/>
                </a:ext>
              </a:extLst>
            </p:cNvPr>
            <p:cNvSpPr/>
            <p:nvPr/>
          </p:nvSpPr>
          <p:spPr>
            <a:xfrm>
              <a:off x="3485272" y="2052675"/>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95" name="object 40">
              <a:extLst>
                <a:ext uri="{FF2B5EF4-FFF2-40B4-BE49-F238E27FC236}">
                  <a16:creationId xmlns:a16="http://schemas.microsoft.com/office/drawing/2014/main" id="{2115EE88-9978-78EE-E4A9-5FD8FFB6ABBA}"/>
                </a:ext>
              </a:extLst>
            </p:cNvPr>
            <p:cNvSpPr/>
            <p:nvPr/>
          </p:nvSpPr>
          <p:spPr>
            <a:xfrm>
              <a:off x="3967077" y="2034306"/>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96" name="object 41">
              <a:extLst>
                <a:ext uri="{FF2B5EF4-FFF2-40B4-BE49-F238E27FC236}">
                  <a16:creationId xmlns:a16="http://schemas.microsoft.com/office/drawing/2014/main" id="{14FF5475-0036-7B86-9A26-AF573FCD800E}"/>
                </a:ext>
              </a:extLst>
            </p:cNvPr>
            <p:cNvSpPr/>
            <p:nvPr/>
          </p:nvSpPr>
          <p:spPr>
            <a:xfrm>
              <a:off x="3967077" y="2034306"/>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97" name="object 42">
              <a:extLst>
                <a:ext uri="{FF2B5EF4-FFF2-40B4-BE49-F238E27FC236}">
                  <a16:creationId xmlns:a16="http://schemas.microsoft.com/office/drawing/2014/main" id="{ED97B341-C38B-A5BB-7D70-43AA32ACA9DB}"/>
                </a:ext>
              </a:extLst>
            </p:cNvPr>
            <p:cNvSpPr/>
            <p:nvPr/>
          </p:nvSpPr>
          <p:spPr>
            <a:xfrm>
              <a:off x="4890714" y="2052675"/>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98" name="object 43">
              <a:extLst>
                <a:ext uri="{FF2B5EF4-FFF2-40B4-BE49-F238E27FC236}">
                  <a16:creationId xmlns:a16="http://schemas.microsoft.com/office/drawing/2014/main" id="{A1319F80-3947-AA5D-1207-6680808BF4C0}"/>
                </a:ext>
              </a:extLst>
            </p:cNvPr>
            <p:cNvSpPr/>
            <p:nvPr/>
          </p:nvSpPr>
          <p:spPr>
            <a:xfrm>
              <a:off x="5372519" y="2034306"/>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99" name="object 44">
              <a:extLst>
                <a:ext uri="{FF2B5EF4-FFF2-40B4-BE49-F238E27FC236}">
                  <a16:creationId xmlns:a16="http://schemas.microsoft.com/office/drawing/2014/main" id="{1A07726C-6046-AE59-6C47-60BFDC2414F5}"/>
                </a:ext>
              </a:extLst>
            </p:cNvPr>
            <p:cNvSpPr/>
            <p:nvPr/>
          </p:nvSpPr>
          <p:spPr>
            <a:xfrm>
              <a:off x="5372519" y="2034306"/>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grpSp>
      <p:sp>
        <p:nvSpPr>
          <p:cNvPr id="100" name="object 45">
            <a:extLst>
              <a:ext uri="{FF2B5EF4-FFF2-40B4-BE49-F238E27FC236}">
                <a16:creationId xmlns:a16="http://schemas.microsoft.com/office/drawing/2014/main" id="{6996AC89-65CC-7502-29A0-64C5A691ADC2}"/>
              </a:ext>
            </a:extLst>
          </p:cNvPr>
          <p:cNvSpPr txBox="1"/>
          <p:nvPr/>
        </p:nvSpPr>
        <p:spPr>
          <a:xfrm>
            <a:off x="8135224" y="2063919"/>
            <a:ext cx="2592070" cy="502920"/>
          </a:xfrm>
          <a:prstGeom prst="rect">
            <a:avLst/>
          </a:prstGeom>
        </p:spPr>
        <p:txBody>
          <a:bodyPr vert="horz" wrap="square" lIns="0" tIns="12700" rIns="0" bIns="0" rtlCol="0">
            <a:spAutoFit/>
          </a:bodyPr>
          <a:lstStyle/>
          <a:p>
            <a:pPr marL="86995" marR="5080" indent="-74930">
              <a:lnSpc>
                <a:spcPct val="130400"/>
              </a:lnSpc>
              <a:spcBef>
                <a:spcPts val="100"/>
              </a:spcBef>
              <a:tabLst>
                <a:tab pos="1492885" algn="l"/>
                <a:tab pos="2275205" algn="l"/>
              </a:tabLst>
            </a:pPr>
            <a:r>
              <a:rPr sz="1200" spc="10" dirty="0">
                <a:latin typeface="SimSun"/>
                <a:cs typeface="SimSun"/>
              </a:rPr>
              <a:t>帧差法</a:t>
            </a:r>
            <a:r>
              <a:rPr sz="1200" spc="-5" dirty="0">
                <a:latin typeface="SimSun"/>
                <a:cs typeface="SimSun"/>
              </a:rPr>
              <a:t>检</a:t>
            </a:r>
            <a:r>
              <a:rPr sz="1200" spc="125" dirty="0">
                <a:latin typeface="SimSun"/>
                <a:cs typeface="SimSun"/>
              </a:rPr>
              <a:t> </a:t>
            </a:r>
            <a:r>
              <a:rPr sz="1800" spc="-7" baseline="2314" dirty="0">
                <a:latin typeface="SimSun"/>
                <a:cs typeface="SimSun"/>
              </a:rPr>
              <a:t>检测成功</a:t>
            </a:r>
            <a:r>
              <a:rPr sz="1800" spc="187" baseline="2314" dirty="0">
                <a:latin typeface="SimSun"/>
                <a:cs typeface="SimSun"/>
              </a:rPr>
              <a:t> </a:t>
            </a:r>
            <a:r>
              <a:rPr sz="1200" spc="10" dirty="0">
                <a:latin typeface="SimSun"/>
                <a:cs typeface="SimSun"/>
              </a:rPr>
              <a:t>常识性</a:t>
            </a:r>
            <a:r>
              <a:rPr sz="1200" spc="-5" dirty="0">
                <a:latin typeface="SimSun"/>
                <a:cs typeface="SimSun"/>
              </a:rPr>
              <a:t>检</a:t>
            </a:r>
            <a:r>
              <a:rPr sz="1200" dirty="0">
                <a:latin typeface="SimSun"/>
                <a:cs typeface="SimSun"/>
              </a:rPr>
              <a:t>	</a:t>
            </a:r>
            <a:r>
              <a:rPr sz="1200" spc="-5" dirty="0">
                <a:latin typeface="SimSun"/>
                <a:cs typeface="SimSun"/>
              </a:rPr>
              <a:t>通过 </a:t>
            </a:r>
            <a:r>
              <a:rPr sz="1200" spc="25" dirty="0">
                <a:latin typeface="SimSun"/>
                <a:cs typeface="SimSun"/>
              </a:rPr>
              <a:t>测双</a:t>
            </a:r>
            <a:r>
              <a:rPr sz="1200" spc="-5" dirty="0">
                <a:latin typeface="SimSun"/>
                <a:cs typeface="SimSun"/>
              </a:rPr>
              <a:t>眼	</a:t>
            </a:r>
            <a:r>
              <a:rPr sz="1200" spc="25" dirty="0">
                <a:latin typeface="SimSun"/>
                <a:cs typeface="SimSun"/>
              </a:rPr>
              <a:t>验双</a:t>
            </a:r>
            <a:r>
              <a:rPr sz="1200" spc="-5" dirty="0">
                <a:latin typeface="SimSun"/>
                <a:cs typeface="SimSun"/>
              </a:rPr>
              <a:t>眼</a:t>
            </a:r>
            <a:endParaRPr sz="1200">
              <a:latin typeface="SimSun"/>
              <a:cs typeface="SimSun"/>
            </a:endParaRPr>
          </a:p>
        </p:txBody>
      </p:sp>
      <p:grpSp>
        <p:nvGrpSpPr>
          <p:cNvPr id="101" name="object 46">
            <a:extLst>
              <a:ext uri="{FF2B5EF4-FFF2-40B4-BE49-F238E27FC236}">
                <a16:creationId xmlns:a16="http://schemas.microsoft.com/office/drawing/2014/main" id="{1A0F3D59-977A-3E54-8F51-F05DB9C41B51}"/>
              </a:ext>
            </a:extLst>
          </p:cNvPr>
          <p:cNvGrpSpPr/>
          <p:nvPr/>
        </p:nvGrpSpPr>
        <p:grpSpPr>
          <a:xfrm>
            <a:off x="11244586" y="2706460"/>
            <a:ext cx="41910" cy="715010"/>
            <a:chOff x="5842529" y="2412057"/>
            <a:chExt cx="41910" cy="715010"/>
          </a:xfrm>
        </p:grpSpPr>
        <p:sp>
          <p:nvSpPr>
            <p:cNvPr id="102" name="object 47">
              <a:extLst>
                <a:ext uri="{FF2B5EF4-FFF2-40B4-BE49-F238E27FC236}">
                  <a16:creationId xmlns:a16="http://schemas.microsoft.com/office/drawing/2014/main" id="{4B8FFBD3-5A9F-7CE3-A748-6B1DFE8DB5F2}"/>
                </a:ext>
              </a:extLst>
            </p:cNvPr>
            <p:cNvSpPr/>
            <p:nvPr/>
          </p:nvSpPr>
          <p:spPr>
            <a:xfrm>
              <a:off x="5863438" y="2414597"/>
              <a:ext cx="0" cy="662305"/>
            </a:xfrm>
            <a:custGeom>
              <a:avLst/>
              <a:gdLst/>
              <a:ahLst/>
              <a:cxnLst/>
              <a:rect l="l" t="t" r="r" b="b"/>
              <a:pathLst>
                <a:path h="662305">
                  <a:moveTo>
                    <a:pt x="0" y="0"/>
                  </a:moveTo>
                  <a:lnTo>
                    <a:pt x="0" y="661807"/>
                  </a:lnTo>
                </a:path>
              </a:pathLst>
            </a:custGeom>
            <a:ln w="5060">
              <a:solidFill>
                <a:srgbClr val="000000"/>
              </a:solidFill>
            </a:ln>
          </p:spPr>
          <p:txBody>
            <a:bodyPr wrap="square" lIns="0" tIns="0" rIns="0" bIns="0" rtlCol="0"/>
            <a:lstStyle/>
            <a:p>
              <a:endParaRPr/>
            </a:p>
          </p:txBody>
        </p:sp>
        <p:sp>
          <p:nvSpPr>
            <p:cNvPr id="103" name="object 48">
              <a:extLst>
                <a:ext uri="{FF2B5EF4-FFF2-40B4-BE49-F238E27FC236}">
                  <a16:creationId xmlns:a16="http://schemas.microsoft.com/office/drawing/2014/main" id="{9CBA44CE-9F77-AEF8-BB75-A53B6FDBE2D7}"/>
                </a:ext>
              </a:extLst>
            </p:cNvPr>
            <p:cNvSpPr/>
            <p:nvPr/>
          </p:nvSpPr>
          <p:spPr>
            <a:xfrm>
              <a:off x="5845069" y="3076404"/>
              <a:ext cx="36830" cy="48260"/>
            </a:xfrm>
            <a:custGeom>
              <a:avLst/>
              <a:gdLst/>
              <a:ahLst/>
              <a:cxnLst/>
              <a:rect l="l" t="t" r="r" b="b"/>
              <a:pathLst>
                <a:path w="36829" h="48260">
                  <a:moveTo>
                    <a:pt x="36738" y="0"/>
                  </a:moveTo>
                  <a:lnTo>
                    <a:pt x="0" y="0"/>
                  </a:lnTo>
                  <a:lnTo>
                    <a:pt x="6392" y="13438"/>
                  </a:lnTo>
                  <a:lnTo>
                    <a:pt x="11957" y="27728"/>
                  </a:lnTo>
                  <a:lnTo>
                    <a:pt x="16136" y="40096"/>
                  </a:lnTo>
                  <a:lnTo>
                    <a:pt x="18369" y="47768"/>
                  </a:lnTo>
                  <a:lnTo>
                    <a:pt x="20601" y="40096"/>
                  </a:lnTo>
                  <a:lnTo>
                    <a:pt x="24780" y="27728"/>
                  </a:lnTo>
                  <a:lnTo>
                    <a:pt x="30345" y="13438"/>
                  </a:lnTo>
                  <a:lnTo>
                    <a:pt x="36738" y="0"/>
                  </a:lnTo>
                  <a:close/>
                </a:path>
              </a:pathLst>
            </a:custGeom>
            <a:solidFill>
              <a:srgbClr val="000000"/>
            </a:solidFill>
          </p:spPr>
          <p:txBody>
            <a:bodyPr wrap="square" lIns="0" tIns="0" rIns="0" bIns="0" rtlCol="0"/>
            <a:lstStyle/>
            <a:p>
              <a:endParaRPr/>
            </a:p>
          </p:txBody>
        </p:sp>
        <p:sp>
          <p:nvSpPr>
            <p:cNvPr id="104" name="object 49">
              <a:extLst>
                <a:ext uri="{FF2B5EF4-FFF2-40B4-BE49-F238E27FC236}">
                  <a16:creationId xmlns:a16="http://schemas.microsoft.com/office/drawing/2014/main" id="{22CC30AC-DFF4-7FDC-6124-B8C6C4ECE8E4}"/>
                </a:ext>
              </a:extLst>
            </p:cNvPr>
            <p:cNvSpPr/>
            <p:nvPr/>
          </p:nvSpPr>
          <p:spPr>
            <a:xfrm>
              <a:off x="5845069" y="3076404"/>
              <a:ext cx="36830" cy="48260"/>
            </a:xfrm>
            <a:custGeom>
              <a:avLst/>
              <a:gdLst/>
              <a:ahLst/>
              <a:cxnLst/>
              <a:rect l="l" t="t" r="r" b="b"/>
              <a:pathLst>
                <a:path w="36829" h="48260">
                  <a:moveTo>
                    <a:pt x="18369" y="47768"/>
                  </a:moveTo>
                  <a:lnTo>
                    <a:pt x="20601" y="40096"/>
                  </a:lnTo>
                  <a:lnTo>
                    <a:pt x="24780" y="27728"/>
                  </a:lnTo>
                  <a:lnTo>
                    <a:pt x="30345" y="13438"/>
                  </a:lnTo>
                  <a:lnTo>
                    <a:pt x="36738" y="0"/>
                  </a:lnTo>
                  <a:lnTo>
                    <a:pt x="0" y="0"/>
                  </a:lnTo>
                  <a:lnTo>
                    <a:pt x="6392" y="13438"/>
                  </a:lnTo>
                  <a:lnTo>
                    <a:pt x="11957" y="27728"/>
                  </a:lnTo>
                  <a:lnTo>
                    <a:pt x="16136" y="40096"/>
                  </a:lnTo>
                  <a:lnTo>
                    <a:pt x="18369" y="47768"/>
                  </a:lnTo>
                  <a:close/>
                </a:path>
              </a:pathLst>
            </a:custGeom>
            <a:ln w="5060">
              <a:solidFill>
                <a:srgbClr val="000000"/>
              </a:solidFill>
            </a:ln>
          </p:spPr>
          <p:txBody>
            <a:bodyPr wrap="square" lIns="0" tIns="0" rIns="0" bIns="0" rtlCol="0"/>
            <a:lstStyle/>
            <a:p>
              <a:endParaRPr/>
            </a:p>
          </p:txBody>
        </p:sp>
      </p:grpSp>
      <p:sp>
        <p:nvSpPr>
          <p:cNvPr id="105" name="object 50">
            <a:extLst>
              <a:ext uri="{FF2B5EF4-FFF2-40B4-BE49-F238E27FC236}">
                <a16:creationId xmlns:a16="http://schemas.microsoft.com/office/drawing/2014/main" id="{CACEC903-FEF5-5181-E137-B45440B2C5E1}"/>
              </a:ext>
            </a:extLst>
          </p:cNvPr>
          <p:cNvSpPr txBox="1"/>
          <p:nvPr/>
        </p:nvSpPr>
        <p:spPr>
          <a:xfrm>
            <a:off x="11305931" y="2959330"/>
            <a:ext cx="177800" cy="207645"/>
          </a:xfrm>
          <a:prstGeom prst="rect">
            <a:avLst/>
          </a:prstGeom>
        </p:spPr>
        <p:txBody>
          <a:bodyPr vert="horz" wrap="square" lIns="0" tIns="12065" rIns="0" bIns="0" rtlCol="0">
            <a:spAutoFit/>
          </a:bodyPr>
          <a:lstStyle/>
          <a:p>
            <a:pPr marL="12700">
              <a:lnSpc>
                <a:spcPct val="100000"/>
              </a:lnSpc>
              <a:spcBef>
                <a:spcPts val="95"/>
              </a:spcBef>
            </a:pPr>
            <a:r>
              <a:rPr sz="1200" spc="-5" dirty="0">
                <a:latin typeface="SimSun"/>
                <a:cs typeface="SimSun"/>
              </a:rPr>
              <a:t>是</a:t>
            </a:r>
            <a:endParaRPr sz="1200">
              <a:latin typeface="SimSun"/>
              <a:cs typeface="SimSun"/>
            </a:endParaRPr>
          </a:p>
        </p:txBody>
      </p:sp>
      <p:grpSp>
        <p:nvGrpSpPr>
          <p:cNvPr id="106" name="object 51">
            <a:extLst>
              <a:ext uri="{FF2B5EF4-FFF2-40B4-BE49-F238E27FC236}">
                <a16:creationId xmlns:a16="http://schemas.microsoft.com/office/drawing/2014/main" id="{E50ADBBD-8D03-FDCE-488C-FD6CCF57888D}"/>
              </a:ext>
            </a:extLst>
          </p:cNvPr>
          <p:cNvGrpSpPr/>
          <p:nvPr/>
        </p:nvGrpSpPr>
        <p:grpSpPr>
          <a:xfrm>
            <a:off x="10300665" y="4149127"/>
            <a:ext cx="986155" cy="1049655"/>
            <a:chOff x="4898608" y="3854724"/>
            <a:chExt cx="986155" cy="1049655"/>
          </a:xfrm>
        </p:grpSpPr>
        <p:sp>
          <p:nvSpPr>
            <p:cNvPr id="107" name="object 52">
              <a:extLst>
                <a:ext uri="{FF2B5EF4-FFF2-40B4-BE49-F238E27FC236}">
                  <a16:creationId xmlns:a16="http://schemas.microsoft.com/office/drawing/2014/main" id="{08C60F7D-C2EC-4837-03AF-6D2FEFDDB270}"/>
                </a:ext>
              </a:extLst>
            </p:cNvPr>
            <p:cNvSpPr/>
            <p:nvPr/>
          </p:nvSpPr>
          <p:spPr>
            <a:xfrm>
              <a:off x="5863439" y="3857264"/>
              <a:ext cx="0" cy="662305"/>
            </a:xfrm>
            <a:custGeom>
              <a:avLst/>
              <a:gdLst/>
              <a:ahLst/>
              <a:cxnLst/>
              <a:rect l="l" t="t" r="r" b="b"/>
              <a:pathLst>
                <a:path h="662304">
                  <a:moveTo>
                    <a:pt x="0" y="0"/>
                  </a:moveTo>
                  <a:lnTo>
                    <a:pt x="0" y="661807"/>
                  </a:lnTo>
                </a:path>
              </a:pathLst>
            </a:custGeom>
            <a:ln w="5060">
              <a:solidFill>
                <a:srgbClr val="000000"/>
              </a:solidFill>
            </a:ln>
          </p:spPr>
          <p:txBody>
            <a:bodyPr wrap="square" lIns="0" tIns="0" rIns="0" bIns="0" rtlCol="0"/>
            <a:lstStyle/>
            <a:p>
              <a:endParaRPr/>
            </a:p>
          </p:txBody>
        </p:sp>
        <p:sp>
          <p:nvSpPr>
            <p:cNvPr id="108" name="object 53">
              <a:extLst>
                <a:ext uri="{FF2B5EF4-FFF2-40B4-BE49-F238E27FC236}">
                  <a16:creationId xmlns:a16="http://schemas.microsoft.com/office/drawing/2014/main" id="{1FD2832D-32BF-1547-0D1B-CA73CD0CA680}"/>
                </a:ext>
              </a:extLst>
            </p:cNvPr>
            <p:cNvSpPr/>
            <p:nvPr/>
          </p:nvSpPr>
          <p:spPr>
            <a:xfrm>
              <a:off x="5845070" y="4519071"/>
              <a:ext cx="36830" cy="48260"/>
            </a:xfrm>
            <a:custGeom>
              <a:avLst/>
              <a:gdLst/>
              <a:ahLst/>
              <a:cxnLst/>
              <a:rect l="l" t="t" r="r" b="b"/>
              <a:pathLst>
                <a:path w="36829" h="48260">
                  <a:moveTo>
                    <a:pt x="36738" y="0"/>
                  </a:moveTo>
                  <a:lnTo>
                    <a:pt x="0" y="0"/>
                  </a:lnTo>
                  <a:lnTo>
                    <a:pt x="6392" y="13438"/>
                  </a:lnTo>
                  <a:lnTo>
                    <a:pt x="11957" y="27728"/>
                  </a:lnTo>
                  <a:lnTo>
                    <a:pt x="16136" y="40096"/>
                  </a:lnTo>
                  <a:lnTo>
                    <a:pt x="18369" y="47768"/>
                  </a:lnTo>
                  <a:lnTo>
                    <a:pt x="20601" y="40096"/>
                  </a:lnTo>
                  <a:lnTo>
                    <a:pt x="24780" y="27728"/>
                  </a:lnTo>
                  <a:lnTo>
                    <a:pt x="30345" y="13438"/>
                  </a:lnTo>
                  <a:lnTo>
                    <a:pt x="36738" y="0"/>
                  </a:lnTo>
                  <a:close/>
                </a:path>
              </a:pathLst>
            </a:custGeom>
            <a:solidFill>
              <a:srgbClr val="000000"/>
            </a:solidFill>
          </p:spPr>
          <p:txBody>
            <a:bodyPr wrap="square" lIns="0" tIns="0" rIns="0" bIns="0" rtlCol="0"/>
            <a:lstStyle/>
            <a:p>
              <a:endParaRPr/>
            </a:p>
          </p:txBody>
        </p:sp>
        <p:sp>
          <p:nvSpPr>
            <p:cNvPr id="109" name="object 54">
              <a:extLst>
                <a:ext uri="{FF2B5EF4-FFF2-40B4-BE49-F238E27FC236}">
                  <a16:creationId xmlns:a16="http://schemas.microsoft.com/office/drawing/2014/main" id="{39309FFD-478A-EAD9-9E11-FD80C272DE4B}"/>
                </a:ext>
              </a:extLst>
            </p:cNvPr>
            <p:cNvSpPr/>
            <p:nvPr/>
          </p:nvSpPr>
          <p:spPr>
            <a:xfrm>
              <a:off x="5845070" y="4519071"/>
              <a:ext cx="36830" cy="48260"/>
            </a:xfrm>
            <a:custGeom>
              <a:avLst/>
              <a:gdLst/>
              <a:ahLst/>
              <a:cxnLst/>
              <a:rect l="l" t="t" r="r" b="b"/>
              <a:pathLst>
                <a:path w="36829" h="48260">
                  <a:moveTo>
                    <a:pt x="18369" y="47768"/>
                  </a:moveTo>
                  <a:lnTo>
                    <a:pt x="20601" y="40096"/>
                  </a:lnTo>
                  <a:lnTo>
                    <a:pt x="24780" y="27728"/>
                  </a:lnTo>
                  <a:lnTo>
                    <a:pt x="30345" y="13438"/>
                  </a:lnTo>
                  <a:lnTo>
                    <a:pt x="36738" y="0"/>
                  </a:lnTo>
                  <a:lnTo>
                    <a:pt x="0" y="0"/>
                  </a:lnTo>
                  <a:lnTo>
                    <a:pt x="6392" y="13438"/>
                  </a:lnTo>
                  <a:lnTo>
                    <a:pt x="11957" y="27728"/>
                  </a:lnTo>
                  <a:lnTo>
                    <a:pt x="16136" y="40096"/>
                  </a:lnTo>
                  <a:lnTo>
                    <a:pt x="18369" y="47768"/>
                  </a:lnTo>
                  <a:close/>
                </a:path>
              </a:pathLst>
            </a:custGeom>
            <a:ln w="5060">
              <a:solidFill>
                <a:srgbClr val="000000"/>
              </a:solidFill>
            </a:ln>
          </p:spPr>
          <p:txBody>
            <a:bodyPr wrap="square" lIns="0" tIns="0" rIns="0" bIns="0" rtlCol="0"/>
            <a:lstStyle/>
            <a:p>
              <a:endParaRPr/>
            </a:p>
          </p:txBody>
        </p:sp>
        <p:sp>
          <p:nvSpPr>
            <p:cNvPr id="110" name="object 55">
              <a:extLst>
                <a:ext uri="{FF2B5EF4-FFF2-40B4-BE49-F238E27FC236}">
                  <a16:creationId xmlns:a16="http://schemas.microsoft.com/office/drawing/2014/main" id="{5F5CE0FE-01A9-EAB2-BD74-03249A1B0D8A}"/>
                </a:ext>
              </a:extLst>
            </p:cNvPr>
            <p:cNvSpPr/>
            <p:nvPr/>
          </p:nvSpPr>
          <p:spPr>
            <a:xfrm>
              <a:off x="4948916" y="4883468"/>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111" name="object 56">
              <a:extLst>
                <a:ext uri="{FF2B5EF4-FFF2-40B4-BE49-F238E27FC236}">
                  <a16:creationId xmlns:a16="http://schemas.microsoft.com/office/drawing/2014/main" id="{3669DB64-7929-F0E9-BD26-786569BA516D}"/>
                </a:ext>
              </a:extLst>
            </p:cNvPr>
            <p:cNvSpPr/>
            <p:nvPr/>
          </p:nvSpPr>
          <p:spPr>
            <a:xfrm>
              <a:off x="4901148" y="4865099"/>
              <a:ext cx="48260" cy="36830"/>
            </a:xfrm>
            <a:custGeom>
              <a:avLst/>
              <a:gdLst/>
              <a:ahLst/>
              <a:cxnLst/>
              <a:rect l="l" t="t" r="r" b="b"/>
              <a:pathLst>
                <a:path w="48260" h="36829">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112" name="object 57">
              <a:extLst>
                <a:ext uri="{FF2B5EF4-FFF2-40B4-BE49-F238E27FC236}">
                  <a16:creationId xmlns:a16="http://schemas.microsoft.com/office/drawing/2014/main" id="{A5FAAE46-BF2F-ABDB-C4BD-1FCE609B760C}"/>
                </a:ext>
              </a:extLst>
            </p:cNvPr>
            <p:cNvSpPr/>
            <p:nvPr/>
          </p:nvSpPr>
          <p:spPr>
            <a:xfrm>
              <a:off x="4901148" y="4865099"/>
              <a:ext cx="48260" cy="36830"/>
            </a:xfrm>
            <a:custGeom>
              <a:avLst/>
              <a:gdLst/>
              <a:ahLst/>
              <a:cxnLst/>
              <a:rect l="l" t="t" r="r" b="b"/>
              <a:pathLst>
                <a:path w="48260" h="36829">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grpSp>
      <p:sp>
        <p:nvSpPr>
          <p:cNvPr id="113" name="object 58">
            <a:extLst>
              <a:ext uri="{FF2B5EF4-FFF2-40B4-BE49-F238E27FC236}">
                <a16:creationId xmlns:a16="http://schemas.microsoft.com/office/drawing/2014/main" id="{A9E8248B-150E-8EBE-A515-6071AFE90150}"/>
              </a:ext>
            </a:extLst>
          </p:cNvPr>
          <p:cNvSpPr txBox="1"/>
          <p:nvPr/>
        </p:nvSpPr>
        <p:spPr>
          <a:xfrm>
            <a:off x="10398236" y="4950716"/>
            <a:ext cx="329565" cy="207645"/>
          </a:xfrm>
          <a:prstGeom prst="rect">
            <a:avLst/>
          </a:prstGeom>
        </p:spPr>
        <p:txBody>
          <a:bodyPr vert="horz" wrap="square" lIns="0" tIns="12065" rIns="0" bIns="0" rtlCol="0">
            <a:spAutoFit/>
          </a:bodyPr>
          <a:lstStyle/>
          <a:p>
            <a:pPr marL="12700">
              <a:lnSpc>
                <a:spcPct val="100000"/>
              </a:lnSpc>
              <a:spcBef>
                <a:spcPts val="95"/>
              </a:spcBef>
            </a:pPr>
            <a:r>
              <a:rPr sz="1200" spc="-5" dirty="0">
                <a:latin typeface="SimSun"/>
                <a:cs typeface="SimSun"/>
              </a:rPr>
              <a:t>通过</a:t>
            </a:r>
            <a:endParaRPr sz="1200">
              <a:latin typeface="SimSun"/>
              <a:cs typeface="SimSun"/>
            </a:endParaRPr>
          </a:p>
        </p:txBody>
      </p:sp>
      <p:grpSp>
        <p:nvGrpSpPr>
          <p:cNvPr id="114" name="object 59">
            <a:extLst>
              <a:ext uri="{FF2B5EF4-FFF2-40B4-BE49-F238E27FC236}">
                <a16:creationId xmlns:a16="http://schemas.microsoft.com/office/drawing/2014/main" id="{304DB449-1A06-DF58-11DC-8460C4F14D28}"/>
              </a:ext>
            </a:extLst>
          </p:cNvPr>
          <p:cNvGrpSpPr/>
          <p:nvPr/>
        </p:nvGrpSpPr>
        <p:grpSpPr>
          <a:xfrm>
            <a:off x="8895223" y="5156962"/>
            <a:ext cx="534670" cy="41910"/>
            <a:chOff x="3493166" y="4862559"/>
            <a:chExt cx="534670" cy="41910"/>
          </a:xfrm>
        </p:grpSpPr>
        <p:sp>
          <p:nvSpPr>
            <p:cNvPr id="115" name="object 60">
              <a:extLst>
                <a:ext uri="{FF2B5EF4-FFF2-40B4-BE49-F238E27FC236}">
                  <a16:creationId xmlns:a16="http://schemas.microsoft.com/office/drawing/2014/main" id="{02DE5964-2FAA-2DE6-80FF-59D48DA16DB0}"/>
                </a:ext>
              </a:extLst>
            </p:cNvPr>
            <p:cNvSpPr/>
            <p:nvPr/>
          </p:nvSpPr>
          <p:spPr>
            <a:xfrm>
              <a:off x="3543475" y="4883468"/>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116" name="object 61">
              <a:extLst>
                <a:ext uri="{FF2B5EF4-FFF2-40B4-BE49-F238E27FC236}">
                  <a16:creationId xmlns:a16="http://schemas.microsoft.com/office/drawing/2014/main" id="{FBB5DC06-61D0-53B1-9DE5-7B11EB32E445}"/>
                </a:ext>
              </a:extLst>
            </p:cNvPr>
            <p:cNvSpPr/>
            <p:nvPr/>
          </p:nvSpPr>
          <p:spPr>
            <a:xfrm>
              <a:off x="3495706" y="4865099"/>
              <a:ext cx="48260" cy="36830"/>
            </a:xfrm>
            <a:custGeom>
              <a:avLst/>
              <a:gdLst/>
              <a:ahLst/>
              <a:cxnLst/>
              <a:rect l="l" t="t" r="r" b="b"/>
              <a:pathLst>
                <a:path w="48260" h="36829">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117" name="object 62">
              <a:extLst>
                <a:ext uri="{FF2B5EF4-FFF2-40B4-BE49-F238E27FC236}">
                  <a16:creationId xmlns:a16="http://schemas.microsoft.com/office/drawing/2014/main" id="{EA7FCFF2-5ED3-744F-87A2-2B4D249D058F}"/>
                </a:ext>
              </a:extLst>
            </p:cNvPr>
            <p:cNvSpPr/>
            <p:nvPr/>
          </p:nvSpPr>
          <p:spPr>
            <a:xfrm>
              <a:off x="3495706" y="4865099"/>
              <a:ext cx="48260" cy="36830"/>
            </a:xfrm>
            <a:custGeom>
              <a:avLst/>
              <a:gdLst/>
              <a:ahLst/>
              <a:cxnLst/>
              <a:rect l="l" t="t" r="r" b="b"/>
              <a:pathLst>
                <a:path w="48260" h="36829">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grpSp>
      <p:sp>
        <p:nvSpPr>
          <p:cNvPr id="118" name="object 63">
            <a:extLst>
              <a:ext uri="{FF2B5EF4-FFF2-40B4-BE49-F238E27FC236}">
                <a16:creationId xmlns:a16="http://schemas.microsoft.com/office/drawing/2014/main" id="{28F5FC3C-2949-D9C3-852B-4A24F0290CBB}"/>
              </a:ext>
            </a:extLst>
          </p:cNvPr>
          <p:cNvSpPr txBox="1"/>
          <p:nvPr/>
        </p:nvSpPr>
        <p:spPr>
          <a:xfrm>
            <a:off x="8135224" y="4896172"/>
            <a:ext cx="1186815" cy="499109"/>
          </a:xfrm>
          <a:prstGeom prst="rect">
            <a:avLst/>
          </a:prstGeom>
        </p:spPr>
        <p:txBody>
          <a:bodyPr vert="horz" wrap="square" lIns="0" tIns="12700" rIns="0" bIns="0" rtlCol="0">
            <a:spAutoFit/>
          </a:bodyPr>
          <a:lstStyle/>
          <a:p>
            <a:pPr marL="86995" marR="5080" indent="-74930">
              <a:lnSpc>
                <a:spcPct val="129500"/>
              </a:lnSpc>
              <a:spcBef>
                <a:spcPts val="100"/>
              </a:spcBef>
              <a:tabLst>
                <a:tab pos="869950" algn="l"/>
              </a:tabLst>
            </a:pPr>
            <a:r>
              <a:rPr sz="1200" spc="10" dirty="0">
                <a:latin typeface="SimSun"/>
                <a:cs typeface="SimSun"/>
              </a:rPr>
              <a:t>跟踪体</a:t>
            </a:r>
            <a:r>
              <a:rPr sz="1200" spc="-5" dirty="0">
                <a:latin typeface="SimSun"/>
                <a:cs typeface="SimSun"/>
              </a:rPr>
              <a:t>特</a:t>
            </a:r>
            <a:r>
              <a:rPr sz="1200" dirty="0">
                <a:latin typeface="SimSun"/>
                <a:cs typeface="SimSun"/>
              </a:rPr>
              <a:t>	</a:t>
            </a:r>
            <a:r>
              <a:rPr sz="1200" spc="-5" dirty="0">
                <a:latin typeface="SimSun"/>
                <a:cs typeface="SimSun"/>
              </a:rPr>
              <a:t>通过 </a:t>
            </a:r>
            <a:r>
              <a:rPr sz="1200" spc="25" dirty="0">
                <a:latin typeface="SimSun"/>
                <a:cs typeface="SimSun"/>
              </a:rPr>
              <a:t>征提</a:t>
            </a:r>
            <a:r>
              <a:rPr sz="1200" spc="-5" dirty="0">
                <a:latin typeface="SimSun"/>
                <a:cs typeface="SimSun"/>
              </a:rPr>
              <a:t>取</a:t>
            </a:r>
            <a:endParaRPr sz="1200">
              <a:latin typeface="SimSun"/>
              <a:cs typeface="SimSun"/>
            </a:endParaRPr>
          </a:p>
        </p:txBody>
      </p:sp>
      <p:grpSp>
        <p:nvGrpSpPr>
          <p:cNvPr id="119" name="object 64">
            <a:extLst>
              <a:ext uri="{FF2B5EF4-FFF2-40B4-BE49-F238E27FC236}">
                <a16:creationId xmlns:a16="http://schemas.microsoft.com/office/drawing/2014/main" id="{B0779B3C-F1E8-44BA-8705-01A70198F731}"/>
              </a:ext>
            </a:extLst>
          </p:cNvPr>
          <p:cNvGrpSpPr/>
          <p:nvPr/>
        </p:nvGrpSpPr>
        <p:grpSpPr>
          <a:xfrm>
            <a:off x="8433703" y="2650734"/>
            <a:ext cx="41910" cy="2223770"/>
            <a:chOff x="3031646" y="2356331"/>
            <a:chExt cx="41910" cy="2223770"/>
          </a:xfrm>
        </p:grpSpPr>
        <p:sp>
          <p:nvSpPr>
            <p:cNvPr id="120" name="object 65">
              <a:extLst>
                <a:ext uri="{FF2B5EF4-FFF2-40B4-BE49-F238E27FC236}">
                  <a16:creationId xmlns:a16="http://schemas.microsoft.com/office/drawing/2014/main" id="{514BE90B-D63E-E4FF-F9D1-14472EB8710A}"/>
                </a:ext>
              </a:extLst>
            </p:cNvPr>
            <p:cNvSpPr/>
            <p:nvPr/>
          </p:nvSpPr>
          <p:spPr>
            <a:xfrm>
              <a:off x="3052555" y="3749474"/>
              <a:ext cx="0" cy="828040"/>
            </a:xfrm>
            <a:custGeom>
              <a:avLst/>
              <a:gdLst/>
              <a:ahLst/>
              <a:cxnLst/>
              <a:rect l="l" t="t" r="r" b="b"/>
              <a:pathLst>
                <a:path h="828039">
                  <a:moveTo>
                    <a:pt x="0" y="827799"/>
                  </a:moveTo>
                  <a:lnTo>
                    <a:pt x="0" y="0"/>
                  </a:lnTo>
                </a:path>
              </a:pathLst>
            </a:custGeom>
            <a:ln w="5060">
              <a:solidFill>
                <a:srgbClr val="000000"/>
              </a:solidFill>
            </a:ln>
          </p:spPr>
          <p:txBody>
            <a:bodyPr wrap="square" lIns="0" tIns="0" rIns="0" bIns="0" rtlCol="0"/>
            <a:lstStyle/>
            <a:p>
              <a:endParaRPr/>
            </a:p>
          </p:txBody>
        </p:sp>
        <p:sp>
          <p:nvSpPr>
            <p:cNvPr id="121" name="object 66">
              <a:extLst>
                <a:ext uri="{FF2B5EF4-FFF2-40B4-BE49-F238E27FC236}">
                  <a16:creationId xmlns:a16="http://schemas.microsoft.com/office/drawing/2014/main" id="{83A85F1D-A858-79EB-C1D2-EDB7169984E5}"/>
                </a:ext>
              </a:extLst>
            </p:cNvPr>
            <p:cNvSpPr/>
            <p:nvPr/>
          </p:nvSpPr>
          <p:spPr>
            <a:xfrm>
              <a:off x="3034186" y="3701705"/>
              <a:ext cx="36830" cy="48260"/>
            </a:xfrm>
            <a:custGeom>
              <a:avLst/>
              <a:gdLst/>
              <a:ahLst/>
              <a:cxnLst/>
              <a:rect l="l" t="t" r="r" b="b"/>
              <a:pathLst>
                <a:path w="36830" h="48260">
                  <a:moveTo>
                    <a:pt x="0" y="47768"/>
                  </a:moveTo>
                  <a:lnTo>
                    <a:pt x="36738" y="47768"/>
                  </a:lnTo>
                  <a:lnTo>
                    <a:pt x="30345" y="34330"/>
                  </a:lnTo>
                  <a:lnTo>
                    <a:pt x="24780" y="20040"/>
                  </a:lnTo>
                  <a:lnTo>
                    <a:pt x="20601" y="7672"/>
                  </a:lnTo>
                  <a:lnTo>
                    <a:pt x="18369" y="0"/>
                  </a:lnTo>
                  <a:lnTo>
                    <a:pt x="16136" y="7672"/>
                  </a:lnTo>
                  <a:lnTo>
                    <a:pt x="11957" y="20040"/>
                  </a:lnTo>
                  <a:lnTo>
                    <a:pt x="6392" y="34330"/>
                  </a:lnTo>
                  <a:lnTo>
                    <a:pt x="0" y="47768"/>
                  </a:lnTo>
                  <a:close/>
                </a:path>
              </a:pathLst>
            </a:custGeom>
            <a:solidFill>
              <a:srgbClr val="000000"/>
            </a:solidFill>
          </p:spPr>
          <p:txBody>
            <a:bodyPr wrap="square" lIns="0" tIns="0" rIns="0" bIns="0" rtlCol="0"/>
            <a:lstStyle/>
            <a:p>
              <a:endParaRPr/>
            </a:p>
          </p:txBody>
        </p:sp>
        <p:sp>
          <p:nvSpPr>
            <p:cNvPr id="122" name="object 67">
              <a:extLst>
                <a:ext uri="{FF2B5EF4-FFF2-40B4-BE49-F238E27FC236}">
                  <a16:creationId xmlns:a16="http://schemas.microsoft.com/office/drawing/2014/main" id="{C53A6969-99E1-FC64-B9CC-F2D3309F8776}"/>
                </a:ext>
              </a:extLst>
            </p:cNvPr>
            <p:cNvSpPr/>
            <p:nvPr/>
          </p:nvSpPr>
          <p:spPr>
            <a:xfrm>
              <a:off x="3034186" y="3701705"/>
              <a:ext cx="36830" cy="48260"/>
            </a:xfrm>
            <a:custGeom>
              <a:avLst/>
              <a:gdLst/>
              <a:ahLst/>
              <a:cxnLst/>
              <a:rect l="l" t="t" r="r" b="b"/>
              <a:pathLst>
                <a:path w="36830" h="48260">
                  <a:moveTo>
                    <a:pt x="18369" y="0"/>
                  </a:moveTo>
                  <a:lnTo>
                    <a:pt x="16136" y="7672"/>
                  </a:lnTo>
                  <a:lnTo>
                    <a:pt x="11957" y="20040"/>
                  </a:lnTo>
                  <a:lnTo>
                    <a:pt x="6392" y="34330"/>
                  </a:lnTo>
                  <a:lnTo>
                    <a:pt x="0" y="47768"/>
                  </a:lnTo>
                  <a:lnTo>
                    <a:pt x="36738" y="47768"/>
                  </a:lnTo>
                  <a:lnTo>
                    <a:pt x="30345" y="34330"/>
                  </a:lnTo>
                  <a:lnTo>
                    <a:pt x="24780" y="20040"/>
                  </a:lnTo>
                  <a:lnTo>
                    <a:pt x="20601" y="7672"/>
                  </a:lnTo>
                  <a:lnTo>
                    <a:pt x="18369" y="0"/>
                  </a:lnTo>
                  <a:close/>
                </a:path>
              </a:pathLst>
            </a:custGeom>
            <a:ln w="5060">
              <a:solidFill>
                <a:srgbClr val="000000"/>
              </a:solidFill>
            </a:ln>
          </p:spPr>
          <p:txBody>
            <a:bodyPr wrap="square" lIns="0" tIns="0" rIns="0" bIns="0" rtlCol="0"/>
            <a:lstStyle/>
            <a:p>
              <a:endParaRPr/>
            </a:p>
          </p:txBody>
        </p:sp>
        <p:sp>
          <p:nvSpPr>
            <p:cNvPr id="123" name="object 68">
              <a:extLst>
                <a:ext uri="{FF2B5EF4-FFF2-40B4-BE49-F238E27FC236}">
                  <a16:creationId xmlns:a16="http://schemas.microsoft.com/office/drawing/2014/main" id="{AEC4711C-F93A-B6E3-0BE4-E6E9CC8E1B9C}"/>
                </a:ext>
              </a:extLst>
            </p:cNvPr>
            <p:cNvSpPr/>
            <p:nvPr/>
          </p:nvSpPr>
          <p:spPr>
            <a:xfrm>
              <a:off x="3052555" y="2358871"/>
              <a:ext cx="0" cy="662305"/>
            </a:xfrm>
            <a:custGeom>
              <a:avLst/>
              <a:gdLst/>
              <a:ahLst/>
              <a:cxnLst/>
              <a:rect l="l" t="t" r="r" b="b"/>
              <a:pathLst>
                <a:path h="662305">
                  <a:moveTo>
                    <a:pt x="0" y="0"/>
                  </a:moveTo>
                  <a:lnTo>
                    <a:pt x="0" y="661806"/>
                  </a:lnTo>
                </a:path>
              </a:pathLst>
            </a:custGeom>
            <a:ln w="5060">
              <a:solidFill>
                <a:srgbClr val="000000"/>
              </a:solidFill>
            </a:ln>
          </p:spPr>
          <p:txBody>
            <a:bodyPr wrap="square" lIns="0" tIns="0" rIns="0" bIns="0" rtlCol="0"/>
            <a:lstStyle/>
            <a:p>
              <a:endParaRPr/>
            </a:p>
          </p:txBody>
        </p:sp>
        <p:sp>
          <p:nvSpPr>
            <p:cNvPr id="124" name="object 69">
              <a:extLst>
                <a:ext uri="{FF2B5EF4-FFF2-40B4-BE49-F238E27FC236}">
                  <a16:creationId xmlns:a16="http://schemas.microsoft.com/office/drawing/2014/main" id="{E75FB5FC-E2C6-A082-4E60-8D5FDD231D42}"/>
                </a:ext>
              </a:extLst>
            </p:cNvPr>
            <p:cNvSpPr/>
            <p:nvPr/>
          </p:nvSpPr>
          <p:spPr>
            <a:xfrm>
              <a:off x="3034186" y="3020678"/>
              <a:ext cx="36830" cy="48260"/>
            </a:xfrm>
            <a:custGeom>
              <a:avLst/>
              <a:gdLst/>
              <a:ahLst/>
              <a:cxnLst/>
              <a:rect l="l" t="t" r="r" b="b"/>
              <a:pathLst>
                <a:path w="36830" h="48260">
                  <a:moveTo>
                    <a:pt x="36738" y="0"/>
                  </a:moveTo>
                  <a:lnTo>
                    <a:pt x="0" y="0"/>
                  </a:lnTo>
                  <a:lnTo>
                    <a:pt x="6392" y="13438"/>
                  </a:lnTo>
                  <a:lnTo>
                    <a:pt x="11957" y="27728"/>
                  </a:lnTo>
                  <a:lnTo>
                    <a:pt x="16136" y="40096"/>
                  </a:lnTo>
                  <a:lnTo>
                    <a:pt x="18369" y="47768"/>
                  </a:lnTo>
                  <a:lnTo>
                    <a:pt x="20601" y="40096"/>
                  </a:lnTo>
                  <a:lnTo>
                    <a:pt x="24780" y="27728"/>
                  </a:lnTo>
                  <a:lnTo>
                    <a:pt x="30345" y="13438"/>
                  </a:lnTo>
                  <a:lnTo>
                    <a:pt x="36738" y="0"/>
                  </a:lnTo>
                  <a:close/>
                </a:path>
              </a:pathLst>
            </a:custGeom>
            <a:solidFill>
              <a:srgbClr val="000000"/>
            </a:solidFill>
          </p:spPr>
          <p:txBody>
            <a:bodyPr wrap="square" lIns="0" tIns="0" rIns="0" bIns="0" rtlCol="0"/>
            <a:lstStyle/>
            <a:p>
              <a:endParaRPr/>
            </a:p>
          </p:txBody>
        </p:sp>
        <p:sp>
          <p:nvSpPr>
            <p:cNvPr id="125" name="object 70">
              <a:extLst>
                <a:ext uri="{FF2B5EF4-FFF2-40B4-BE49-F238E27FC236}">
                  <a16:creationId xmlns:a16="http://schemas.microsoft.com/office/drawing/2014/main" id="{90D219E7-EE72-0789-C928-800F222665EE}"/>
                </a:ext>
              </a:extLst>
            </p:cNvPr>
            <p:cNvSpPr/>
            <p:nvPr/>
          </p:nvSpPr>
          <p:spPr>
            <a:xfrm>
              <a:off x="3034186" y="3020678"/>
              <a:ext cx="36830" cy="48260"/>
            </a:xfrm>
            <a:custGeom>
              <a:avLst/>
              <a:gdLst/>
              <a:ahLst/>
              <a:cxnLst/>
              <a:rect l="l" t="t" r="r" b="b"/>
              <a:pathLst>
                <a:path w="36830" h="48260">
                  <a:moveTo>
                    <a:pt x="18369" y="47768"/>
                  </a:moveTo>
                  <a:lnTo>
                    <a:pt x="20601" y="40096"/>
                  </a:lnTo>
                  <a:lnTo>
                    <a:pt x="24780" y="27728"/>
                  </a:lnTo>
                  <a:lnTo>
                    <a:pt x="30345" y="13438"/>
                  </a:lnTo>
                  <a:lnTo>
                    <a:pt x="36738" y="0"/>
                  </a:lnTo>
                  <a:lnTo>
                    <a:pt x="0" y="0"/>
                  </a:lnTo>
                  <a:lnTo>
                    <a:pt x="6392" y="13438"/>
                  </a:lnTo>
                  <a:lnTo>
                    <a:pt x="11957" y="27728"/>
                  </a:lnTo>
                  <a:lnTo>
                    <a:pt x="16136" y="40096"/>
                  </a:lnTo>
                  <a:lnTo>
                    <a:pt x="18369" y="47768"/>
                  </a:lnTo>
                  <a:close/>
                </a:path>
              </a:pathLst>
            </a:custGeom>
            <a:ln w="5060">
              <a:solidFill>
                <a:srgbClr val="000000"/>
              </a:solidFill>
            </a:ln>
          </p:spPr>
          <p:txBody>
            <a:bodyPr wrap="square" lIns="0" tIns="0" rIns="0" bIns="0" rtlCol="0"/>
            <a:lstStyle/>
            <a:p>
              <a:endParaRPr/>
            </a:p>
          </p:txBody>
        </p:sp>
      </p:grpSp>
      <p:sp>
        <p:nvSpPr>
          <p:cNvPr id="126" name="object 71">
            <a:extLst>
              <a:ext uri="{FF2B5EF4-FFF2-40B4-BE49-F238E27FC236}">
                <a16:creationId xmlns:a16="http://schemas.microsoft.com/office/drawing/2014/main" id="{CB40AA88-D5B3-8D42-C21B-D01D34534A93}"/>
              </a:ext>
            </a:extLst>
          </p:cNvPr>
          <p:cNvSpPr txBox="1"/>
          <p:nvPr/>
        </p:nvSpPr>
        <p:spPr>
          <a:xfrm>
            <a:off x="8290075" y="2780197"/>
            <a:ext cx="329565" cy="207645"/>
          </a:xfrm>
          <a:prstGeom prst="rect">
            <a:avLst/>
          </a:prstGeom>
        </p:spPr>
        <p:txBody>
          <a:bodyPr vert="horz" wrap="square" lIns="0" tIns="12065" rIns="0" bIns="0" rtlCol="0">
            <a:spAutoFit/>
          </a:bodyPr>
          <a:lstStyle/>
          <a:p>
            <a:pPr marL="12700">
              <a:lnSpc>
                <a:spcPct val="100000"/>
              </a:lnSpc>
              <a:spcBef>
                <a:spcPts val="95"/>
              </a:spcBef>
            </a:pPr>
            <a:r>
              <a:rPr sz="1200" spc="-5" dirty="0">
                <a:latin typeface="SimSun"/>
                <a:cs typeface="SimSun"/>
              </a:rPr>
              <a:t>失败</a:t>
            </a:r>
            <a:endParaRPr sz="1200">
              <a:latin typeface="SimSun"/>
              <a:cs typeface="SimSun"/>
            </a:endParaRPr>
          </a:p>
        </p:txBody>
      </p:sp>
      <p:grpSp>
        <p:nvGrpSpPr>
          <p:cNvPr id="127" name="object 72">
            <a:extLst>
              <a:ext uri="{FF2B5EF4-FFF2-40B4-BE49-F238E27FC236}">
                <a16:creationId xmlns:a16="http://schemas.microsoft.com/office/drawing/2014/main" id="{FC38C797-6C71-C8F4-A8E9-67B5BCFA46AC}"/>
              </a:ext>
            </a:extLst>
          </p:cNvPr>
          <p:cNvGrpSpPr/>
          <p:nvPr/>
        </p:nvGrpSpPr>
        <p:grpSpPr>
          <a:xfrm>
            <a:off x="8782444" y="2650734"/>
            <a:ext cx="757555" cy="718185"/>
            <a:chOff x="3380387" y="2356331"/>
            <a:chExt cx="757555" cy="718185"/>
          </a:xfrm>
        </p:grpSpPr>
        <p:sp>
          <p:nvSpPr>
            <p:cNvPr id="128" name="object 73">
              <a:extLst>
                <a:ext uri="{FF2B5EF4-FFF2-40B4-BE49-F238E27FC236}">
                  <a16:creationId xmlns:a16="http://schemas.microsoft.com/office/drawing/2014/main" id="{525CA8EA-B184-B103-3E0F-3E68ED0EBD10}"/>
                </a:ext>
              </a:extLst>
            </p:cNvPr>
            <p:cNvSpPr/>
            <p:nvPr/>
          </p:nvSpPr>
          <p:spPr>
            <a:xfrm>
              <a:off x="3417595" y="2358871"/>
              <a:ext cx="717550" cy="680085"/>
            </a:xfrm>
            <a:custGeom>
              <a:avLst/>
              <a:gdLst/>
              <a:ahLst/>
              <a:cxnLst/>
              <a:rect l="l" t="t" r="r" b="b"/>
              <a:pathLst>
                <a:path w="717550" h="680085">
                  <a:moveTo>
                    <a:pt x="717381" y="0"/>
                  </a:moveTo>
                  <a:lnTo>
                    <a:pt x="0" y="679971"/>
                  </a:lnTo>
                </a:path>
              </a:pathLst>
            </a:custGeom>
            <a:ln w="5060">
              <a:solidFill>
                <a:srgbClr val="000000"/>
              </a:solidFill>
            </a:ln>
          </p:spPr>
          <p:txBody>
            <a:bodyPr wrap="square" lIns="0" tIns="0" rIns="0" bIns="0" rtlCol="0"/>
            <a:lstStyle/>
            <a:p>
              <a:endParaRPr/>
            </a:p>
          </p:txBody>
        </p:sp>
        <p:sp>
          <p:nvSpPr>
            <p:cNvPr id="129" name="object 74">
              <a:extLst>
                <a:ext uri="{FF2B5EF4-FFF2-40B4-BE49-F238E27FC236}">
                  <a16:creationId xmlns:a16="http://schemas.microsoft.com/office/drawing/2014/main" id="{BDDD9F76-BCB6-6E3B-C3CA-A3FE6F8B12DA}"/>
                </a:ext>
              </a:extLst>
            </p:cNvPr>
            <p:cNvSpPr/>
            <p:nvPr/>
          </p:nvSpPr>
          <p:spPr>
            <a:xfrm>
              <a:off x="3382927" y="3025512"/>
              <a:ext cx="47625" cy="46355"/>
            </a:xfrm>
            <a:custGeom>
              <a:avLst/>
              <a:gdLst/>
              <a:ahLst/>
              <a:cxnLst/>
              <a:rect l="l" t="t" r="r" b="b"/>
              <a:pathLst>
                <a:path w="47625" h="46355">
                  <a:moveTo>
                    <a:pt x="47303" y="26662"/>
                  </a:moveTo>
                  <a:lnTo>
                    <a:pt x="22031" y="0"/>
                  </a:lnTo>
                  <a:lnTo>
                    <a:pt x="16676" y="13883"/>
                  </a:lnTo>
                  <a:lnTo>
                    <a:pt x="10133" y="27752"/>
                  </a:lnTo>
                  <a:lnTo>
                    <a:pt x="4032" y="39292"/>
                  </a:lnTo>
                  <a:lnTo>
                    <a:pt x="0" y="46191"/>
                  </a:lnTo>
                  <a:lnTo>
                    <a:pt x="7103" y="42533"/>
                  </a:lnTo>
                  <a:lnTo>
                    <a:pt x="18954" y="37058"/>
                  </a:lnTo>
                  <a:lnTo>
                    <a:pt x="33153" y="31266"/>
                  </a:lnTo>
                  <a:lnTo>
                    <a:pt x="47303" y="26662"/>
                  </a:lnTo>
                  <a:close/>
                </a:path>
              </a:pathLst>
            </a:custGeom>
            <a:solidFill>
              <a:srgbClr val="000000"/>
            </a:solidFill>
          </p:spPr>
          <p:txBody>
            <a:bodyPr wrap="square" lIns="0" tIns="0" rIns="0" bIns="0" rtlCol="0"/>
            <a:lstStyle/>
            <a:p>
              <a:endParaRPr/>
            </a:p>
          </p:txBody>
        </p:sp>
        <p:sp>
          <p:nvSpPr>
            <p:cNvPr id="130" name="object 75">
              <a:extLst>
                <a:ext uri="{FF2B5EF4-FFF2-40B4-BE49-F238E27FC236}">
                  <a16:creationId xmlns:a16="http://schemas.microsoft.com/office/drawing/2014/main" id="{BDF00361-CBBC-B37D-C8DC-D55C222614A3}"/>
                </a:ext>
              </a:extLst>
            </p:cNvPr>
            <p:cNvSpPr/>
            <p:nvPr/>
          </p:nvSpPr>
          <p:spPr>
            <a:xfrm>
              <a:off x="3382927" y="3025512"/>
              <a:ext cx="47625" cy="46355"/>
            </a:xfrm>
            <a:custGeom>
              <a:avLst/>
              <a:gdLst/>
              <a:ahLst/>
              <a:cxnLst/>
              <a:rect l="l" t="t" r="r" b="b"/>
              <a:pathLst>
                <a:path w="47625" h="46355">
                  <a:moveTo>
                    <a:pt x="0" y="46191"/>
                  </a:moveTo>
                  <a:lnTo>
                    <a:pt x="7103" y="42533"/>
                  </a:lnTo>
                  <a:lnTo>
                    <a:pt x="18954" y="37058"/>
                  </a:lnTo>
                  <a:lnTo>
                    <a:pt x="33153" y="31266"/>
                  </a:lnTo>
                  <a:lnTo>
                    <a:pt x="47303" y="26662"/>
                  </a:lnTo>
                  <a:lnTo>
                    <a:pt x="22031" y="0"/>
                  </a:lnTo>
                  <a:lnTo>
                    <a:pt x="16676" y="13883"/>
                  </a:lnTo>
                  <a:lnTo>
                    <a:pt x="10133" y="27752"/>
                  </a:lnTo>
                  <a:lnTo>
                    <a:pt x="4032" y="39292"/>
                  </a:lnTo>
                  <a:lnTo>
                    <a:pt x="0" y="46191"/>
                  </a:lnTo>
                  <a:close/>
                </a:path>
              </a:pathLst>
            </a:custGeom>
            <a:ln w="5060">
              <a:solidFill>
                <a:srgbClr val="000000"/>
              </a:solidFill>
            </a:ln>
          </p:spPr>
          <p:txBody>
            <a:bodyPr wrap="square" lIns="0" tIns="0" rIns="0" bIns="0" rtlCol="0"/>
            <a:lstStyle/>
            <a:p>
              <a:endParaRPr/>
            </a:p>
          </p:txBody>
        </p:sp>
      </p:grpSp>
      <p:sp>
        <p:nvSpPr>
          <p:cNvPr id="131" name="object 76">
            <a:extLst>
              <a:ext uri="{FF2B5EF4-FFF2-40B4-BE49-F238E27FC236}">
                <a16:creationId xmlns:a16="http://schemas.microsoft.com/office/drawing/2014/main" id="{BF7F9549-352E-9C7A-20FC-2E69B66215A3}"/>
              </a:ext>
            </a:extLst>
          </p:cNvPr>
          <p:cNvSpPr txBox="1"/>
          <p:nvPr/>
        </p:nvSpPr>
        <p:spPr>
          <a:xfrm>
            <a:off x="8916769" y="2782558"/>
            <a:ext cx="481330" cy="207645"/>
          </a:xfrm>
          <a:prstGeom prst="rect">
            <a:avLst/>
          </a:prstGeom>
        </p:spPr>
        <p:txBody>
          <a:bodyPr vert="horz" wrap="square" lIns="0" tIns="12065" rIns="0" bIns="0" rtlCol="0">
            <a:spAutoFit/>
          </a:bodyPr>
          <a:lstStyle/>
          <a:p>
            <a:pPr marL="12700">
              <a:lnSpc>
                <a:spcPct val="100000"/>
              </a:lnSpc>
              <a:spcBef>
                <a:spcPts val="95"/>
              </a:spcBef>
            </a:pPr>
            <a:r>
              <a:rPr sz="1200" spc="-5" dirty="0">
                <a:latin typeface="SimSun"/>
                <a:cs typeface="SimSun"/>
              </a:rPr>
              <a:t>不通过</a:t>
            </a:r>
            <a:endParaRPr sz="1200">
              <a:latin typeface="SimSun"/>
              <a:cs typeface="SimSun"/>
            </a:endParaRPr>
          </a:p>
        </p:txBody>
      </p:sp>
      <p:grpSp>
        <p:nvGrpSpPr>
          <p:cNvPr id="132" name="object 77">
            <a:extLst>
              <a:ext uri="{FF2B5EF4-FFF2-40B4-BE49-F238E27FC236}">
                <a16:creationId xmlns:a16="http://schemas.microsoft.com/office/drawing/2014/main" id="{01517061-3FA7-6B98-165A-D30321516B31}"/>
              </a:ext>
            </a:extLst>
          </p:cNvPr>
          <p:cNvGrpSpPr/>
          <p:nvPr/>
        </p:nvGrpSpPr>
        <p:grpSpPr>
          <a:xfrm>
            <a:off x="8894215" y="2549382"/>
            <a:ext cx="1941195" cy="923925"/>
            <a:chOff x="3492158" y="2254979"/>
            <a:chExt cx="1941195" cy="923925"/>
          </a:xfrm>
        </p:grpSpPr>
        <p:sp>
          <p:nvSpPr>
            <p:cNvPr id="133" name="object 78">
              <a:extLst>
                <a:ext uri="{FF2B5EF4-FFF2-40B4-BE49-F238E27FC236}">
                  <a16:creationId xmlns:a16="http://schemas.microsoft.com/office/drawing/2014/main" id="{CD236413-B1A4-57FF-6356-F26A2C88BD5E}"/>
                </a:ext>
              </a:extLst>
            </p:cNvPr>
            <p:cNvSpPr/>
            <p:nvPr/>
          </p:nvSpPr>
          <p:spPr>
            <a:xfrm>
              <a:off x="3537852" y="2257519"/>
              <a:ext cx="1892935" cy="898525"/>
            </a:xfrm>
            <a:custGeom>
              <a:avLst/>
              <a:gdLst/>
              <a:ahLst/>
              <a:cxnLst/>
              <a:rect l="l" t="t" r="r" b="b"/>
              <a:pathLst>
                <a:path w="1892935" h="898525">
                  <a:moveTo>
                    <a:pt x="1892868" y="0"/>
                  </a:moveTo>
                  <a:lnTo>
                    <a:pt x="0" y="898193"/>
                  </a:lnTo>
                </a:path>
              </a:pathLst>
            </a:custGeom>
            <a:ln w="5060">
              <a:solidFill>
                <a:srgbClr val="000000"/>
              </a:solidFill>
            </a:ln>
          </p:spPr>
          <p:txBody>
            <a:bodyPr wrap="square" lIns="0" tIns="0" rIns="0" bIns="0" rtlCol="0"/>
            <a:lstStyle/>
            <a:p>
              <a:endParaRPr/>
            </a:p>
          </p:txBody>
        </p:sp>
        <p:sp>
          <p:nvSpPr>
            <p:cNvPr id="134" name="object 79">
              <a:extLst>
                <a:ext uri="{FF2B5EF4-FFF2-40B4-BE49-F238E27FC236}">
                  <a16:creationId xmlns:a16="http://schemas.microsoft.com/office/drawing/2014/main" id="{D46FB5F1-834C-2B8E-F63D-33EBEEA07390}"/>
                </a:ext>
              </a:extLst>
            </p:cNvPr>
            <p:cNvSpPr/>
            <p:nvPr/>
          </p:nvSpPr>
          <p:spPr>
            <a:xfrm>
              <a:off x="3494698" y="3139118"/>
              <a:ext cx="51435" cy="37465"/>
            </a:xfrm>
            <a:custGeom>
              <a:avLst/>
              <a:gdLst/>
              <a:ahLst/>
              <a:cxnLst/>
              <a:rect l="l" t="t" r="r" b="b"/>
              <a:pathLst>
                <a:path w="51435" h="37464">
                  <a:moveTo>
                    <a:pt x="51028" y="33189"/>
                  </a:moveTo>
                  <a:lnTo>
                    <a:pt x="35279" y="0"/>
                  </a:lnTo>
                  <a:lnTo>
                    <a:pt x="25880" y="11535"/>
                  </a:lnTo>
                  <a:lnTo>
                    <a:pt x="15356" y="22688"/>
                  </a:lnTo>
                  <a:lnTo>
                    <a:pt x="5973" y="31765"/>
                  </a:lnTo>
                  <a:lnTo>
                    <a:pt x="0" y="37071"/>
                  </a:lnTo>
                  <a:lnTo>
                    <a:pt x="7888" y="35799"/>
                  </a:lnTo>
                  <a:lnTo>
                    <a:pt x="20852" y="34272"/>
                  </a:lnTo>
                  <a:lnTo>
                    <a:pt x="36148" y="33174"/>
                  </a:lnTo>
                  <a:lnTo>
                    <a:pt x="51028" y="33189"/>
                  </a:lnTo>
                  <a:close/>
                </a:path>
              </a:pathLst>
            </a:custGeom>
            <a:solidFill>
              <a:srgbClr val="000000"/>
            </a:solidFill>
          </p:spPr>
          <p:txBody>
            <a:bodyPr wrap="square" lIns="0" tIns="0" rIns="0" bIns="0" rtlCol="0"/>
            <a:lstStyle/>
            <a:p>
              <a:endParaRPr/>
            </a:p>
          </p:txBody>
        </p:sp>
        <p:sp>
          <p:nvSpPr>
            <p:cNvPr id="135" name="object 80">
              <a:extLst>
                <a:ext uri="{FF2B5EF4-FFF2-40B4-BE49-F238E27FC236}">
                  <a16:creationId xmlns:a16="http://schemas.microsoft.com/office/drawing/2014/main" id="{E7BB0873-7A74-F019-8785-987F0D840C46}"/>
                </a:ext>
              </a:extLst>
            </p:cNvPr>
            <p:cNvSpPr/>
            <p:nvPr/>
          </p:nvSpPr>
          <p:spPr>
            <a:xfrm>
              <a:off x="3494698" y="3139118"/>
              <a:ext cx="51435" cy="37465"/>
            </a:xfrm>
            <a:custGeom>
              <a:avLst/>
              <a:gdLst/>
              <a:ahLst/>
              <a:cxnLst/>
              <a:rect l="l" t="t" r="r" b="b"/>
              <a:pathLst>
                <a:path w="51435" h="37464">
                  <a:moveTo>
                    <a:pt x="0" y="37071"/>
                  </a:moveTo>
                  <a:lnTo>
                    <a:pt x="7888" y="35799"/>
                  </a:lnTo>
                  <a:lnTo>
                    <a:pt x="20852" y="34272"/>
                  </a:lnTo>
                  <a:lnTo>
                    <a:pt x="36148" y="33174"/>
                  </a:lnTo>
                  <a:lnTo>
                    <a:pt x="51028" y="33189"/>
                  </a:lnTo>
                  <a:lnTo>
                    <a:pt x="35279" y="0"/>
                  </a:lnTo>
                  <a:lnTo>
                    <a:pt x="25880" y="11535"/>
                  </a:lnTo>
                  <a:lnTo>
                    <a:pt x="15356" y="22688"/>
                  </a:lnTo>
                  <a:lnTo>
                    <a:pt x="5973" y="31765"/>
                  </a:lnTo>
                  <a:lnTo>
                    <a:pt x="0" y="37071"/>
                  </a:lnTo>
                  <a:close/>
                </a:path>
              </a:pathLst>
            </a:custGeom>
            <a:ln w="5060">
              <a:solidFill>
                <a:srgbClr val="000000"/>
              </a:solidFill>
            </a:ln>
          </p:spPr>
          <p:txBody>
            <a:bodyPr wrap="square" lIns="0" tIns="0" rIns="0" bIns="0" rtlCol="0"/>
            <a:lstStyle/>
            <a:p>
              <a:endParaRPr/>
            </a:p>
          </p:txBody>
        </p:sp>
      </p:grpSp>
      <p:sp>
        <p:nvSpPr>
          <p:cNvPr id="136" name="object 81">
            <a:extLst>
              <a:ext uri="{FF2B5EF4-FFF2-40B4-BE49-F238E27FC236}">
                <a16:creationId xmlns:a16="http://schemas.microsoft.com/office/drawing/2014/main" id="{A00A9A0B-EB3B-111A-2EAB-A7025D251C7F}"/>
              </a:ext>
            </a:extLst>
          </p:cNvPr>
          <p:cNvSpPr txBox="1"/>
          <p:nvPr/>
        </p:nvSpPr>
        <p:spPr>
          <a:xfrm>
            <a:off x="9771441" y="2780996"/>
            <a:ext cx="177800" cy="207645"/>
          </a:xfrm>
          <a:prstGeom prst="rect">
            <a:avLst/>
          </a:prstGeom>
        </p:spPr>
        <p:txBody>
          <a:bodyPr vert="horz" wrap="square" lIns="0" tIns="12065" rIns="0" bIns="0" rtlCol="0">
            <a:spAutoFit/>
          </a:bodyPr>
          <a:lstStyle/>
          <a:p>
            <a:pPr marL="12700">
              <a:lnSpc>
                <a:spcPct val="100000"/>
              </a:lnSpc>
              <a:spcBef>
                <a:spcPts val="95"/>
              </a:spcBef>
            </a:pPr>
            <a:r>
              <a:rPr sz="1200" spc="-5" dirty="0">
                <a:latin typeface="SimSun"/>
                <a:cs typeface="SimSun"/>
              </a:rPr>
              <a:t>否</a:t>
            </a:r>
            <a:endParaRPr sz="1200">
              <a:latin typeface="SimSun"/>
              <a:cs typeface="SimSun"/>
            </a:endParaRPr>
          </a:p>
        </p:txBody>
      </p:sp>
      <p:grpSp>
        <p:nvGrpSpPr>
          <p:cNvPr id="137" name="object 82">
            <a:extLst>
              <a:ext uri="{FF2B5EF4-FFF2-40B4-BE49-F238E27FC236}">
                <a16:creationId xmlns:a16="http://schemas.microsoft.com/office/drawing/2014/main" id="{C3AB4C86-BFBF-B949-B5F3-6DA1E4ECD55C}"/>
              </a:ext>
            </a:extLst>
          </p:cNvPr>
          <p:cNvGrpSpPr/>
          <p:nvPr/>
        </p:nvGrpSpPr>
        <p:grpSpPr>
          <a:xfrm>
            <a:off x="8746214" y="3911741"/>
            <a:ext cx="2089150" cy="1038860"/>
            <a:chOff x="3344157" y="3617338"/>
            <a:chExt cx="2089150" cy="1038860"/>
          </a:xfrm>
        </p:grpSpPr>
        <p:sp>
          <p:nvSpPr>
            <p:cNvPr id="138" name="object 83">
              <a:extLst>
                <a:ext uri="{FF2B5EF4-FFF2-40B4-BE49-F238E27FC236}">
                  <a16:creationId xmlns:a16="http://schemas.microsoft.com/office/drawing/2014/main" id="{A4D1862D-5D44-D77C-25AC-49059B00B4AE}"/>
                </a:ext>
              </a:extLst>
            </p:cNvPr>
            <p:cNvSpPr/>
            <p:nvPr/>
          </p:nvSpPr>
          <p:spPr>
            <a:xfrm>
              <a:off x="3536619" y="3642356"/>
              <a:ext cx="1894205" cy="1010919"/>
            </a:xfrm>
            <a:custGeom>
              <a:avLst/>
              <a:gdLst/>
              <a:ahLst/>
              <a:cxnLst/>
              <a:rect l="l" t="t" r="r" b="b"/>
              <a:pathLst>
                <a:path w="1894204" h="1010920">
                  <a:moveTo>
                    <a:pt x="1894101" y="1010749"/>
                  </a:moveTo>
                  <a:lnTo>
                    <a:pt x="0" y="0"/>
                  </a:lnTo>
                </a:path>
              </a:pathLst>
            </a:custGeom>
            <a:ln w="5060">
              <a:solidFill>
                <a:srgbClr val="000000"/>
              </a:solidFill>
            </a:ln>
          </p:spPr>
          <p:txBody>
            <a:bodyPr wrap="square" lIns="0" tIns="0" rIns="0" bIns="0" rtlCol="0"/>
            <a:lstStyle/>
            <a:p>
              <a:endParaRPr/>
            </a:p>
          </p:txBody>
        </p:sp>
        <p:sp>
          <p:nvSpPr>
            <p:cNvPr id="139" name="object 84">
              <a:extLst>
                <a:ext uri="{FF2B5EF4-FFF2-40B4-BE49-F238E27FC236}">
                  <a16:creationId xmlns:a16="http://schemas.microsoft.com/office/drawing/2014/main" id="{E468968A-2A3B-8822-7982-1BFB23C765D8}"/>
                </a:ext>
              </a:extLst>
            </p:cNvPr>
            <p:cNvSpPr/>
            <p:nvPr/>
          </p:nvSpPr>
          <p:spPr>
            <a:xfrm>
              <a:off x="3494477" y="3619869"/>
              <a:ext cx="50800" cy="38735"/>
            </a:xfrm>
            <a:custGeom>
              <a:avLst/>
              <a:gdLst/>
              <a:ahLst/>
              <a:cxnLst/>
              <a:rect l="l" t="t" r="r" b="b"/>
              <a:pathLst>
                <a:path w="50800" h="38735">
                  <a:moveTo>
                    <a:pt x="33494" y="38693"/>
                  </a:moveTo>
                  <a:lnTo>
                    <a:pt x="50789" y="6281"/>
                  </a:lnTo>
                  <a:lnTo>
                    <a:pt x="35925" y="5595"/>
                  </a:lnTo>
                  <a:lnTo>
                    <a:pt x="20698" y="3778"/>
                  </a:lnTo>
                  <a:lnTo>
                    <a:pt x="7819" y="1642"/>
                  </a:lnTo>
                  <a:lnTo>
                    <a:pt x="0" y="0"/>
                  </a:lnTo>
                  <a:lnTo>
                    <a:pt x="5717" y="5581"/>
                  </a:lnTo>
                  <a:lnTo>
                    <a:pt x="14661" y="15090"/>
                  </a:lnTo>
                  <a:lnTo>
                    <a:pt x="24649" y="26727"/>
                  </a:lnTo>
                  <a:lnTo>
                    <a:pt x="33494" y="38693"/>
                  </a:lnTo>
                  <a:close/>
                </a:path>
              </a:pathLst>
            </a:custGeom>
            <a:solidFill>
              <a:srgbClr val="000000"/>
            </a:solidFill>
          </p:spPr>
          <p:txBody>
            <a:bodyPr wrap="square" lIns="0" tIns="0" rIns="0" bIns="0" rtlCol="0"/>
            <a:lstStyle/>
            <a:p>
              <a:endParaRPr/>
            </a:p>
          </p:txBody>
        </p:sp>
        <p:sp>
          <p:nvSpPr>
            <p:cNvPr id="140" name="object 85">
              <a:extLst>
                <a:ext uri="{FF2B5EF4-FFF2-40B4-BE49-F238E27FC236}">
                  <a16:creationId xmlns:a16="http://schemas.microsoft.com/office/drawing/2014/main" id="{C1D45514-C48B-6853-0F55-857C12449A18}"/>
                </a:ext>
              </a:extLst>
            </p:cNvPr>
            <p:cNvSpPr/>
            <p:nvPr/>
          </p:nvSpPr>
          <p:spPr>
            <a:xfrm>
              <a:off x="3494477" y="3619869"/>
              <a:ext cx="50800" cy="38735"/>
            </a:xfrm>
            <a:custGeom>
              <a:avLst/>
              <a:gdLst/>
              <a:ahLst/>
              <a:cxnLst/>
              <a:rect l="l" t="t" r="r" b="b"/>
              <a:pathLst>
                <a:path w="50800" h="38735">
                  <a:moveTo>
                    <a:pt x="0" y="0"/>
                  </a:moveTo>
                  <a:lnTo>
                    <a:pt x="5717" y="5581"/>
                  </a:lnTo>
                  <a:lnTo>
                    <a:pt x="14661" y="15090"/>
                  </a:lnTo>
                  <a:lnTo>
                    <a:pt x="24649" y="26727"/>
                  </a:lnTo>
                  <a:lnTo>
                    <a:pt x="33494" y="38693"/>
                  </a:lnTo>
                  <a:lnTo>
                    <a:pt x="50789" y="6281"/>
                  </a:lnTo>
                  <a:lnTo>
                    <a:pt x="35925" y="5595"/>
                  </a:lnTo>
                  <a:lnTo>
                    <a:pt x="20698" y="3778"/>
                  </a:lnTo>
                  <a:lnTo>
                    <a:pt x="7819" y="1642"/>
                  </a:lnTo>
                  <a:lnTo>
                    <a:pt x="0" y="0"/>
                  </a:lnTo>
                  <a:close/>
                </a:path>
              </a:pathLst>
            </a:custGeom>
            <a:ln w="5060">
              <a:solidFill>
                <a:srgbClr val="000000"/>
              </a:solidFill>
            </a:ln>
          </p:spPr>
          <p:txBody>
            <a:bodyPr wrap="square" lIns="0" tIns="0" rIns="0" bIns="0" rtlCol="0"/>
            <a:lstStyle/>
            <a:p>
              <a:endParaRPr/>
            </a:p>
          </p:txBody>
        </p:sp>
        <p:sp>
          <p:nvSpPr>
            <p:cNvPr id="141" name="object 86">
              <a:extLst>
                <a:ext uri="{FF2B5EF4-FFF2-40B4-BE49-F238E27FC236}">
                  <a16:creationId xmlns:a16="http://schemas.microsoft.com/office/drawing/2014/main" id="{9A3E0467-01E7-5CDE-A57C-31137B912D44}"/>
                </a:ext>
              </a:extLst>
            </p:cNvPr>
            <p:cNvSpPr/>
            <p:nvPr/>
          </p:nvSpPr>
          <p:spPr>
            <a:xfrm>
              <a:off x="3379373" y="3733712"/>
              <a:ext cx="791845" cy="843915"/>
            </a:xfrm>
            <a:custGeom>
              <a:avLst/>
              <a:gdLst/>
              <a:ahLst/>
              <a:cxnLst/>
              <a:rect l="l" t="t" r="r" b="b"/>
              <a:pathLst>
                <a:path w="791845" h="843914">
                  <a:moveTo>
                    <a:pt x="791589" y="843561"/>
                  </a:moveTo>
                  <a:lnTo>
                    <a:pt x="0" y="0"/>
                  </a:lnTo>
                </a:path>
              </a:pathLst>
            </a:custGeom>
            <a:ln w="5060">
              <a:solidFill>
                <a:srgbClr val="000000"/>
              </a:solidFill>
            </a:ln>
          </p:spPr>
          <p:txBody>
            <a:bodyPr wrap="square" lIns="0" tIns="0" rIns="0" bIns="0" rtlCol="0"/>
            <a:lstStyle/>
            <a:p>
              <a:endParaRPr/>
            </a:p>
          </p:txBody>
        </p:sp>
        <p:sp>
          <p:nvSpPr>
            <p:cNvPr id="142" name="object 87">
              <a:extLst>
                <a:ext uri="{FF2B5EF4-FFF2-40B4-BE49-F238E27FC236}">
                  <a16:creationId xmlns:a16="http://schemas.microsoft.com/office/drawing/2014/main" id="{B79EEB4E-52A7-A1DA-5837-9EB999362BA0}"/>
                </a:ext>
              </a:extLst>
            </p:cNvPr>
            <p:cNvSpPr/>
            <p:nvPr/>
          </p:nvSpPr>
          <p:spPr>
            <a:xfrm>
              <a:off x="3346687" y="3698880"/>
              <a:ext cx="46355" cy="47625"/>
            </a:xfrm>
            <a:custGeom>
              <a:avLst/>
              <a:gdLst/>
              <a:ahLst/>
              <a:cxnLst/>
              <a:rect l="l" t="t" r="r" b="b"/>
              <a:pathLst>
                <a:path w="46354" h="47625">
                  <a:moveTo>
                    <a:pt x="19291" y="47401"/>
                  </a:moveTo>
                  <a:lnTo>
                    <a:pt x="46080" y="22263"/>
                  </a:lnTo>
                  <a:lnTo>
                    <a:pt x="32223" y="16838"/>
                  </a:lnTo>
                  <a:lnTo>
                    <a:pt x="18387" y="10226"/>
                  </a:lnTo>
                  <a:lnTo>
                    <a:pt x="6877" y="4066"/>
                  </a:lnTo>
                  <a:lnTo>
                    <a:pt x="0" y="0"/>
                  </a:lnTo>
                  <a:lnTo>
                    <a:pt x="3621" y="7122"/>
                  </a:lnTo>
                  <a:lnTo>
                    <a:pt x="9037" y="19000"/>
                  </a:lnTo>
                  <a:lnTo>
                    <a:pt x="14757" y="33228"/>
                  </a:lnTo>
                  <a:lnTo>
                    <a:pt x="19291" y="47401"/>
                  </a:lnTo>
                  <a:close/>
                </a:path>
              </a:pathLst>
            </a:custGeom>
            <a:solidFill>
              <a:srgbClr val="000000"/>
            </a:solidFill>
          </p:spPr>
          <p:txBody>
            <a:bodyPr wrap="square" lIns="0" tIns="0" rIns="0" bIns="0" rtlCol="0"/>
            <a:lstStyle/>
            <a:p>
              <a:endParaRPr/>
            </a:p>
          </p:txBody>
        </p:sp>
        <p:sp>
          <p:nvSpPr>
            <p:cNvPr id="143" name="object 88">
              <a:extLst>
                <a:ext uri="{FF2B5EF4-FFF2-40B4-BE49-F238E27FC236}">
                  <a16:creationId xmlns:a16="http://schemas.microsoft.com/office/drawing/2014/main" id="{C979896C-F949-2409-C587-F39B03A70A4A}"/>
                </a:ext>
              </a:extLst>
            </p:cNvPr>
            <p:cNvSpPr/>
            <p:nvPr/>
          </p:nvSpPr>
          <p:spPr>
            <a:xfrm>
              <a:off x="3346687" y="3698880"/>
              <a:ext cx="46355" cy="47625"/>
            </a:xfrm>
            <a:custGeom>
              <a:avLst/>
              <a:gdLst/>
              <a:ahLst/>
              <a:cxnLst/>
              <a:rect l="l" t="t" r="r" b="b"/>
              <a:pathLst>
                <a:path w="46354" h="47625">
                  <a:moveTo>
                    <a:pt x="0" y="0"/>
                  </a:moveTo>
                  <a:lnTo>
                    <a:pt x="3621" y="7122"/>
                  </a:lnTo>
                  <a:lnTo>
                    <a:pt x="9037" y="19000"/>
                  </a:lnTo>
                  <a:lnTo>
                    <a:pt x="14757" y="33228"/>
                  </a:lnTo>
                  <a:lnTo>
                    <a:pt x="19291" y="47401"/>
                  </a:lnTo>
                  <a:lnTo>
                    <a:pt x="46080" y="22263"/>
                  </a:lnTo>
                  <a:lnTo>
                    <a:pt x="32223" y="16838"/>
                  </a:lnTo>
                  <a:lnTo>
                    <a:pt x="18387" y="10226"/>
                  </a:lnTo>
                  <a:lnTo>
                    <a:pt x="6877" y="4066"/>
                  </a:lnTo>
                  <a:lnTo>
                    <a:pt x="0" y="0"/>
                  </a:lnTo>
                  <a:close/>
                </a:path>
              </a:pathLst>
            </a:custGeom>
            <a:ln w="5060">
              <a:solidFill>
                <a:srgbClr val="000000"/>
              </a:solidFill>
            </a:ln>
          </p:spPr>
          <p:txBody>
            <a:bodyPr wrap="square" lIns="0" tIns="0" rIns="0" bIns="0" rtlCol="0"/>
            <a:lstStyle/>
            <a:p>
              <a:endParaRPr/>
            </a:p>
          </p:txBody>
        </p:sp>
      </p:grpSp>
      <p:sp>
        <p:nvSpPr>
          <p:cNvPr id="144" name="object 89">
            <a:extLst>
              <a:ext uri="{FF2B5EF4-FFF2-40B4-BE49-F238E27FC236}">
                <a16:creationId xmlns:a16="http://schemas.microsoft.com/office/drawing/2014/main" id="{C5838C98-8140-4F26-452C-7A4F7344EA8F}"/>
              </a:ext>
            </a:extLst>
          </p:cNvPr>
          <p:cNvSpPr txBox="1"/>
          <p:nvPr/>
        </p:nvSpPr>
        <p:spPr>
          <a:xfrm>
            <a:off x="8916858" y="4197961"/>
            <a:ext cx="1183640" cy="207645"/>
          </a:xfrm>
          <a:prstGeom prst="rect">
            <a:avLst/>
          </a:prstGeom>
        </p:spPr>
        <p:txBody>
          <a:bodyPr vert="horz" wrap="square" lIns="0" tIns="12065" rIns="0" bIns="0" rtlCol="0">
            <a:spAutoFit/>
          </a:bodyPr>
          <a:lstStyle/>
          <a:p>
            <a:pPr marL="12700">
              <a:lnSpc>
                <a:spcPct val="100000"/>
              </a:lnSpc>
              <a:spcBef>
                <a:spcPts val="95"/>
              </a:spcBef>
              <a:tabLst>
                <a:tab pos="715010" algn="l"/>
              </a:tabLst>
            </a:pPr>
            <a:r>
              <a:rPr sz="1200" spc="-5" dirty="0">
                <a:latin typeface="SimSun"/>
                <a:cs typeface="SimSun"/>
              </a:rPr>
              <a:t>不通过	不通过</a:t>
            </a:r>
            <a:endParaRPr sz="1200">
              <a:latin typeface="SimSun"/>
              <a:cs typeface="SimSun"/>
            </a:endParaRPr>
          </a:p>
        </p:txBody>
      </p:sp>
      <p:sp>
        <p:nvSpPr>
          <p:cNvPr id="12" name="文本框 11">
            <a:extLst>
              <a:ext uri="{FF2B5EF4-FFF2-40B4-BE49-F238E27FC236}">
                <a16:creationId xmlns:a16="http://schemas.microsoft.com/office/drawing/2014/main" id="{09F276BE-92E1-65C5-C902-572D439F8EED}"/>
              </a:ext>
            </a:extLst>
          </p:cNvPr>
          <p:cNvSpPr txBox="1"/>
          <p:nvPr/>
        </p:nvSpPr>
        <p:spPr>
          <a:xfrm>
            <a:off x="320993" y="2479045"/>
            <a:ext cx="6097772" cy="2947923"/>
          </a:xfrm>
          <a:prstGeom prst="rect">
            <a:avLst/>
          </a:prstGeom>
          <a:noFill/>
        </p:spPr>
        <p:txBody>
          <a:bodyPr wrap="square">
            <a:spAutoFit/>
          </a:bodyPr>
          <a:lstStyle/>
          <a:p>
            <a:pPr marL="12700" marR="16510" indent="303530">
              <a:lnSpc>
                <a:spcPct val="130400"/>
              </a:lnSpc>
            </a:pPr>
            <a:r>
              <a:rPr lang="zh-CN" altLang="en-US" sz="1600" spc="-5" dirty="0">
                <a:latin typeface="SimSun"/>
                <a:cs typeface="SimSun"/>
              </a:rPr>
              <a:t>根据本实验的工作环境和功能要求</a:t>
            </a:r>
            <a:r>
              <a:rPr lang="zh-CN" altLang="en-US" sz="1600" spc="-50" dirty="0">
                <a:latin typeface="SimSun"/>
                <a:cs typeface="SimSun"/>
              </a:rPr>
              <a:t>，</a:t>
            </a:r>
            <a:r>
              <a:rPr lang="zh-CN" altLang="en-US" sz="1600" spc="-5" dirty="0">
                <a:latin typeface="SimSun"/>
                <a:cs typeface="SimSun"/>
              </a:rPr>
              <a:t>采用眨眼定位人眼的方法较为合适</a:t>
            </a:r>
            <a:r>
              <a:rPr lang="zh-CN" altLang="en-US" sz="1600" spc="-40" dirty="0">
                <a:latin typeface="SimSun"/>
                <a:cs typeface="SimSun"/>
              </a:rPr>
              <a:t>。</a:t>
            </a:r>
            <a:endParaRPr lang="en-US" altLang="zh-CN" sz="1600" spc="-40" dirty="0">
              <a:latin typeface="SimSun"/>
              <a:cs typeface="SimSun"/>
            </a:endParaRPr>
          </a:p>
          <a:p>
            <a:pPr marL="12700" marR="16510" indent="303530">
              <a:lnSpc>
                <a:spcPct val="130400"/>
              </a:lnSpc>
            </a:pPr>
            <a:r>
              <a:rPr lang="zh-CN" altLang="en-US" sz="1600" spc="-5" dirty="0">
                <a:latin typeface="SimSun"/>
                <a:cs typeface="SimSun"/>
              </a:rPr>
              <a:t>眨眼方法主要在视频序列中进行人眼特征的提取</a:t>
            </a:r>
            <a:r>
              <a:rPr lang="zh-CN" altLang="en-US" sz="1600" spc="-45" dirty="0">
                <a:latin typeface="SimSun"/>
                <a:cs typeface="SimSun"/>
              </a:rPr>
              <a:t>，</a:t>
            </a:r>
            <a:r>
              <a:rPr lang="zh-CN" altLang="en-US" sz="1600" spc="-5" dirty="0">
                <a:latin typeface="SimSun"/>
                <a:cs typeface="SimSun"/>
              </a:rPr>
              <a:t>因为人眼是一直在动的</a:t>
            </a:r>
            <a:r>
              <a:rPr lang="zh-CN" altLang="en-US" sz="1600" spc="-45" dirty="0">
                <a:latin typeface="SimSun"/>
                <a:cs typeface="SimSun"/>
              </a:rPr>
              <a:t>，</a:t>
            </a:r>
            <a:r>
              <a:rPr lang="zh-CN" altLang="en-US" sz="1600" spc="-5" dirty="0">
                <a:latin typeface="SimSun"/>
                <a:cs typeface="SimSun"/>
              </a:rPr>
              <a:t>所以对眼睛眨动可采 取分析多帧图像间的运动信息的方法</a:t>
            </a:r>
            <a:r>
              <a:rPr lang="zh-CN" altLang="en-US" sz="1600" spc="-35" dirty="0">
                <a:latin typeface="SimSun"/>
                <a:cs typeface="SimSun"/>
              </a:rPr>
              <a:t>，</a:t>
            </a:r>
            <a:r>
              <a:rPr lang="zh-CN" altLang="en-US" sz="1600" spc="-5" dirty="0">
                <a:latin typeface="SimSun"/>
                <a:cs typeface="SimSun"/>
              </a:rPr>
              <a:t>对眼睛定位和跟踪</a:t>
            </a:r>
            <a:r>
              <a:rPr lang="zh-CN" altLang="en-US" sz="1600" spc="-30" dirty="0">
                <a:latin typeface="SimSun"/>
                <a:cs typeface="SimSun"/>
              </a:rPr>
              <a:t>。</a:t>
            </a:r>
            <a:r>
              <a:rPr lang="zh-CN" altLang="en-US" sz="1600" spc="-5" dirty="0">
                <a:latin typeface="SimSun"/>
                <a:cs typeface="SimSun"/>
              </a:rPr>
              <a:t>同时需指出</a:t>
            </a:r>
            <a:r>
              <a:rPr lang="zh-CN" altLang="en-US" sz="1600" spc="-35" dirty="0">
                <a:latin typeface="SimSun"/>
                <a:cs typeface="SimSun"/>
              </a:rPr>
              <a:t>，</a:t>
            </a:r>
            <a:r>
              <a:rPr lang="zh-CN" altLang="en-US" sz="1600" spc="-5" dirty="0">
                <a:latin typeface="SimSun"/>
                <a:cs typeface="SimSun"/>
              </a:rPr>
              <a:t>头部运动和眼 睛眨眼的差别并不是很大</a:t>
            </a:r>
            <a:r>
              <a:rPr lang="zh-CN" altLang="en-US" sz="1600" spc="-45" dirty="0">
                <a:latin typeface="SimSun"/>
                <a:cs typeface="SimSun"/>
              </a:rPr>
              <a:t>，</a:t>
            </a:r>
            <a:r>
              <a:rPr lang="zh-CN" altLang="en-US" sz="1600" spc="-5" dirty="0">
                <a:latin typeface="SimSun"/>
                <a:cs typeface="SimSun"/>
              </a:rPr>
              <a:t>头部乱动且姿态经常变化时</a:t>
            </a:r>
            <a:r>
              <a:rPr lang="zh-CN" altLang="en-US" sz="1600" spc="-45" dirty="0">
                <a:latin typeface="SimSun"/>
                <a:cs typeface="SimSun"/>
              </a:rPr>
              <a:t>，</a:t>
            </a:r>
            <a:r>
              <a:rPr lang="zh-CN" altLang="en-US" sz="1600" spc="-5" dirty="0">
                <a:latin typeface="SimSun"/>
                <a:cs typeface="SimSun"/>
              </a:rPr>
              <a:t>眨眼检测定位眼睛方法就有可 能失效</a:t>
            </a:r>
            <a:r>
              <a:rPr lang="zh-CN" altLang="en-US" sz="1600" spc="-40" dirty="0">
                <a:latin typeface="SimSun"/>
                <a:cs typeface="SimSun"/>
              </a:rPr>
              <a:t>。</a:t>
            </a:r>
            <a:r>
              <a:rPr lang="zh-CN" altLang="en-US" sz="1600" spc="-5" dirty="0">
                <a:latin typeface="SimSun"/>
                <a:cs typeface="SimSun"/>
              </a:rPr>
              <a:t>在本实验工作环境中</a:t>
            </a:r>
            <a:r>
              <a:rPr lang="zh-CN" altLang="en-US" sz="1600" spc="-50" dirty="0">
                <a:latin typeface="SimSun"/>
                <a:cs typeface="SimSun"/>
              </a:rPr>
              <a:t>，</a:t>
            </a:r>
            <a:r>
              <a:rPr lang="zh-CN" altLang="en-US" sz="1600" spc="-5" dirty="0">
                <a:latin typeface="SimSun"/>
                <a:cs typeface="SimSun"/>
              </a:rPr>
              <a:t>头部运动虽然较少但也会产生由于头部轻微的运动造成 当前帧和下一帧的误差</a:t>
            </a:r>
            <a:r>
              <a:rPr lang="zh-CN" altLang="en-US" sz="1600" spc="-254" dirty="0">
                <a:latin typeface="SimSun"/>
                <a:cs typeface="SimSun"/>
              </a:rPr>
              <a:t>，</a:t>
            </a:r>
            <a:r>
              <a:rPr lang="zh-CN" altLang="en-US" sz="1600" spc="-5" dirty="0">
                <a:latin typeface="SimSun"/>
                <a:cs typeface="SimSun"/>
              </a:rPr>
              <a:t>所以</a:t>
            </a:r>
            <a:r>
              <a:rPr lang="zh-CN" altLang="en-US" sz="1600" spc="-254" dirty="0">
                <a:latin typeface="SimSun"/>
                <a:cs typeface="SimSun"/>
              </a:rPr>
              <a:t>，</a:t>
            </a:r>
            <a:r>
              <a:rPr lang="zh-CN" altLang="en-US" sz="1600" spc="-5" dirty="0">
                <a:latin typeface="SimSun"/>
                <a:cs typeface="SimSun"/>
              </a:rPr>
              <a:t>眨眼检测及眼鼻跟踪时要尽量减少这种误差造成的影响</a:t>
            </a:r>
            <a:endParaRPr lang="zh-CN" altLang="en-US" sz="1600" dirty="0"/>
          </a:p>
        </p:txBody>
      </p:sp>
    </p:spTree>
    <p:extLst>
      <p:ext uri="{BB962C8B-B14F-4D97-AF65-F5344CB8AC3E}">
        <p14:creationId xmlns:p14="http://schemas.microsoft.com/office/powerpoint/2010/main" val="1581973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67E30-8B76-C3E3-43B4-206B4C99A45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F79C539-16E7-FE7E-6C06-17BEE631D617}"/>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222687CE-A23C-6D7C-6CD8-EC1C1115A37C}"/>
              </a:ext>
            </a:extLst>
          </p:cNvPr>
          <p:cNvCxnSpPr>
            <a:cxnSpLocks/>
          </p:cNvCxnSpPr>
          <p:nvPr/>
        </p:nvCxnSpPr>
        <p:spPr>
          <a:xfrm>
            <a:off x="8855615"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A7EF51A-D49E-FCD1-84C6-342714214F87}"/>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眨眼检测及眼鼻定位插件</a:t>
            </a:r>
          </a:p>
        </p:txBody>
      </p:sp>
      <p:sp>
        <p:nvSpPr>
          <p:cNvPr id="7" name="object 5">
            <a:extLst>
              <a:ext uri="{FF2B5EF4-FFF2-40B4-BE49-F238E27FC236}">
                <a16:creationId xmlns:a16="http://schemas.microsoft.com/office/drawing/2014/main" id="{F406CB27-BF8B-7564-DC22-0BAF5592C52F}"/>
              </a:ext>
            </a:extLst>
          </p:cNvPr>
          <p:cNvSpPr txBox="1"/>
          <p:nvPr/>
        </p:nvSpPr>
        <p:spPr>
          <a:xfrm>
            <a:off x="734731" y="1705931"/>
            <a:ext cx="7959157" cy="1965474"/>
          </a:xfrm>
          <a:prstGeom prst="rect">
            <a:avLst/>
          </a:prstGeom>
        </p:spPr>
        <p:txBody>
          <a:bodyPr vert="horz" wrap="square" lIns="0" tIns="12700" rIns="0" bIns="0" rtlCol="0">
            <a:spAutoFit/>
          </a:bodyPr>
          <a:lstStyle/>
          <a:p>
            <a:pPr marL="98425" marR="5080" indent="303530" algn="just">
              <a:lnSpc>
                <a:spcPct val="130400"/>
              </a:lnSpc>
              <a:spcBef>
                <a:spcPts val="1480"/>
              </a:spcBef>
            </a:pPr>
            <a:r>
              <a:rPr lang="zh-CN" altLang="en-US" sz="1600" spc="-5" dirty="0">
                <a:latin typeface="SimSun"/>
                <a:cs typeface="SimSun"/>
              </a:rPr>
              <a:t>帧差法的基本思想是通过计算连续两帧图像之间的差异，来检测图像中是否存在显 著变化。对于眨眼检测而言，当眼睛从睁开到闭合或从闭合到睁开时，眼睛区域的灰度 值会发生显著变化。通过计算眼睛区域的帧差图像，可以检测到眨眼行为。</a:t>
            </a:r>
            <a:endParaRPr lang="en-US" altLang="zh-CN" sz="1600" spc="-5" dirty="0">
              <a:latin typeface="SimSun"/>
              <a:cs typeface="SimSun"/>
            </a:endParaRPr>
          </a:p>
          <a:p>
            <a:pPr marL="98425" marR="5080" indent="303530" algn="just">
              <a:lnSpc>
                <a:spcPct val="130400"/>
              </a:lnSpc>
              <a:spcBef>
                <a:spcPts val="1480"/>
              </a:spcBef>
            </a:pPr>
            <a:r>
              <a:rPr lang="zh-CN" altLang="en-US" sz="1600" spc="-5" dirty="0">
                <a:latin typeface="SimSun"/>
                <a:cs typeface="SimSun"/>
              </a:rPr>
              <a:t>帧差法的大致步骤如下：</a:t>
            </a:r>
            <a:endParaRPr lang="en-US" altLang="zh-CN" sz="1600" spc="-5" dirty="0">
              <a:latin typeface="SimSun"/>
              <a:cs typeface="SimSun"/>
            </a:endParaRPr>
          </a:p>
          <a:p>
            <a:pPr marL="98425" marR="5080" indent="303530" algn="just">
              <a:lnSpc>
                <a:spcPct val="130400"/>
              </a:lnSpc>
              <a:spcBef>
                <a:spcPts val="1480"/>
              </a:spcBef>
            </a:pPr>
            <a:endParaRPr lang="zh-CN" altLang="en-US" sz="1600" dirty="0">
              <a:latin typeface="Georgia"/>
              <a:cs typeface="Georgia"/>
            </a:endParaRPr>
          </a:p>
        </p:txBody>
      </p:sp>
      <p:sp>
        <p:nvSpPr>
          <p:cNvPr id="4" name="文本框 3">
            <a:extLst>
              <a:ext uri="{FF2B5EF4-FFF2-40B4-BE49-F238E27FC236}">
                <a16:creationId xmlns:a16="http://schemas.microsoft.com/office/drawing/2014/main" id="{8263D3A9-3FB9-5364-616B-286D97361633}"/>
              </a:ext>
            </a:extLst>
          </p:cNvPr>
          <p:cNvSpPr txBox="1"/>
          <p:nvPr/>
        </p:nvSpPr>
        <p:spPr>
          <a:xfrm>
            <a:off x="943640"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帧差法眨眼检测</a:t>
            </a:r>
            <a:endParaRPr lang="en-US" altLang="zh-CN" sz="1800" b="1" spc="60" dirty="0">
              <a:latin typeface="+mn-ea"/>
              <a:cs typeface="SimSun"/>
            </a:endParaRPr>
          </a:p>
        </p:txBody>
      </p:sp>
      <p:sp>
        <p:nvSpPr>
          <p:cNvPr id="10" name="文本框 9">
            <a:extLst>
              <a:ext uri="{FF2B5EF4-FFF2-40B4-BE49-F238E27FC236}">
                <a16:creationId xmlns:a16="http://schemas.microsoft.com/office/drawing/2014/main" id="{5492D3B5-730F-A885-B952-8AF098B880CB}"/>
              </a:ext>
            </a:extLst>
          </p:cNvPr>
          <p:cNvSpPr txBox="1"/>
          <p:nvPr/>
        </p:nvSpPr>
        <p:spPr>
          <a:xfrm>
            <a:off x="240791" y="3455945"/>
            <a:ext cx="10430753" cy="2616998"/>
          </a:xfrm>
          <a:prstGeom prst="rect">
            <a:avLst/>
          </a:prstGeom>
          <a:noFill/>
        </p:spPr>
        <p:txBody>
          <a:bodyPr wrap="square">
            <a:spAutoFit/>
          </a:bodyPr>
          <a:lstStyle/>
          <a:p>
            <a:pPr marL="386715" indent="-192405">
              <a:spcBef>
                <a:spcPts val="95"/>
              </a:spcBef>
              <a:buFont typeface="Georgia"/>
              <a:buChar char="•"/>
              <a:tabLst>
                <a:tab pos="387350" algn="l"/>
              </a:tabLst>
            </a:pPr>
            <a:r>
              <a:rPr lang="zh-CN" altLang="en-US" sz="1600" spc="-5" dirty="0">
                <a:latin typeface="SimSun"/>
                <a:cs typeface="SimSun"/>
              </a:rPr>
              <a:t>图像预处理：对输入图像进行高斯滤波，去除噪声。存入图像序列</a:t>
            </a:r>
            <a:endParaRPr lang="en-US" altLang="zh-CN" sz="1600" spc="-5" dirty="0">
              <a:latin typeface="SimSun"/>
              <a:cs typeface="SimSun"/>
            </a:endParaRPr>
          </a:p>
          <a:p>
            <a:pPr marL="386715" indent="-192405">
              <a:spcBef>
                <a:spcPts val="95"/>
              </a:spcBef>
              <a:buFont typeface="Georgia"/>
              <a:buChar char="•"/>
              <a:tabLst>
                <a:tab pos="387350" algn="l"/>
              </a:tabLst>
            </a:pPr>
            <a:endParaRPr lang="en-US" altLang="zh-CN" sz="1600" spc="-5" dirty="0">
              <a:latin typeface="SimSun"/>
              <a:cs typeface="SimSun"/>
            </a:endParaRPr>
          </a:p>
          <a:p>
            <a:pPr marL="386715" indent="-192405">
              <a:lnSpc>
                <a:spcPct val="100000"/>
              </a:lnSpc>
              <a:spcBef>
                <a:spcPts val="95"/>
              </a:spcBef>
              <a:buFont typeface="Georgia"/>
              <a:buChar char="•"/>
              <a:tabLst>
                <a:tab pos="387350" algn="l"/>
              </a:tabLst>
            </a:pPr>
            <a:r>
              <a:rPr lang="zh-CN" altLang="en-US" sz="1600" spc="-5" dirty="0">
                <a:latin typeface="SimSun"/>
                <a:cs typeface="SimSun"/>
              </a:rPr>
              <a:t>帧差计算：计算当前帧与前</a:t>
            </a:r>
            <a:r>
              <a:rPr lang="zh-CN" altLang="en-US" sz="1600" spc="-215" dirty="0">
                <a:latin typeface="SimSun"/>
                <a:cs typeface="SimSun"/>
              </a:rPr>
              <a:t> </a:t>
            </a:r>
            <a:r>
              <a:rPr lang="en-US" altLang="zh-CN" sz="1600" spc="-45" dirty="0">
                <a:latin typeface="Georgia"/>
                <a:cs typeface="Georgia"/>
              </a:rPr>
              <a:t>N</a:t>
            </a:r>
            <a:r>
              <a:rPr lang="zh-CN" altLang="en-US" sz="1600" spc="100" dirty="0">
                <a:latin typeface="Georgia"/>
                <a:cs typeface="Georgia"/>
              </a:rPr>
              <a:t> </a:t>
            </a:r>
            <a:r>
              <a:rPr lang="zh-CN" altLang="en-US" sz="1600" spc="-5" dirty="0">
                <a:latin typeface="SimSun"/>
                <a:cs typeface="SimSun"/>
              </a:rPr>
              <a:t>帧之间的差分图像。</a:t>
            </a:r>
            <a:endParaRPr lang="zh-CN" altLang="en-US" sz="1600" dirty="0">
              <a:latin typeface="SimSun"/>
              <a:cs typeface="SimSun"/>
            </a:endParaRPr>
          </a:p>
          <a:p>
            <a:pPr marL="386715" marR="5080" indent="-191770">
              <a:lnSpc>
                <a:spcPct val="130400"/>
              </a:lnSpc>
              <a:spcBef>
                <a:spcPts val="994"/>
              </a:spcBef>
              <a:buFont typeface="Georgia"/>
              <a:buChar char="•"/>
              <a:tabLst>
                <a:tab pos="387350" algn="l"/>
              </a:tabLst>
            </a:pPr>
            <a:r>
              <a:rPr lang="zh-CN" altLang="en-US" sz="1600" spc="-5" dirty="0">
                <a:latin typeface="SimSun"/>
                <a:cs typeface="SimSun"/>
              </a:rPr>
              <a:t>二值化处理</a:t>
            </a:r>
            <a:r>
              <a:rPr lang="zh-CN" altLang="en-US" sz="1600" spc="-204" dirty="0">
                <a:latin typeface="SimSun"/>
                <a:cs typeface="SimSun"/>
              </a:rPr>
              <a:t>：</a:t>
            </a:r>
            <a:r>
              <a:rPr lang="zh-CN" altLang="en-US" sz="1600" spc="-5" dirty="0">
                <a:latin typeface="SimSun"/>
                <a:cs typeface="SimSun"/>
              </a:rPr>
              <a:t>采用直方图方法来确定阈值</a:t>
            </a:r>
            <a:r>
              <a:rPr lang="zh-CN" altLang="en-US" sz="1600" spc="-250" dirty="0">
                <a:latin typeface="SimSun"/>
                <a:cs typeface="SimSun"/>
              </a:rPr>
              <a:t> </a:t>
            </a:r>
            <a:r>
              <a:rPr lang="en-US" altLang="zh-CN" sz="1600" spc="-20" dirty="0">
                <a:latin typeface="Georgia"/>
                <a:cs typeface="Georgia"/>
              </a:rPr>
              <a:t>ret</a:t>
            </a:r>
            <a:r>
              <a:rPr lang="zh-CN" altLang="en-US" sz="1600" spc="-204" dirty="0">
                <a:latin typeface="SimSun"/>
                <a:cs typeface="SimSun"/>
              </a:rPr>
              <a:t>，</a:t>
            </a:r>
            <a:r>
              <a:rPr lang="zh-CN" altLang="en-US" sz="1600" spc="-5" dirty="0">
                <a:latin typeface="SimSun"/>
                <a:cs typeface="SimSun"/>
              </a:rPr>
              <a:t>二值化对差分图像进行二值化处理， 提取显著变化区域。</a:t>
            </a:r>
            <a:endParaRPr lang="zh-CN" altLang="en-US" sz="1600" dirty="0">
              <a:latin typeface="SimSun"/>
              <a:cs typeface="SimSun"/>
            </a:endParaRPr>
          </a:p>
          <a:p>
            <a:pPr marL="386715" marR="114300" indent="-191770">
              <a:lnSpc>
                <a:spcPct val="130400"/>
              </a:lnSpc>
              <a:spcBef>
                <a:spcPts val="994"/>
              </a:spcBef>
              <a:buFont typeface="Georgia"/>
              <a:buChar char="•"/>
              <a:tabLst>
                <a:tab pos="387350" algn="l"/>
              </a:tabLst>
            </a:pPr>
            <a:r>
              <a:rPr lang="zh-CN" altLang="en-US" sz="1600" spc="10" dirty="0">
                <a:latin typeface="SimSun"/>
                <a:cs typeface="SimSun"/>
              </a:rPr>
              <a:t>形态学处</a:t>
            </a:r>
            <a:r>
              <a:rPr lang="zh-CN" altLang="en-US" sz="1600" spc="-5" dirty="0">
                <a:latin typeface="SimSun"/>
                <a:cs typeface="SimSun"/>
              </a:rPr>
              <a:t>理</a:t>
            </a:r>
            <a:r>
              <a:rPr lang="zh-CN" altLang="en-US" sz="1600" spc="10" dirty="0">
                <a:latin typeface="SimSun"/>
                <a:cs typeface="SimSun"/>
              </a:rPr>
              <a:t>：对二值化图像进行形态学处</a:t>
            </a:r>
            <a:r>
              <a:rPr lang="zh-CN" altLang="en-US" sz="1600" spc="-5" dirty="0">
                <a:latin typeface="SimSun"/>
                <a:cs typeface="SimSun"/>
              </a:rPr>
              <a:t>理</a:t>
            </a:r>
            <a:r>
              <a:rPr lang="zh-CN" altLang="en-US" sz="1600" spc="10" dirty="0">
                <a:latin typeface="SimSun"/>
                <a:cs typeface="SimSun"/>
              </a:rPr>
              <a:t>，如膨胀和腐</a:t>
            </a:r>
            <a:r>
              <a:rPr lang="zh-CN" altLang="en-US" sz="1600" spc="-5" dirty="0">
                <a:latin typeface="SimSun"/>
                <a:cs typeface="SimSun"/>
              </a:rPr>
              <a:t>蚀</a:t>
            </a:r>
            <a:r>
              <a:rPr lang="zh-CN" altLang="en-US" sz="1600" spc="10" dirty="0">
                <a:latin typeface="SimSun"/>
                <a:cs typeface="SimSun"/>
              </a:rPr>
              <a:t>，以去除噪声和填</a:t>
            </a:r>
            <a:r>
              <a:rPr lang="zh-CN" altLang="en-US" sz="1600" spc="-5" dirty="0">
                <a:latin typeface="SimSun"/>
                <a:cs typeface="SimSun"/>
              </a:rPr>
              <a:t>补 空洞。</a:t>
            </a:r>
            <a:endParaRPr lang="zh-CN" altLang="en-US" sz="1600" dirty="0">
              <a:latin typeface="SimSun"/>
              <a:cs typeface="SimSun"/>
            </a:endParaRPr>
          </a:p>
          <a:p>
            <a:pPr>
              <a:lnSpc>
                <a:spcPct val="100000"/>
              </a:lnSpc>
              <a:spcBef>
                <a:spcPts val="25"/>
              </a:spcBef>
              <a:buFont typeface="Georgia"/>
              <a:buChar char="•"/>
            </a:pPr>
            <a:endParaRPr lang="zh-CN" altLang="en-US" sz="1600" dirty="0">
              <a:latin typeface="SimSun"/>
              <a:cs typeface="SimSun"/>
            </a:endParaRPr>
          </a:p>
          <a:p>
            <a:pPr marL="386715" indent="-192405">
              <a:lnSpc>
                <a:spcPct val="100000"/>
              </a:lnSpc>
              <a:buFont typeface="Georgia"/>
              <a:buChar char="•"/>
              <a:tabLst>
                <a:tab pos="387350" algn="l"/>
              </a:tabLst>
            </a:pPr>
            <a:r>
              <a:rPr lang="zh-CN" altLang="en-US" sz="1600" spc="-5" dirty="0">
                <a:latin typeface="SimSun"/>
                <a:cs typeface="SimSun"/>
              </a:rPr>
              <a:t>连通域分析：对形态学处理后的图像进行连通域分析，找到眼睛区域。</a:t>
            </a:r>
            <a:endParaRPr lang="zh-CN" altLang="en-US" sz="1600" dirty="0">
              <a:latin typeface="SimSun"/>
              <a:cs typeface="SimSun"/>
            </a:endParaRPr>
          </a:p>
          <a:p>
            <a:pPr marL="311150" marR="939800" indent="-116205">
              <a:lnSpc>
                <a:spcPts val="3170"/>
              </a:lnSpc>
              <a:spcBef>
                <a:spcPts val="100"/>
              </a:spcBef>
              <a:buFont typeface="Georgia"/>
              <a:buChar char="•"/>
              <a:tabLst>
                <a:tab pos="387350" algn="l"/>
              </a:tabLst>
            </a:pPr>
            <a:r>
              <a:rPr lang="zh-CN" altLang="en-US" sz="1600" spc="-5" dirty="0">
                <a:latin typeface="SimSun"/>
                <a:cs typeface="SimSun"/>
              </a:rPr>
              <a:t>眼睛定位：根据连通域的位置和大小，初步确定眼睛的位置及显示。 </a:t>
            </a:r>
            <a:endParaRPr lang="zh-CN" altLang="en-US" sz="1600" dirty="0"/>
          </a:p>
        </p:txBody>
      </p:sp>
    </p:spTree>
    <p:extLst>
      <p:ext uri="{BB962C8B-B14F-4D97-AF65-F5344CB8AC3E}">
        <p14:creationId xmlns:p14="http://schemas.microsoft.com/office/powerpoint/2010/main" val="1531821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CB8EE-0113-A83B-29D6-790E40532D2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7541C12-93CB-E732-C7AF-3E860CA3CA70}"/>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5D13339C-07F4-F1B7-16D2-0EF4CCE3953D}"/>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972343D-707B-42F2-B022-24D952298105}"/>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眨眼检测及眼鼻定位插件</a:t>
            </a:r>
          </a:p>
        </p:txBody>
      </p:sp>
      <p:sp>
        <p:nvSpPr>
          <p:cNvPr id="4" name="文本框 3">
            <a:extLst>
              <a:ext uri="{FF2B5EF4-FFF2-40B4-BE49-F238E27FC236}">
                <a16:creationId xmlns:a16="http://schemas.microsoft.com/office/drawing/2014/main" id="{47EA2AD1-43CB-7467-4E8B-874B4F2F847C}"/>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sz="1800" b="1" spc="60" dirty="0">
                <a:latin typeface="+mn-ea"/>
                <a:cs typeface="SimSun"/>
              </a:rPr>
              <a:t>高斯滤波</a:t>
            </a:r>
            <a:endParaRPr lang="en-US" altLang="zh-CN" sz="1800" b="1" spc="60" dirty="0">
              <a:latin typeface="+mn-ea"/>
              <a:cs typeface="SimSun"/>
            </a:endParaRPr>
          </a:p>
        </p:txBody>
      </p:sp>
      <p:pic>
        <p:nvPicPr>
          <p:cNvPr id="8" name="图片 7">
            <a:extLst>
              <a:ext uri="{FF2B5EF4-FFF2-40B4-BE49-F238E27FC236}">
                <a16:creationId xmlns:a16="http://schemas.microsoft.com/office/drawing/2014/main" id="{0714B326-D702-A6B5-70D9-C5E6B33D9C12}"/>
              </a:ext>
            </a:extLst>
          </p:cNvPr>
          <p:cNvPicPr>
            <a:picLocks noChangeAspect="1"/>
          </p:cNvPicPr>
          <p:nvPr/>
        </p:nvPicPr>
        <p:blipFill>
          <a:blip r:embed="rId3"/>
          <a:stretch>
            <a:fillRect/>
          </a:stretch>
        </p:blipFill>
        <p:spPr>
          <a:xfrm>
            <a:off x="7562316" y="1001883"/>
            <a:ext cx="4159687" cy="2793984"/>
          </a:xfrm>
          <a:prstGeom prst="rect">
            <a:avLst/>
          </a:prstGeom>
        </p:spPr>
      </p:pic>
      <p:sp>
        <p:nvSpPr>
          <p:cNvPr id="11" name="文本框 10">
            <a:extLst>
              <a:ext uri="{FF2B5EF4-FFF2-40B4-BE49-F238E27FC236}">
                <a16:creationId xmlns:a16="http://schemas.microsoft.com/office/drawing/2014/main" id="{0FAD886B-124A-F746-AE7C-4E284388DB27}"/>
              </a:ext>
            </a:extLst>
          </p:cNvPr>
          <p:cNvSpPr txBox="1"/>
          <p:nvPr/>
        </p:nvSpPr>
        <p:spPr>
          <a:xfrm>
            <a:off x="571500" y="1723326"/>
            <a:ext cx="6097772" cy="646331"/>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左上角为高斯滤波前后的图片效果对比，可以看到，高斯滤 波后，图片变的钝化，高频噪声被滤除，图像更加平滑。</a:t>
            </a:r>
            <a:endParaRPr lang="zh-CN" altLang="en-US" dirty="0"/>
          </a:p>
        </p:txBody>
      </p:sp>
      <p:pic>
        <p:nvPicPr>
          <p:cNvPr id="13" name="图片 12">
            <a:extLst>
              <a:ext uri="{FF2B5EF4-FFF2-40B4-BE49-F238E27FC236}">
                <a16:creationId xmlns:a16="http://schemas.microsoft.com/office/drawing/2014/main" id="{42456851-8D1D-A181-95AF-77B767CF0C71}"/>
              </a:ext>
            </a:extLst>
          </p:cNvPr>
          <p:cNvPicPr>
            <a:picLocks noChangeAspect="1"/>
          </p:cNvPicPr>
          <p:nvPr/>
        </p:nvPicPr>
        <p:blipFill>
          <a:blip r:embed="rId4"/>
          <a:stretch>
            <a:fillRect/>
          </a:stretch>
        </p:blipFill>
        <p:spPr>
          <a:xfrm>
            <a:off x="692002" y="2785825"/>
            <a:ext cx="5856767" cy="3930783"/>
          </a:xfrm>
          <a:prstGeom prst="rect">
            <a:avLst/>
          </a:prstGeom>
        </p:spPr>
      </p:pic>
    </p:spTree>
    <p:extLst>
      <p:ext uri="{BB962C8B-B14F-4D97-AF65-F5344CB8AC3E}">
        <p14:creationId xmlns:p14="http://schemas.microsoft.com/office/powerpoint/2010/main" val="970986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14131-D5ED-C793-88AB-12E4F7B84C5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2EA3285-15EB-73D6-9E49-BCD83FA56D65}"/>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5E8179CA-924D-5861-CE4D-63583B0CED09}"/>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71BD466-65AE-C4E8-D2C4-FF276D977C96}"/>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眨眼检测及眼鼻定位插件</a:t>
            </a:r>
          </a:p>
        </p:txBody>
      </p:sp>
      <p:sp>
        <p:nvSpPr>
          <p:cNvPr id="4" name="文本框 3">
            <a:extLst>
              <a:ext uri="{FF2B5EF4-FFF2-40B4-BE49-F238E27FC236}">
                <a16:creationId xmlns:a16="http://schemas.microsoft.com/office/drawing/2014/main" id="{7D6D75DA-4D85-06D7-050C-F042EF4EA5E4}"/>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b="1" spc="60" dirty="0">
                <a:latin typeface="+mn-ea"/>
                <a:cs typeface="SimSun"/>
              </a:rPr>
              <a:t>差分图像计算</a:t>
            </a:r>
            <a:endParaRPr lang="en-US" altLang="zh-CN" sz="1800" b="1" spc="60" dirty="0">
              <a:latin typeface="+mn-ea"/>
              <a:cs typeface="SimSun"/>
            </a:endParaRPr>
          </a:p>
        </p:txBody>
      </p:sp>
      <p:pic>
        <p:nvPicPr>
          <p:cNvPr id="10" name="图片 9">
            <a:extLst>
              <a:ext uri="{FF2B5EF4-FFF2-40B4-BE49-F238E27FC236}">
                <a16:creationId xmlns:a16="http://schemas.microsoft.com/office/drawing/2014/main" id="{5A2B0FF3-85E2-84E7-FA5C-7711C1F4BDA4}"/>
              </a:ext>
            </a:extLst>
          </p:cNvPr>
          <p:cNvPicPr>
            <a:picLocks noChangeAspect="1"/>
          </p:cNvPicPr>
          <p:nvPr/>
        </p:nvPicPr>
        <p:blipFill>
          <a:blip r:embed="rId3"/>
          <a:stretch>
            <a:fillRect/>
          </a:stretch>
        </p:blipFill>
        <p:spPr>
          <a:xfrm>
            <a:off x="6800407" y="1328497"/>
            <a:ext cx="5256456" cy="1959474"/>
          </a:xfrm>
          <a:prstGeom prst="rect">
            <a:avLst/>
          </a:prstGeom>
        </p:spPr>
      </p:pic>
      <p:pic>
        <p:nvPicPr>
          <p:cNvPr id="14" name="图片 13">
            <a:extLst>
              <a:ext uri="{FF2B5EF4-FFF2-40B4-BE49-F238E27FC236}">
                <a16:creationId xmlns:a16="http://schemas.microsoft.com/office/drawing/2014/main" id="{2E666ADE-5027-372F-2975-61A11EE02FDB}"/>
              </a:ext>
            </a:extLst>
          </p:cNvPr>
          <p:cNvPicPr>
            <a:picLocks noChangeAspect="1"/>
          </p:cNvPicPr>
          <p:nvPr/>
        </p:nvPicPr>
        <p:blipFill>
          <a:blip r:embed="rId4"/>
          <a:stretch>
            <a:fillRect/>
          </a:stretch>
        </p:blipFill>
        <p:spPr>
          <a:xfrm>
            <a:off x="1303148" y="3850637"/>
            <a:ext cx="3432058" cy="2560029"/>
          </a:xfrm>
          <a:prstGeom prst="rect">
            <a:avLst/>
          </a:prstGeom>
        </p:spPr>
      </p:pic>
      <p:pic>
        <p:nvPicPr>
          <p:cNvPr id="16" name="图片 15">
            <a:extLst>
              <a:ext uri="{FF2B5EF4-FFF2-40B4-BE49-F238E27FC236}">
                <a16:creationId xmlns:a16="http://schemas.microsoft.com/office/drawing/2014/main" id="{EA0C6D35-AF64-1660-96C6-413DF9BD2B03}"/>
              </a:ext>
            </a:extLst>
          </p:cNvPr>
          <p:cNvPicPr>
            <a:picLocks noChangeAspect="1"/>
          </p:cNvPicPr>
          <p:nvPr/>
        </p:nvPicPr>
        <p:blipFill>
          <a:blip r:embed="rId5"/>
          <a:stretch>
            <a:fillRect/>
          </a:stretch>
        </p:blipFill>
        <p:spPr>
          <a:xfrm>
            <a:off x="7041412" y="3789552"/>
            <a:ext cx="3559968" cy="2642112"/>
          </a:xfrm>
          <a:prstGeom prst="rect">
            <a:avLst/>
          </a:prstGeom>
        </p:spPr>
      </p:pic>
      <p:sp>
        <p:nvSpPr>
          <p:cNvPr id="18" name="文本框 17">
            <a:extLst>
              <a:ext uri="{FF2B5EF4-FFF2-40B4-BE49-F238E27FC236}">
                <a16:creationId xmlns:a16="http://schemas.microsoft.com/office/drawing/2014/main" id="{A40F3FA1-461A-D4AE-BDA2-0F97135B75D0}"/>
              </a:ext>
            </a:extLst>
          </p:cNvPr>
          <p:cNvSpPr txBox="1"/>
          <p:nvPr/>
        </p:nvSpPr>
        <p:spPr>
          <a:xfrm>
            <a:off x="664710" y="2180643"/>
            <a:ext cx="4070496" cy="1323439"/>
          </a:xfrm>
          <a:prstGeom prst="rect">
            <a:avLst/>
          </a:prstGeom>
          <a:noFill/>
        </p:spPr>
        <p:txBody>
          <a:bodyPr wrap="square">
            <a:spAutoFit/>
          </a:bodyPr>
          <a:lstStyle/>
          <a:p>
            <a:r>
              <a:rPr lang="zh-CN" altLang="en-US" sz="2000" dirty="0">
                <a:solidFill>
                  <a:srgbClr val="000000"/>
                </a:solidFill>
                <a:effectLst/>
                <a:latin typeface="宋体" panose="02010600030101010101" pitchFamily="2" charset="-122"/>
                <a:ea typeface="宋体" panose="02010600030101010101" pitchFamily="2" charset="-122"/>
              </a:rPr>
              <a:t>下图是左右移动过程中截取的图像</a:t>
            </a:r>
            <a:endParaRPr lang="en-US" altLang="zh-CN" sz="2000" dirty="0">
              <a:solidFill>
                <a:srgbClr val="000000"/>
              </a:solidFill>
              <a:effectLst/>
              <a:latin typeface="宋体" panose="02010600030101010101" pitchFamily="2" charset="-122"/>
              <a:ea typeface="宋体" panose="02010600030101010101" pitchFamily="2" charset="-122"/>
            </a:endParaRPr>
          </a:p>
          <a:p>
            <a:endParaRPr lang="en-US" altLang="zh-CN" sz="2000" dirty="0">
              <a:solidFill>
                <a:srgbClr val="000000"/>
              </a:solidFill>
              <a:effectLst/>
              <a:latin typeface="宋体" panose="02010600030101010101" pitchFamily="2" charset="-122"/>
              <a:ea typeface="宋体" panose="02010600030101010101" pitchFamily="2" charset="-122"/>
            </a:endParaRPr>
          </a:p>
          <a:p>
            <a:r>
              <a:rPr lang="zh-CN" altLang="en-US" sz="2000" dirty="0">
                <a:solidFill>
                  <a:srgbClr val="000000"/>
                </a:solidFill>
                <a:effectLst/>
                <a:latin typeface="宋体" panose="02010600030101010101" pitchFamily="2" charset="-122"/>
                <a:ea typeface="宋体" panose="02010600030101010101" pitchFamily="2" charset="-122"/>
              </a:rPr>
              <a:t>可以看出</a:t>
            </a:r>
            <a:r>
              <a:rPr lang="zh-CN" altLang="en-US" sz="2000" dirty="0">
                <a:solidFill>
                  <a:srgbClr val="000000"/>
                </a:solidFill>
                <a:latin typeface="宋体" panose="02010600030101010101" pitchFamily="2" charset="-122"/>
                <a:ea typeface="宋体" panose="02010600030101010101" pitchFamily="2" charset="-122"/>
              </a:rPr>
              <a:t>，</a:t>
            </a:r>
            <a:r>
              <a:rPr lang="zh-CN" altLang="en-US" sz="2000" dirty="0">
                <a:solidFill>
                  <a:srgbClr val="000000"/>
                </a:solidFill>
                <a:effectLst/>
                <a:latin typeface="宋体" panose="02010600030101010101" pitchFamily="2" charset="-122"/>
                <a:ea typeface="宋体" panose="02010600030101010101" pitchFamily="2" charset="-122"/>
              </a:rPr>
              <a:t>差分图像体现了移动过程中前后帧图像的差异效果</a:t>
            </a:r>
            <a:endParaRPr lang="zh-CN" altLang="en-US" sz="2000" dirty="0"/>
          </a:p>
        </p:txBody>
      </p:sp>
      <p:sp>
        <p:nvSpPr>
          <p:cNvPr id="19" name="箭头: 右 18">
            <a:extLst>
              <a:ext uri="{FF2B5EF4-FFF2-40B4-BE49-F238E27FC236}">
                <a16:creationId xmlns:a16="http://schemas.microsoft.com/office/drawing/2014/main" id="{6C2E7C28-2CF4-F889-4C56-4645449725A7}"/>
              </a:ext>
            </a:extLst>
          </p:cNvPr>
          <p:cNvSpPr/>
          <p:nvPr/>
        </p:nvSpPr>
        <p:spPr>
          <a:xfrm>
            <a:off x="5150589" y="5130208"/>
            <a:ext cx="1414130" cy="3083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674BAE2-3040-6598-55AB-8485A68496FE}"/>
              </a:ext>
            </a:extLst>
          </p:cNvPr>
          <p:cNvSpPr txBox="1"/>
          <p:nvPr/>
        </p:nvSpPr>
        <p:spPr>
          <a:xfrm>
            <a:off x="5044729" y="4736437"/>
            <a:ext cx="6097772" cy="369332"/>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与前</a:t>
            </a:r>
            <a:r>
              <a:rPr lang="en-US" altLang="zh-CN" sz="1800" dirty="0">
                <a:solidFill>
                  <a:srgbClr val="000000"/>
                </a:solidFill>
                <a:effectLst/>
                <a:latin typeface="宋体" panose="02010600030101010101" pitchFamily="2" charset="-122"/>
                <a:ea typeface="宋体" panose="02010600030101010101" pitchFamily="2" charset="-122"/>
              </a:rPr>
              <a:t>4</a:t>
            </a:r>
            <a:r>
              <a:rPr lang="zh-CN" altLang="en-US" sz="1800" dirty="0">
                <a:solidFill>
                  <a:srgbClr val="000000"/>
                </a:solidFill>
                <a:effectLst/>
                <a:latin typeface="宋体" panose="02010600030101010101" pitchFamily="2" charset="-122"/>
                <a:ea typeface="宋体" panose="02010600030101010101" pitchFamily="2" charset="-122"/>
              </a:rPr>
              <a:t>帧的差分</a:t>
            </a:r>
            <a:endParaRPr lang="zh-CN" altLang="en-US" dirty="0"/>
          </a:p>
        </p:txBody>
      </p:sp>
    </p:spTree>
    <p:extLst>
      <p:ext uri="{BB962C8B-B14F-4D97-AF65-F5344CB8AC3E}">
        <p14:creationId xmlns:p14="http://schemas.microsoft.com/office/powerpoint/2010/main" val="3130672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9B203-62D3-86AD-D7A2-410BD539785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C9EFAA9-F9B6-D804-D88E-18C94C31D560}"/>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36943056-D22F-C67E-AEBD-E6C06A79BE94}"/>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7E9787C-7BF4-1F4D-1BF7-9EF6080FAADB}"/>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眨眼检测及眼鼻定位插件</a:t>
            </a:r>
          </a:p>
        </p:txBody>
      </p:sp>
      <p:sp>
        <p:nvSpPr>
          <p:cNvPr id="4" name="文本框 3">
            <a:extLst>
              <a:ext uri="{FF2B5EF4-FFF2-40B4-BE49-F238E27FC236}">
                <a16:creationId xmlns:a16="http://schemas.microsoft.com/office/drawing/2014/main" id="{C6261CDE-4BB3-B1CA-4DD2-1E498F5D4535}"/>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b="1" spc="60" dirty="0">
                <a:latin typeface="+mn-ea"/>
                <a:cs typeface="SimSun"/>
              </a:rPr>
              <a:t>差分图像阈值确定与二值化</a:t>
            </a:r>
            <a:endParaRPr lang="en-US" altLang="zh-CN" sz="1800" b="1" spc="60" dirty="0">
              <a:latin typeface="+mn-ea"/>
              <a:cs typeface="SimSun"/>
            </a:endParaRPr>
          </a:p>
        </p:txBody>
      </p:sp>
      <p:pic>
        <p:nvPicPr>
          <p:cNvPr id="5" name="object 31">
            <a:extLst>
              <a:ext uri="{FF2B5EF4-FFF2-40B4-BE49-F238E27FC236}">
                <a16:creationId xmlns:a16="http://schemas.microsoft.com/office/drawing/2014/main" id="{95B2DD95-ECB1-3B3D-B637-41C19153F523}"/>
              </a:ext>
            </a:extLst>
          </p:cNvPr>
          <p:cNvPicPr/>
          <p:nvPr/>
        </p:nvPicPr>
        <p:blipFill>
          <a:blip r:embed="rId3" cstate="print"/>
          <a:stretch>
            <a:fillRect/>
          </a:stretch>
        </p:blipFill>
        <p:spPr>
          <a:xfrm>
            <a:off x="5805377" y="1721903"/>
            <a:ext cx="6386623" cy="3414194"/>
          </a:xfrm>
          <a:prstGeom prst="rect">
            <a:avLst/>
          </a:prstGeom>
        </p:spPr>
      </p:pic>
      <p:pic>
        <p:nvPicPr>
          <p:cNvPr id="8" name="图片 7">
            <a:extLst>
              <a:ext uri="{FF2B5EF4-FFF2-40B4-BE49-F238E27FC236}">
                <a16:creationId xmlns:a16="http://schemas.microsoft.com/office/drawing/2014/main" id="{090D43D7-DCB3-2E48-CC5B-897E8CA28605}"/>
              </a:ext>
            </a:extLst>
          </p:cNvPr>
          <p:cNvPicPr>
            <a:picLocks noChangeAspect="1"/>
          </p:cNvPicPr>
          <p:nvPr/>
        </p:nvPicPr>
        <p:blipFill>
          <a:blip r:embed="rId4"/>
          <a:stretch>
            <a:fillRect/>
          </a:stretch>
        </p:blipFill>
        <p:spPr>
          <a:xfrm>
            <a:off x="223285" y="1817027"/>
            <a:ext cx="4933506" cy="1724130"/>
          </a:xfrm>
          <a:prstGeom prst="rect">
            <a:avLst/>
          </a:prstGeom>
        </p:spPr>
      </p:pic>
      <p:pic>
        <p:nvPicPr>
          <p:cNvPr id="11" name="图片 10">
            <a:extLst>
              <a:ext uri="{FF2B5EF4-FFF2-40B4-BE49-F238E27FC236}">
                <a16:creationId xmlns:a16="http://schemas.microsoft.com/office/drawing/2014/main" id="{463D9A78-DA5A-953E-2E71-C118CC890F4C}"/>
              </a:ext>
            </a:extLst>
          </p:cNvPr>
          <p:cNvPicPr>
            <a:picLocks noChangeAspect="1"/>
          </p:cNvPicPr>
          <p:nvPr/>
        </p:nvPicPr>
        <p:blipFill>
          <a:blip r:embed="rId5"/>
          <a:stretch>
            <a:fillRect/>
          </a:stretch>
        </p:blipFill>
        <p:spPr>
          <a:xfrm>
            <a:off x="147101" y="3476847"/>
            <a:ext cx="4983581" cy="3414194"/>
          </a:xfrm>
          <a:prstGeom prst="rect">
            <a:avLst/>
          </a:prstGeom>
        </p:spPr>
      </p:pic>
    </p:spTree>
    <p:extLst>
      <p:ext uri="{BB962C8B-B14F-4D97-AF65-F5344CB8AC3E}">
        <p14:creationId xmlns:p14="http://schemas.microsoft.com/office/powerpoint/2010/main" val="13860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EC329F-A4D9-472D-8B8D-D6370A67939C}"/>
              </a:ext>
            </a:extLst>
          </p:cNvPr>
          <p:cNvGrpSpPr/>
          <p:nvPr/>
        </p:nvGrpSpPr>
        <p:grpSpPr>
          <a:xfrm>
            <a:off x="4651576" y="669667"/>
            <a:ext cx="2888848" cy="1631216"/>
            <a:chOff x="1182814" y="2318695"/>
            <a:chExt cx="2888848" cy="1631216"/>
          </a:xfrm>
        </p:grpSpPr>
        <p:sp>
          <p:nvSpPr>
            <p:cNvPr id="3" name="文本框 4">
              <a:extLst>
                <a:ext uri="{FF2B5EF4-FFF2-40B4-BE49-F238E27FC236}">
                  <a16:creationId xmlns:a16="http://schemas.microsoft.com/office/drawing/2014/main" id="{5C1B7E7A-D0D6-41A3-A6D8-4B668B320790}"/>
                </a:ext>
              </a:extLst>
            </p:cNvPr>
            <p:cNvSpPr txBox="1"/>
            <p:nvPr/>
          </p:nvSpPr>
          <p:spPr>
            <a:xfrm>
              <a:off x="1182814" y="2318695"/>
              <a:ext cx="2888848"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a:solidFill>
                    <a:srgbClr val="193379"/>
                  </a:solidFill>
                  <a:latin typeface="微软雅黑" panose="020B0503020204020204" pitchFamily="34" charset="-122"/>
                  <a:ea typeface="微软雅黑" panose="020B0503020204020204" pitchFamily="34" charset="-122"/>
                </a:rPr>
                <a:t>目  录</a:t>
              </a:r>
              <a:endParaRPr lang="zh-CN" altLang="en-US" sz="6600" b="1" dirty="0">
                <a:solidFill>
                  <a:srgbClr val="193379"/>
                </a:solidFill>
                <a:latin typeface="微软雅黑" panose="020B0503020204020204" pitchFamily="34" charset="-122"/>
                <a:ea typeface="微软雅黑" panose="020B0503020204020204" pitchFamily="34" charset="-122"/>
              </a:endParaRPr>
            </a:p>
          </p:txBody>
        </p:sp>
        <p:sp>
          <p:nvSpPr>
            <p:cNvPr id="4" name="文本框 6">
              <a:extLst>
                <a:ext uri="{FF2B5EF4-FFF2-40B4-BE49-F238E27FC236}">
                  <a16:creationId xmlns:a16="http://schemas.microsoft.com/office/drawing/2014/main" id="{263A2730-C0A2-427E-B840-E1788C2867F7}"/>
                </a:ext>
              </a:extLst>
            </p:cNvPr>
            <p:cNvSpPr txBox="1"/>
            <p:nvPr/>
          </p:nvSpPr>
          <p:spPr>
            <a:xfrm>
              <a:off x="1563466" y="3426691"/>
              <a:ext cx="212754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2800" dirty="0">
                  <a:solidFill>
                    <a:srgbClr val="193379"/>
                  </a:solidFill>
                  <a:latin typeface="微软雅黑" panose="020B0503020204020204" pitchFamily="34" charset="-122"/>
                  <a:ea typeface="微软雅黑" panose="020B0503020204020204" pitchFamily="34" charset="-122"/>
                </a:rPr>
                <a:t>CONTENTS</a:t>
              </a:r>
            </a:p>
          </p:txBody>
        </p:sp>
      </p:grpSp>
      <p:sp>
        <p:nvSpPr>
          <p:cNvPr id="5" name="矩形 4">
            <a:extLst>
              <a:ext uri="{FF2B5EF4-FFF2-40B4-BE49-F238E27FC236}">
                <a16:creationId xmlns:a16="http://schemas.microsoft.com/office/drawing/2014/main" id="{5ECB2C1D-FBEC-46FA-AB7C-5FD83446C1B7}"/>
              </a:ext>
            </a:extLst>
          </p:cNvPr>
          <p:cNvSpPr/>
          <p:nvPr/>
        </p:nvSpPr>
        <p:spPr bwMode="auto">
          <a:xfrm>
            <a:off x="2069529" y="2798288"/>
            <a:ext cx="643962" cy="643904"/>
          </a:xfrm>
          <a:prstGeom prst="rect">
            <a:avLst/>
          </a:prstGeom>
          <a:solidFill>
            <a:srgbClr val="193379"/>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1</a:t>
            </a:r>
          </a:p>
        </p:txBody>
      </p:sp>
      <p:sp>
        <p:nvSpPr>
          <p:cNvPr id="6" name="文本框 5">
            <a:extLst>
              <a:ext uri="{FF2B5EF4-FFF2-40B4-BE49-F238E27FC236}">
                <a16:creationId xmlns:a16="http://schemas.microsoft.com/office/drawing/2014/main" id="{2E5091B9-1F54-4C81-8AC6-6D37CA792B2E}"/>
              </a:ext>
            </a:extLst>
          </p:cNvPr>
          <p:cNvSpPr txBox="1"/>
          <p:nvPr/>
        </p:nvSpPr>
        <p:spPr>
          <a:xfrm>
            <a:off x="3141345" y="2797075"/>
            <a:ext cx="2031325" cy="646331"/>
          </a:xfrm>
          <a:prstGeom prst="rect">
            <a:avLst/>
          </a:prstGeom>
          <a:noFill/>
        </p:spPr>
        <p:txBody>
          <a:bodyPr wrap="none"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sp>
        <p:nvSpPr>
          <p:cNvPr id="9" name="矩形 8">
            <a:extLst>
              <a:ext uri="{FF2B5EF4-FFF2-40B4-BE49-F238E27FC236}">
                <a16:creationId xmlns:a16="http://schemas.microsoft.com/office/drawing/2014/main" id="{8DCD2CDE-3670-409B-BD6C-707F43DEE059}"/>
              </a:ext>
            </a:extLst>
          </p:cNvPr>
          <p:cNvSpPr/>
          <p:nvPr/>
        </p:nvSpPr>
        <p:spPr bwMode="auto">
          <a:xfrm>
            <a:off x="2069529" y="3828981"/>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a:solidFill>
                  <a:schemeClr val="bg1">
                    <a:lumMod val="100000"/>
                  </a:schemeClr>
                </a:solidFill>
                <a:latin typeface="微软雅黑" panose="020B0503020204020204" pitchFamily="34" charset="-122"/>
                <a:ea typeface="微软雅黑" panose="020B0503020204020204" pitchFamily="34" charset="-122"/>
                <a:cs typeface="+mn-ea"/>
                <a:sym typeface="+mn-lt"/>
              </a:rPr>
              <a:t>2</a:t>
            </a:r>
            <a:endPar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CD54DF30-2D2B-419A-AE64-20F4C1D5222E}"/>
              </a:ext>
            </a:extLst>
          </p:cNvPr>
          <p:cNvSpPr txBox="1"/>
          <p:nvPr/>
        </p:nvSpPr>
        <p:spPr>
          <a:xfrm>
            <a:off x="3141345" y="3827768"/>
            <a:ext cx="2031325"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系统设计</a:t>
            </a:r>
          </a:p>
        </p:txBody>
      </p:sp>
      <p:sp>
        <p:nvSpPr>
          <p:cNvPr id="13" name="矩形 12">
            <a:extLst>
              <a:ext uri="{FF2B5EF4-FFF2-40B4-BE49-F238E27FC236}">
                <a16:creationId xmlns:a16="http://schemas.microsoft.com/office/drawing/2014/main" id="{4E5125B6-ED5E-43F2-9AA1-C0CDC721AF48}"/>
              </a:ext>
            </a:extLst>
          </p:cNvPr>
          <p:cNvSpPr/>
          <p:nvPr/>
        </p:nvSpPr>
        <p:spPr bwMode="auto">
          <a:xfrm>
            <a:off x="7018815" y="2797074"/>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3</a:t>
            </a:r>
          </a:p>
        </p:txBody>
      </p:sp>
      <p:sp>
        <p:nvSpPr>
          <p:cNvPr id="14" name="文本框 13">
            <a:extLst>
              <a:ext uri="{FF2B5EF4-FFF2-40B4-BE49-F238E27FC236}">
                <a16:creationId xmlns:a16="http://schemas.microsoft.com/office/drawing/2014/main" id="{CF999DE8-489D-4E37-A969-AF757C3947BF}"/>
              </a:ext>
            </a:extLst>
          </p:cNvPr>
          <p:cNvSpPr txBox="1"/>
          <p:nvPr/>
        </p:nvSpPr>
        <p:spPr>
          <a:xfrm>
            <a:off x="8090631" y="2795861"/>
            <a:ext cx="3416320"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问题与解决方案</a:t>
            </a:r>
          </a:p>
        </p:txBody>
      </p:sp>
      <p:sp>
        <p:nvSpPr>
          <p:cNvPr id="15" name="矩形 14">
            <a:extLst>
              <a:ext uri="{FF2B5EF4-FFF2-40B4-BE49-F238E27FC236}">
                <a16:creationId xmlns:a16="http://schemas.microsoft.com/office/drawing/2014/main" id="{3F51B559-4346-4A35-8954-9FEEB26DF383}"/>
              </a:ext>
            </a:extLst>
          </p:cNvPr>
          <p:cNvSpPr/>
          <p:nvPr/>
        </p:nvSpPr>
        <p:spPr bwMode="auto">
          <a:xfrm>
            <a:off x="7018815" y="3828981"/>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4</a:t>
            </a:r>
          </a:p>
        </p:txBody>
      </p:sp>
      <p:sp>
        <p:nvSpPr>
          <p:cNvPr id="16" name="文本框 15">
            <a:extLst>
              <a:ext uri="{FF2B5EF4-FFF2-40B4-BE49-F238E27FC236}">
                <a16:creationId xmlns:a16="http://schemas.microsoft.com/office/drawing/2014/main" id="{5D788679-A838-496E-B790-32E1EA922AD8}"/>
              </a:ext>
            </a:extLst>
          </p:cNvPr>
          <p:cNvSpPr txBox="1"/>
          <p:nvPr/>
        </p:nvSpPr>
        <p:spPr>
          <a:xfrm>
            <a:off x="8090631" y="3827768"/>
            <a:ext cx="2492990"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3919162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C559B-1111-2F4F-5F8F-DF131478C83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270368F-EE96-3292-C003-81725E141561}"/>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EE150AA1-E268-C835-5607-30B0C17B0AA9}"/>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1A8C52B-3571-6573-A2B3-AFA99E02774C}"/>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眨眼检测及眼鼻定位插件</a:t>
            </a:r>
          </a:p>
        </p:txBody>
      </p:sp>
      <p:sp>
        <p:nvSpPr>
          <p:cNvPr id="4" name="文本框 3">
            <a:extLst>
              <a:ext uri="{FF2B5EF4-FFF2-40B4-BE49-F238E27FC236}">
                <a16:creationId xmlns:a16="http://schemas.microsoft.com/office/drawing/2014/main" id="{C0B16C34-0EDC-BC0F-294A-5B33C1AF4980}"/>
              </a:ext>
            </a:extLst>
          </p:cNvPr>
          <p:cNvSpPr txBox="1"/>
          <p:nvPr/>
        </p:nvSpPr>
        <p:spPr>
          <a:xfrm>
            <a:off x="702635" y="841679"/>
            <a:ext cx="6097772" cy="369332"/>
          </a:xfrm>
          <a:prstGeom prst="rect">
            <a:avLst/>
          </a:prstGeom>
          <a:noFill/>
        </p:spPr>
        <p:txBody>
          <a:bodyPr wrap="square">
            <a:spAutoFit/>
          </a:bodyPr>
          <a:lstStyle/>
          <a:p>
            <a:pPr marL="12700">
              <a:lnSpc>
                <a:spcPct val="100000"/>
              </a:lnSpc>
              <a:spcBef>
                <a:spcPts val="1560"/>
              </a:spcBef>
            </a:pPr>
            <a:r>
              <a:rPr lang="zh-CN" altLang="en-US" b="1" spc="60" dirty="0">
                <a:latin typeface="+mn-ea"/>
                <a:cs typeface="SimSun"/>
              </a:rPr>
              <a:t>差分图像二值化后效果</a:t>
            </a:r>
            <a:endParaRPr lang="en-US" altLang="zh-CN" sz="1800" b="1" spc="60" dirty="0">
              <a:latin typeface="+mn-ea"/>
              <a:cs typeface="SimSun"/>
            </a:endParaRPr>
          </a:p>
        </p:txBody>
      </p:sp>
      <p:pic>
        <p:nvPicPr>
          <p:cNvPr id="7" name="效果">
            <a:hlinkClick r:id="" action="ppaction://media"/>
            <a:extLst>
              <a:ext uri="{FF2B5EF4-FFF2-40B4-BE49-F238E27FC236}">
                <a16:creationId xmlns:a16="http://schemas.microsoft.com/office/drawing/2014/main" id="{8FF0CAF7-586E-CE72-5A65-83F0F6E26F29}"/>
              </a:ext>
            </a:extLst>
          </p:cNvPr>
          <p:cNvPicPr>
            <a:picLocks noChangeAspect="1"/>
          </p:cNvPicPr>
          <p:nvPr>
            <a:videoFile r:link="rId1"/>
            <p:extLst>
              <p:ext uri="{DAA4B4D4-6D71-4841-9C94-3DE7FCFB9230}">
                <p14:media xmlns:p14="http://schemas.microsoft.com/office/powerpoint/2010/main" r:embed="rId2">
                  <p14:trim end="20149.4"/>
                </p14:media>
              </p:ext>
            </p:extLst>
          </p:nvPr>
        </p:nvPicPr>
        <p:blipFill>
          <a:blip r:embed="rId5"/>
          <a:stretch>
            <a:fillRect/>
          </a:stretch>
        </p:blipFill>
        <p:spPr>
          <a:xfrm>
            <a:off x="2080363" y="1507621"/>
            <a:ext cx="8839274" cy="5350379"/>
          </a:xfrm>
          <a:prstGeom prst="rect">
            <a:avLst/>
          </a:prstGeom>
        </p:spPr>
      </p:pic>
      <p:sp>
        <p:nvSpPr>
          <p:cNvPr id="10" name="文本框 9">
            <a:extLst>
              <a:ext uri="{FF2B5EF4-FFF2-40B4-BE49-F238E27FC236}">
                <a16:creationId xmlns:a16="http://schemas.microsoft.com/office/drawing/2014/main" id="{F666515D-9110-17C9-C8F8-DE68FB24D510}"/>
              </a:ext>
            </a:extLst>
          </p:cNvPr>
          <p:cNvSpPr txBox="1"/>
          <p:nvPr/>
        </p:nvSpPr>
        <p:spPr>
          <a:xfrm>
            <a:off x="582132" y="1123526"/>
            <a:ext cx="9391207" cy="369332"/>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左上角分别是差分图像，二值化图像，形态学处理后图像和原始灰度图像。</a:t>
            </a:r>
            <a:endParaRPr lang="zh-CN" altLang="en-US" dirty="0"/>
          </a:p>
        </p:txBody>
      </p:sp>
    </p:spTree>
    <p:extLst>
      <p:ext uri="{BB962C8B-B14F-4D97-AF65-F5344CB8AC3E}">
        <p14:creationId xmlns:p14="http://schemas.microsoft.com/office/powerpoint/2010/main" val="316725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3BFA4-9184-83C6-E482-4998935EE78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322E682-8684-9A8A-373E-776BFF55A50C}"/>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F421DCC7-521F-4589-2019-3741CF125777}"/>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9C4E456-E3B1-5AC0-0133-CAE9C38EBAF4}"/>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眨眼检测及眼鼻定位插件</a:t>
            </a:r>
          </a:p>
        </p:txBody>
      </p:sp>
      <p:sp>
        <p:nvSpPr>
          <p:cNvPr id="4" name="文本框 3">
            <a:extLst>
              <a:ext uri="{FF2B5EF4-FFF2-40B4-BE49-F238E27FC236}">
                <a16:creationId xmlns:a16="http://schemas.microsoft.com/office/drawing/2014/main" id="{C56C5403-9486-3A85-18A5-6FECCC596CD8}"/>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b="1" spc="60" dirty="0">
                <a:latin typeface="+mn-ea"/>
                <a:cs typeface="SimSun"/>
              </a:rPr>
              <a:t>形态学处理与连通域分析</a:t>
            </a:r>
            <a:endParaRPr lang="en-US" altLang="zh-CN" sz="1800" b="1" spc="60" dirty="0">
              <a:latin typeface="+mn-ea"/>
              <a:cs typeface="SimSun"/>
            </a:endParaRPr>
          </a:p>
        </p:txBody>
      </p:sp>
      <p:sp>
        <p:nvSpPr>
          <p:cNvPr id="13" name="文本框 12">
            <a:extLst>
              <a:ext uri="{FF2B5EF4-FFF2-40B4-BE49-F238E27FC236}">
                <a16:creationId xmlns:a16="http://schemas.microsoft.com/office/drawing/2014/main" id="{D66D54BC-467C-31F6-B29A-04CF6A22EC38}"/>
              </a:ext>
            </a:extLst>
          </p:cNvPr>
          <p:cNvSpPr txBox="1"/>
          <p:nvPr/>
        </p:nvSpPr>
        <p:spPr>
          <a:xfrm>
            <a:off x="702635" y="1830078"/>
            <a:ext cx="4017102" cy="1754326"/>
          </a:xfrm>
          <a:prstGeom prst="rect">
            <a:avLst/>
          </a:prstGeom>
          <a:noFill/>
        </p:spPr>
        <p:txBody>
          <a:bodyPr wrap="square">
            <a:spAutoFit/>
          </a:bodyPr>
          <a:lstStyle/>
          <a:p>
            <a:r>
              <a:rPr lang="zh-CN" altLang="en-US" sz="1800" spc="10" dirty="0">
                <a:latin typeface="SimSun"/>
                <a:cs typeface="SimSun"/>
              </a:rPr>
              <a:t>对二值化图像进行形态学处</a:t>
            </a:r>
            <a:r>
              <a:rPr lang="zh-CN" altLang="en-US" sz="1800" spc="-5" dirty="0">
                <a:latin typeface="SimSun"/>
                <a:cs typeface="SimSun"/>
              </a:rPr>
              <a:t>理</a:t>
            </a:r>
            <a:r>
              <a:rPr lang="zh-CN" altLang="en-US" sz="1800" spc="10" dirty="0">
                <a:latin typeface="SimSun"/>
                <a:cs typeface="SimSun"/>
              </a:rPr>
              <a:t>，如膨胀和腐</a:t>
            </a:r>
            <a:r>
              <a:rPr lang="zh-CN" altLang="en-US" sz="1800" spc="-5" dirty="0">
                <a:latin typeface="SimSun"/>
                <a:cs typeface="SimSun"/>
              </a:rPr>
              <a:t>蚀</a:t>
            </a:r>
            <a:r>
              <a:rPr lang="zh-CN" altLang="en-US" sz="1800" spc="10" dirty="0">
                <a:latin typeface="SimSun"/>
                <a:cs typeface="SimSun"/>
              </a:rPr>
              <a:t>，以去除噪声和填</a:t>
            </a:r>
            <a:r>
              <a:rPr lang="zh-CN" altLang="en-US" sz="1800" spc="-5" dirty="0">
                <a:latin typeface="SimSun"/>
                <a:cs typeface="SimSun"/>
              </a:rPr>
              <a:t>补空洞。</a:t>
            </a:r>
            <a:endParaRPr lang="en-US" altLang="zh-CN" sz="1800" spc="-5" dirty="0">
              <a:latin typeface="SimSun"/>
              <a:cs typeface="SimSun"/>
            </a:endParaRPr>
          </a:p>
          <a:p>
            <a:r>
              <a:rPr lang="zh-CN" altLang="en-US" sz="1800" spc="-5" dirty="0">
                <a:latin typeface="SimSun"/>
                <a:cs typeface="SimSun"/>
              </a:rPr>
              <a:t>连通域分析：对形态学处理后的图像进行连通域分析，找到眼睛区域</a:t>
            </a:r>
            <a:endParaRPr lang="en-US" altLang="zh-CN" sz="1800" spc="-5" dirty="0">
              <a:latin typeface="SimSun"/>
              <a:cs typeface="SimSun"/>
            </a:endParaRPr>
          </a:p>
          <a:p>
            <a:endParaRPr lang="en-US" altLang="zh-CN" spc="-5" dirty="0">
              <a:latin typeface="SimSun"/>
            </a:endParaRPr>
          </a:p>
          <a:p>
            <a:r>
              <a:rPr lang="zh-CN" altLang="en-US" spc="-5" dirty="0">
                <a:latin typeface="SimSun"/>
              </a:rPr>
              <a:t>具体过程和人脸识别时的操作类似</a:t>
            </a:r>
            <a:endParaRPr lang="en-US" altLang="zh-CN" spc="-5" dirty="0">
              <a:latin typeface="SimSun"/>
            </a:endParaRPr>
          </a:p>
        </p:txBody>
      </p:sp>
      <p:sp>
        <p:nvSpPr>
          <p:cNvPr id="15" name="文本框 14">
            <a:extLst>
              <a:ext uri="{FF2B5EF4-FFF2-40B4-BE49-F238E27FC236}">
                <a16:creationId xmlns:a16="http://schemas.microsoft.com/office/drawing/2014/main" id="{565A6073-76FF-36DA-041E-A5AB90566C1B}"/>
              </a:ext>
            </a:extLst>
          </p:cNvPr>
          <p:cNvSpPr txBox="1"/>
          <p:nvPr/>
        </p:nvSpPr>
        <p:spPr>
          <a:xfrm>
            <a:off x="7358616" y="1115273"/>
            <a:ext cx="6097772" cy="369332"/>
          </a:xfrm>
          <a:prstGeom prst="rect">
            <a:avLst/>
          </a:prstGeom>
          <a:noFill/>
        </p:spPr>
        <p:txBody>
          <a:bodyPr wrap="square">
            <a:spAutoFit/>
          </a:bodyPr>
          <a:lstStyle/>
          <a:p>
            <a:pPr marL="12700">
              <a:lnSpc>
                <a:spcPct val="100000"/>
              </a:lnSpc>
              <a:spcBef>
                <a:spcPts val="1560"/>
              </a:spcBef>
            </a:pPr>
            <a:r>
              <a:rPr lang="zh-CN" altLang="en-US" b="1" spc="60" dirty="0">
                <a:latin typeface="+mn-ea"/>
                <a:cs typeface="SimSun"/>
              </a:rPr>
              <a:t>区域大小和灰度重心计算</a:t>
            </a:r>
            <a:endParaRPr lang="en-US" altLang="zh-CN" sz="1800" b="1" spc="60" dirty="0">
              <a:latin typeface="+mn-ea"/>
              <a:cs typeface="SimSun"/>
            </a:endParaRPr>
          </a:p>
        </p:txBody>
      </p:sp>
      <p:pic>
        <p:nvPicPr>
          <p:cNvPr id="20" name="图片 19">
            <a:extLst>
              <a:ext uri="{FF2B5EF4-FFF2-40B4-BE49-F238E27FC236}">
                <a16:creationId xmlns:a16="http://schemas.microsoft.com/office/drawing/2014/main" id="{FA52EA21-A3BA-E3DE-72F8-7F22093E6EA0}"/>
              </a:ext>
            </a:extLst>
          </p:cNvPr>
          <p:cNvPicPr>
            <a:picLocks noChangeAspect="1"/>
          </p:cNvPicPr>
          <p:nvPr/>
        </p:nvPicPr>
        <p:blipFill>
          <a:blip r:embed="rId3"/>
          <a:stretch>
            <a:fillRect/>
          </a:stretch>
        </p:blipFill>
        <p:spPr>
          <a:xfrm>
            <a:off x="5862737" y="2314420"/>
            <a:ext cx="5626628" cy="3894994"/>
          </a:xfrm>
          <a:prstGeom prst="rect">
            <a:avLst/>
          </a:prstGeom>
        </p:spPr>
      </p:pic>
    </p:spTree>
    <p:extLst>
      <p:ext uri="{BB962C8B-B14F-4D97-AF65-F5344CB8AC3E}">
        <p14:creationId xmlns:p14="http://schemas.microsoft.com/office/powerpoint/2010/main" val="1812297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C559B-1111-2F4F-5F8F-DF131478C83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270368F-EE96-3292-C003-81725E141561}"/>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EE150AA1-E268-C835-5607-30B0C17B0AA9}"/>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1A8C52B-3571-6573-A2B3-AFA99E02774C}"/>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眨眼检测及眼鼻定位插件</a:t>
            </a:r>
          </a:p>
        </p:txBody>
      </p:sp>
      <p:sp>
        <p:nvSpPr>
          <p:cNvPr id="4" name="文本框 3">
            <a:extLst>
              <a:ext uri="{FF2B5EF4-FFF2-40B4-BE49-F238E27FC236}">
                <a16:creationId xmlns:a16="http://schemas.microsoft.com/office/drawing/2014/main" id="{C0B16C34-0EDC-BC0F-294A-5B33C1AF4980}"/>
              </a:ext>
            </a:extLst>
          </p:cNvPr>
          <p:cNvSpPr txBox="1"/>
          <p:nvPr/>
        </p:nvSpPr>
        <p:spPr>
          <a:xfrm>
            <a:off x="702635" y="698458"/>
            <a:ext cx="6097772" cy="369332"/>
          </a:xfrm>
          <a:prstGeom prst="rect">
            <a:avLst/>
          </a:prstGeom>
          <a:noFill/>
        </p:spPr>
        <p:txBody>
          <a:bodyPr wrap="square">
            <a:spAutoFit/>
          </a:bodyPr>
          <a:lstStyle/>
          <a:p>
            <a:pPr marL="12700">
              <a:lnSpc>
                <a:spcPct val="100000"/>
              </a:lnSpc>
              <a:spcBef>
                <a:spcPts val="1560"/>
              </a:spcBef>
            </a:pPr>
            <a:r>
              <a:rPr lang="zh-CN" altLang="en-US" sz="1800" dirty="0">
                <a:solidFill>
                  <a:srgbClr val="000000"/>
                </a:solidFill>
                <a:effectLst/>
                <a:latin typeface="黑体" panose="02010609060101010101" pitchFamily="49" charset="-122"/>
                <a:ea typeface="黑体" panose="02010609060101010101" pitchFamily="49" charset="-122"/>
              </a:rPr>
              <a:t>帧差法检测双眼效果</a:t>
            </a:r>
            <a:endParaRPr lang="en-US" altLang="zh-CN" sz="1800" b="1" spc="60" dirty="0">
              <a:latin typeface="+mn-ea"/>
              <a:cs typeface="SimSun"/>
            </a:endParaRPr>
          </a:p>
        </p:txBody>
      </p:sp>
      <p:sp>
        <p:nvSpPr>
          <p:cNvPr id="8" name="文本框 7">
            <a:extLst>
              <a:ext uri="{FF2B5EF4-FFF2-40B4-BE49-F238E27FC236}">
                <a16:creationId xmlns:a16="http://schemas.microsoft.com/office/drawing/2014/main" id="{551BE4E4-8E0E-9F83-4ADE-14A25682C4E8}"/>
              </a:ext>
            </a:extLst>
          </p:cNvPr>
          <p:cNvSpPr txBox="1"/>
          <p:nvPr/>
        </p:nvSpPr>
        <p:spPr>
          <a:xfrm>
            <a:off x="702635" y="957620"/>
            <a:ext cx="10622705" cy="1200329"/>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下图是帧差法检测双眼效果的一系列连续帧图像，</a:t>
            </a:r>
            <a:r>
              <a:rPr lang="en-US" altLang="zh-CN" sz="1800" dirty="0">
                <a:solidFill>
                  <a:srgbClr val="000000"/>
                </a:solidFill>
                <a:effectLst/>
                <a:latin typeface="LMRoman12-Regular-Identity-H"/>
              </a:rPr>
              <a:t>5 </a:t>
            </a:r>
            <a:r>
              <a:rPr lang="zh-CN" altLang="en-US" sz="1800" dirty="0">
                <a:solidFill>
                  <a:srgbClr val="000000"/>
                </a:solidFill>
                <a:effectLst/>
                <a:latin typeface="宋体" panose="02010600030101010101" pitchFamily="2" charset="-122"/>
                <a:ea typeface="宋体" panose="02010600030101010101" pitchFamily="2" charset="-122"/>
              </a:rPr>
              <a:t>帧图片是眨眼的过程。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左上角分别是差分图像，二值化图像，形态学处理后图像和原始灰度图像。 </a:t>
            </a:r>
            <a:endParaRPr lang="zh-CN" altLang="en-US" dirty="0"/>
          </a:p>
          <a:p>
            <a:r>
              <a:rPr lang="zh-CN" altLang="en-US" sz="1800" dirty="0">
                <a:solidFill>
                  <a:srgbClr val="000000"/>
                </a:solidFill>
                <a:effectLst/>
                <a:latin typeface="宋体" panose="02010600030101010101" pitchFamily="2" charset="-122"/>
                <a:ea typeface="宋体" panose="02010600030101010101" pitchFamily="2" charset="-122"/>
              </a:rPr>
              <a:t>可以看到，二值化图像存在明显的噪声，这是由于前后帧图像前细微的差异导致的。经过形态学处理后，噪声明显被滤除，眼睛区域更加清晰。在第五帧图像中，可以清除的看到眼睛区域被成功提取出来。</a:t>
            </a:r>
            <a:endParaRPr lang="zh-CN" altLang="en-US" dirty="0"/>
          </a:p>
        </p:txBody>
      </p:sp>
      <p:pic>
        <p:nvPicPr>
          <p:cNvPr id="11" name="图片 10">
            <a:extLst>
              <a:ext uri="{FF2B5EF4-FFF2-40B4-BE49-F238E27FC236}">
                <a16:creationId xmlns:a16="http://schemas.microsoft.com/office/drawing/2014/main" id="{4AD0FABE-A42A-23F8-C791-607EDE63A8ED}"/>
              </a:ext>
            </a:extLst>
          </p:cNvPr>
          <p:cNvPicPr>
            <a:picLocks noChangeAspect="1"/>
          </p:cNvPicPr>
          <p:nvPr/>
        </p:nvPicPr>
        <p:blipFill>
          <a:blip r:embed="rId3"/>
          <a:stretch>
            <a:fillRect/>
          </a:stretch>
        </p:blipFill>
        <p:spPr>
          <a:xfrm>
            <a:off x="1797563" y="2126225"/>
            <a:ext cx="8095584" cy="4757405"/>
          </a:xfrm>
          <a:prstGeom prst="rect">
            <a:avLst/>
          </a:prstGeom>
        </p:spPr>
      </p:pic>
    </p:spTree>
    <p:extLst>
      <p:ext uri="{BB962C8B-B14F-4D97-AF65-F5344CB8AC3E}">
        <p14:creationId xmlns:p14="http://schemas.microsoft.com/office/powerpoint/2010/main" val="1661386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B605E-8EDC-F35B-291F-DEF2A91C645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CA8A88-EB2A-48D4-1BAE-EB5949845FC6}"/>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D9732E00-9693-452C-D028-B068C2CD5AE9}"/>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A2CDFB7-81F2-766F-102B-EA70450E79AB}"/>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眨眼检测及眼鼻定位插件</a:t>
            </a:r>
          </a:p>
        </p:txBody>
      </p:sp>
      <p:sp>
        <p:nvSpPr>
          <p:cNvPr id="4" name="文本框 3">
            <a:extLst>
              <a:ext uri="{FF2B5EF4-FFF2-40B4-BE49-F238E27FC236}">
                <a16:creationId xmlns:a16="http://schemas.microsoft.com/office/drawing/2014/main" id="{B1B98E56-F8AD-6D58-46F0-C342F7B03F1F}"/>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b="1" spc="60" dirty="0">
                <a:latin typeface="+mn-ea"/>
                <a:cs typeface="SimSun"/>
              </a:rPr>
              <a:t>常识性检验双眼</a:t>
            </a:r>
            <a:endParaRPr lang="en-US" altLang="zh-CN" sz="1800" b="1" spc="60" dirty="0">
              <a:latin typeface="+mn-ea"/>
              <a:cs typeface="SimSun"/>
            </a:endParaRPr>
          </a:p>
        </p:txBody>
      </p:sp>
      <p:sp>
        <p:nvSpPr>
          <p:cNvPr id="13" name="文本框 12">
            <a:extLst>
              <a:ext uri="{FF2B5EF4-FFF2-40B4-BE49-F238E27FC236}">
                <a16:creationId xmlns:a16="http://schemas.microsoft.com/office/drawing/2014/main" id="{65D4DBB3-FA7D-DC93-121F-A1A44958C182}"/>
              </a:ext>
            </a:extLst>
          </p:cNvPr>
          <p:cNvSpPr txBox="1"/>
          <p:nvPr/>
        </p:nvSpPr>
        <p:spPr>
          <a:xfrm>
            <a:off x="702635" y="1830078"/>
            <a:ext cx="4717664" cy="4265591"/>
          </a:xfrm>
          <a:prstGeom prst="rect">
            <a:avLst/>
          </a:prstGeom>
          <a:noFill/>
        </p:spPr>
        <p:txBody>
          <a:bodyPr wrap="square">
            <a:spAutoFit/>
          </a:bodyPr>
          <a:lstStyle/>
          <a:p>
            <a:pPr marL="121920" marR="102235" indent="303530">
              <a:lnSpc>
                <a:spcPct val="130400"/>
              </a:lnSpc>
              <a:spcBef>
                <a:spcPts val="100"/>
              </a:spcBef>
            </a:pPr>
            <a:r>
              <a:rPr lang="zh-CN" altLang="en-US" sz="1800" spc="-5" dirty="0">
                <a:latin typeface="SimSun"/>
                <a:cs typeface="SimSun"/>
              </a:rPr>
              <a:t>常识性检验双眼的方法是通过常识性判断</a:t>
            </a:r>
            <a:r>
              <a:rPr lang="zh-CN" altLang="en-US" sz="1800" spc="-50" dirty="0">
                <a:latin typeface="SimSun"/>
                <a:cs typeface="SimSun"/>
              </a:rPr>
              <a:t>，</a:t>
            </a:r>
            <a:r>
              <a:rPr lang="zh-CN" altLang="en-US" sz="1800" spc="-5" dirty="0">
                <a:latin typeface="SimSun"/>
                <a:cs typeface="SimSun"/>
              </a:rPr>
              <a:t>对眼睛的位置和大小进行检验</a:t>
            </a:r>
            <a:r>
              <a:rPr lang="zh-CN" altLang="en-US" sz="1800" spc="-40" dirty="0">
                <a:latin typeface="SimSun"/>
                <a:cs typeface="SimSun"/>
              </a:rPr>
              <a:t>。</a:t>
            </a:r>
            <a:r>
              <a:rPr lang="zh-CN" altLang="en-US" sz="1800" spc="-5" dirty="0">
                <a:latin typeface="SimSun"/>
                <a:cs typeface="SimSun"/>
              </a:rPr>
              <a:t>如果眼 睛的位置和大小不符合常识，那么就认为检测失败。</a:t>
            </a:r>
            <a:endParaRPr lang="zh-CN" altLang="en-US" sz="1800" dirty="0">
              <a:latin typeface="SimSun"/>
              <a:cs typeface="SimSun"/>
            </a:endParaRPr>
          </a:p>
          <a:p>
            <a:pPr marL="425450">
              <a:lnSpc>
                <a:spcPct val="100000"/>
              </a:lnSpc>
              <a:spcBef>
                <a:spcPts val="439"/>
              </a:spcBef>
            </a:pPr>
            <a:r>
              <a:rPr lang="zh-CN" altLang="en-US" sz="1800" spc="-5" dirty="0">
                <a:latin typeface="SimSun"/>
                <a:cs typeface="SimSun"/>
              </a:rPr>
              <a:t>如图，两眼距离</a:t>
            </a:r>
            <a:r>
              <a:rPr lang="zh-CN" altLang="en-US" sz="1800" spc="-215" dirty="0">
                <a:latin typeface="SimSun"/>
                <a:cs typeface="SimSun"/>
              </a:rPr>
              <a:t> </a:t>
            </a:r>
            <a:r>
              <a:rPr lang="en-US" altLang="zh-CN" sz="1800" spc="-10" dirty="0" err="1">
                <a:latin typeface="Georgia"/>
                <a:cs typeface="Georgia"/>
              </a:rPr>
              <a:t>nE</a:t>
            </a:r>
            <a:r>
              <a:rPr lang="en-US" altLang="zh-CN" sz="1800" spc="-45" dirty="0" err="1">
                <a:latin typeface="Georgia"/>
                <a:cs typeface="Georgia"/>
              </a:rPr>
              <a:t>y</a:t>
            </a:r>
            <a:r>
              <a:rPr lang="en-US" altLang="zh-CN" sz="1800" spc="-25" dirty="0" err="1">
                <a:latin typeface="Georgia"/>
                <a:cs typeface="Georgia"/>
              </a:rPr>
              <a:t>eDist</a:t>
            </a:r>
            <a:r>
              <a:rPr lang="zh-CN" altLang="en-US" sz="1800" spc="95" dirty="0">
                <a:latin typeface="Georgia"/>
                <a:cs typeface="Georgia"/>
              </a:rPr>
              <a:t> </a:t>
            </a:r>
            <a:r>
              <a:rPr lang="zh-CN" altLang="en-US" sz="1800" spc="-5" dirty="0">
                <a:latin typeface="SimSun"/>
                <a:cs typeface="SimSun"/>
              </a:rPr>
              <a:t>可近似左右眼重心水平距离。一般认为眼睛宽度</a:t>
            </a:r>
            <a:endParaRPr lang="zh-CN" altLang="en-US" sz="1800" dirty="0">
              <a:latin typeface="SimSun"/>
              <a:cs typeface="SimSun"/>
            </a:endParaRPr>
          </a:p>
          <a:p>
            <a:pPr marL="121920" marR="5080" indent="303530">
              <a:lnSpc>
                <a:spcPct val="130400"/>
              </a:lnSpc>
            </a:pPr>
            <a:r>
              <a:rPr lang="en-US" altLang="zh-CN" sz="1800" spc="-10" dirty="0" err="1">
                <a:latin typeface="Georgia"/>
                <a:cs typeface="Georgia"/>
              </a:rPr>
              <a:t>nE</a:t>
            </a:r>
            <a:r>
              <a:rPr lang="en-US" altLang="zh-CN" sz="1800" spc="-45" dirty="0" err="1">
                <a:latin typeface="Georgia"/>
                <a:cs typeface="Georgia"/>
              </a:rPr>
              <a:t>y</a:t>
            </a:r>
            <a:r>
              <a:rPr lang="en-US" altLang="zh-CN" sz="1800" spc="-20" dirty="0" err="1">
                <a:latin typeface="Georgia"/>
                <a:cs typeface="Georgia"/>
              </a:rPr>
              <a:t>eWidth</a:t>
            </a:r>
            <a:r>
              <a:rPr lang="zh-CN" altLang="en-US" sz="1800" spc="65" dirty="0">
                <a:latin typeface="Georgia"/>
                <a:cs typeface="Georgia"/>
              </a:rPr>
              <a:t> </a:t>
            </a:r>
            <a:r>
              <a:rPr lang="zh-CN" altLang="en-US" sz="1800" spc="-5" dirty="0">
                <a:latin typeface="SimSun"/>
                <a:cs typeface="SimSun"/>
              </a:rPr>
              <a:t>为两眼距离的三分之二</a:t>
            </a:r>
            <a:r>
              <a:rPr lang="zh-CN" altLang="en-US" sz="1800" spc="-195" dirty="0">
                <a:latin typeface="SimSun"/>
                <a:cs typeface="SimSun"/>
              </a:rPr>
              <a:t>，</a:t>
            </a:r>
            <a:r>
              <a:rPr lang="zh-CN" altLang="en-US" sz="1800" spc="-5" dirty="0">
                <a:latin typeface="SimSun"/>
                <a:cs typeface="SimSun"/>
              </a:rPr>
              <a:t>眼睛高度</a:t>
            </a:r>
            <a:r>
              <a:rPr lang="zh-CN" altLang="en-US" sz="1800" spc="-245" dirty="0">
                <a:latin typeface="SimSun"/>
                <a:cs typeface="SimSun"/>
              </a:rPr>
              <a:t> </a:t>
            </a:r>
            <a:r>
              <a:rPr lang="en-US" altLang="zh-CN" sz="1800" spc="-10" dirty="0" err="1">
                <a:latin typeface="Georgia"/>
                <a:cs typeface="Georgia"/>
              </a:rPr>
              <a:t>nE</a:t>
            </a:r>
            <a:r>
              <a:rPr lang="en-US" altLang="zh-CN" sz="1800" spc="-45" dirty="0" err="1">
                <a:latin typeface="Georgia"/>
                <a:cs typeface="Georgia"/>
              </a:rPr>
              <a:t>y</a:t>
            </a:r>
            <a:r>
              <a:rPr lang="en-US" altLang="zh-CN" sz="1800" spc="-55" dirty="0" err="1">
                <a:latin typeface="Georgia"/>
                <a:cs typeface="Georgia"/>
              </a:rPr>
              <a:t>eHeig</a:t>
            </a:r>
            <a:r>
              <a:rPr lang="en-US" altLang="zh-CN" sz="1800" spc="-95" dirty="0" err="1">
                <a:latin typeface="Georgia"/>
                <a:cs typeface="Georgia"/>
              </a:rPr>
              <a:t>h</a:t>
            </a:r>
            <a:r>
              <a:rPr lang="en-US" altLang="zh-CN" sz="1800" spc="40" dirty="0" err="1">
                <a:latin typeface="Georgia"/>
                <a:cs typeface="Georgia"/>
              </a:rPr>
              <a:t>t</a:t>
            </a:r>
            <a:r>
              <a:rPr lang="zh-CN" altLang="en-US" sz="1800" spc="65" dirty="0">
                <a:latin typeface="Georgia"/>
                <a:cs typeface="Georgia"/>
              </a:rPr>
              <a:t> </a:t>
            </a:r>
            <a:r>
              <a:rPr lang="zh-CN" altLang="en-US" sz="1800" spc="-5" dirty="0">
                <a:latin typeface="SimSun"/>
                <a:cs typeface="SimSun"/>
              </a:rPr>
              <a:t>为两眼距离的二分之一。 </a:t>
            </a:r>
            <a:r>
              <a:rPr lang="zh-CN" altLang="en-US" sz="1800" dirty="0">
                <a:latin typeface="SimSun"/>
                <a:cs typeface="SimSun"/>
              </a:rPr>
              <a:t>检查眼睛尺寸大小是否合</a:t>
            </a:r>
            <a:r>
              <a:rPr lang="zh-CN" altLang="en-US" sz="1800" spc="-5" dirty="0">
                <a:latin typeface="SimSun"/>
                <a:cs typeface="SimSun"/>
              </a:rPr>
              <a:t>理</a:t>
            </a:r>
            <a:r>
              <a:rPr lang="zh-CN" altLang="en-US" sz="1800" dirty="0">
                <a:latin typeface="SimSun"/>
                <a:cs typeface="SimSun"/>
              </a:rPr>
              <a:t>。如眼睛宽度不能大</a:t>
            </a:r>
            <a:r>
              <a:rPr lang="zh-CN" altLang="en-US" sz="1800" spc="-5" dirty="0">
                <a:latin typeface="SimSun"/>
                <a:cs typeface="SimSun"/>
              </a:rPr>
              <a:t>于</a:t>
            </a:r>
            <a:r>
              <a:rPr lang="zh-CN" altLang="en-US" sz="1800" spc="-190" dirty="0">
                <a:latin typeface="SimSun"/>
                <a:cs typeface="SimSun"/>
              </a:rPr>
              <a:t> </a:t>
            </a:r>
            <a:r>
              <a:rPr lang="en-US" altLang="zh-CN" sz="1800" spc="-15" dirty="0">
                <a:latin typeface="Georgia"/>
                <a:cs typeface="Georgia"/>
              </a:rPr>
              <a:t>W/4</a:t>
            </a:r>
            <a:r>
              <a:rPr lang="zh-CN" altLang="en-US" sz="1800" spc="120" dirty="0">
                <a:latin typeface="Georgia"/>
                <a:cs typeface="Georgia"/>
              </a:rPr>
              <a:t> </a:t>
            </a:r>
            <a:r>
              <a:rPr lang="zh-CN" altLang="en-US" sz="1800" dirty="0">
                <a:latin typeface="SimSun"/>
                <a:cs typeface="SimSun"/>
              </a:rPr>
              <a:t>或眼睛高度不能大</a:t>
            </a:r>
            <a:r>
              <a:rPr lang="zh-CN" altLang="en-US" sz="1800" spc="-5" dirty="0">
                <a:latin typeface="SimSun"/>
                <a:cs typeface="SimSun"/>
              </a:rPr>
              <a:t>于</a:t>
            </a:r>
            <a:r>
              <a:rPr lang="zh-CN" altLang="en-US" sz="1800" spc="-190" dirty="0">
                <a:latin typeface="SimSun"/>
                <a:cs typeface="SimSun"/>
              </a:rPr>
              <a:t> </a:t>
            </a:r>
            <a:r>
              <a:rPr lang="en-US" altLang="zh-CN" sz="1800" spc="-60" dirty="0">
                <a:latin typeface="Georgia"/>
                <a:cs typeface="Georgia"/>
              </a:rPr>
              <a:t>H/4</a:t>
            </a:r>
            <a:r>
              <a:rPr lang="zh-CN" altLang="en-US" sz="1800" dirty="0">
                <a:latin typeface="SimSun"/>
                <a:cs typeface="SimSun"/>
              </a:rPr>
              <a:t>，</a:t>
            </a:r>
            <a:r>
              <a:rPr lang="zh-CN" altLang="en-US" sz="1800" spc="-5" dirty="0">
                <a:latin typeface="SimSun"/>
                <a:cs typeface="SimSun"/>
              </a:rPr>
              <a:t>否 则认为眼睛太大。判断两个眼睛是否整个在视频图像内。</a:t>
            </a:r>
            <a:endParaRPr lang="zh-CN" altLang="en-US" sz="1800" dirty="0">
              <a:latin typeface="SimSun"/>
              <a:cs typeface="SimSun"/>
            </a:endParaRPr>
          </a:p>
        </p:txBody>
      </p:sp>
      <p:pic>
        <p:nvPicPr>
          <p:cNvPr id="5" name="object 23">
            <a:extLst>
              <a:ext uri="{FF2B5EF4-FFF2-40B4-BE49-F238E27FC236}">
                <a16:creationId xmlns:a16="http://schemas.microsoft.com/office/drawing/2014/main" id="{C4A40DE5-F85A-C27B-C361-864C6843590D}"/>
              </a:ext>
            </a:extLst>
          </p:cNvPr>
          <p:cNvPicPr/>
          <p:nvPr/>
        </p:nvPicPr>
        <p:blipFill>
          <a:blip r:embed="rId3" cstate="print"/>
          <a:stretch>
            <a:fillRect/>
          </a:stretch>
        </p:blipFill>
        <p:spPr>
          <a:xfrm>
            <a:off x="5773480" y="1937945"/>
            <a:ext cx="5863464" cy="3303906"/>
          </a:xfrm>
          <a:prstGeom prst="rect">
            <a:avLst/>
          </a:prstGeom>
        </p:spPr>
      </p:pic>
    </p:spTree>
    <p:extLst>
      <p:ext uri="{BB962C8B-B14F-4D97-AF65-F5344CB8AC3E}">
        <p14:creationId xmlns:p14="http://schemas.microsoft.com/office/powerpoint/2010/main" val="2558596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6828E-9554-BCA9-D1D3-9CA6E41DC5A8}"/>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DD9C4BA-44A1-F2B7-B590-7589954C311E}"/>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998BFCA3-C6A4-F736-FD4A-90BA782A6147}"/>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53DCBFB-2B05-8698-08EB-433B22B21795}"/>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眨眼检测及眼鼻定位插件</a:t>
            </a:r>
          </a:p>
        </p:txBody>
      </p:sp>
      <p:sp>
        <p:nvSpPr>
          <p:cNvPr id="4" name="文本框 3">
            <a:extLst>
              <a:ext uri="{FF2B5EF4-FFF2-40B4-BE49-F238E27FC236}">
                <a16:creationId xmlns:a16="http://schemas.microsoft.com/office/drawing/2014/main" id="{AB96752F-5B34-8D6E-5CAF-7BEF06D6C562}"/>
              </a:ext>
            </a:extLst>
          </p:cNvPr>
          <p:cNvSpPr txBox="1"/>
          <p:nvPr/>
        </p:nvSpPr>
        <p:spPr>
          <a:xfrm>
            <a:off x="702635" y="1143831"/>
            <a:ext cx="6097772" cy="369332"/>
          </a:xfrm>
          <a:prstGeom prst="rect">
            <a:avLst/>
          </a:prstGeom>
          <a:noFill/>
        </p:spPr>
        <p:txBody>
          <a:bodyPr wrap="square">
            <a:spAutoFit/>
          </a:bodyPr>
          <a:lstStyle/>
          <a:p>
            <a:pPr marL="12700">
              <a:lnSpc>
                <a:spcPct val="100000"/>
              </a:lnSpc>
              <a:spcBef>
                <a:spcPts val="1560"/>
              </a:spcBef>
            </a:pPr>
            <a:r>
              <a:rPr lang="zh-CN" altLang="en-US" b="1" spc="60" dirty="0">
                <a:latin typeface="+mn-ea"/>
                <a:cs typeface="SimSun"/>
              </a:rPr>
              <a:t>眼球色素和眼球位置校验</a:t>
            </a:r>
            <a:endParaRPr lang="en-US" altLang="zh-CN" sz="1800" b="1" spc="60" dirty="0">
              <a:latin typeface="+mn-ea"/>
              <a:cs typeface="SimSun"/>
            </a:endParaRPr>
          </a:p>
        </p:txBody>
      </p:sp>
      <p:sp>
        <p:nvSpPr>
          <p:cNvPr id="13" name="文本框 12">
            <a:extLst>
              <a:ext uri="{FF2B5EF4-FFF2-40B4-BE49-F238E27FC236}">
                <a16:creationId xmlns:a16="http://schemas.microsoft.com/office/drawing/2014/main" id="{5375118A-37E5-C8E2-1B99-D2306F6F2CB3}"/>
              </a:ext>
            </a:extLst>
          </p:cNvPr>
          <p:cNvSpPr txBox="1"/>
          <p:nvPr/>
        </p:nvSpPr>
        <p:spPr>
          <a:xfrm>
            <a:off x="702635" y="1513163"/>
            <a:ext cx="10706100" cy="779509"/>
          </a:xfrm>
          <a:prstGeom prst="rect">
            <a:avLst/>
          </a:prstGeom>
          <a:noFill/>
        </p:spPr>
        <p:txBody>
          <a:bodyPr wrap="square">
            <a:spAutoFit/>
          </a:bodyPr>
          <a:lstStyle/>
          <a:p>
            <a:pPr marL="121920" marR="102235" indent="303530">
              <a:lnSpc>
                <a:spcPct val="130400"/>
              </a:lnSpc>
            </a:pPr>
            <a:r>
              <a:rPr lang="zh-CN" altLang="en-US" sz="1800" spc="-5" dirty="0">
                <a:latin typeface="SimSun"/>
                <a:cs typeface="SimSun"/>
              </a:rPr>
              <a:t>眼球色素校验的目的是进一步确认眼睛定位的准确性</a:t>
            </a:r>
            <a:r>
              <a:rPr lang="zh-CN" altLang="en-US" sz="1800" spc="-80" dirty="0">
                <a:latin typeface="SimSun"/>
                <a:cs typeface="SimSun"/>
              </a:rPr>
              <a:t>，</a:t>
            </a:r>
            <a:r>
              <a:rPr lang="zh-CN" altLang="en-US" sz="1800" spc="-5" dirty="0">
                <a:latin typeface="SimSun"/>
                <a:cs typeface="SimSun"/>
              </a:rPr>
              <a:t>主要利用眼珠部分非肤色的 特点进行。具体步骤如下：</a:t>
            </a:r>
            <a:endParaRPr lang="zh-CN" altLang="en-US" sz="1800" dirty="0">
              <a:latin typeface="SimSun"/>
              <a:cs typeface="SimSun"/>
            </a:endParaRPr>
          </a:p>
        </p:txBody>
      </p:sp>
      <p:sp>
        <p:nvSpPr>
          <p:cNvPr id="8" name="文本框 7">
            <a:extLst>
              <a:ext uri="{FF2B5EF4-FFF2-40B4-BE49-F238E27FC236}">
                <a16:creationId xmlns:a16="http://schemas.microsoft.com/office/drawing/2014/main" id="{653CCEC9-D0F8-7E4D-F7E3-FD9B4C5C81D9}"/>
              </a:ext>
            </a:extLst>
          </p:cNvPr>
          <p:cNvSpPr txBox="1"/>
          <p:nvPr/>
        </p:nvSpPr>
        <p:spPr>
          <a:xfrm>
            <a:off x="465174" y="2292672"/>
            <a:ext cx="10092956" cy="1733808"/>
          </a:xfrm>
          <a:prstGeom prst="rect">
            <a:avLst/>
          </a:prstGeom>
          <a:noFill/>
        </p:spPr>
        <p:txBody>
          <a:bodyPr wrap="square">
            <a:spAutoFit/>
          </a:bodyPr>
          <a:lstStyle/>
          <a:p>
            <a:pPr marL="501650" lvl="1" indent="-192405">
              <a:lnSpc>
                <a:spcPct val="100000"/>
              </a:lnSpc>
              <a:buFont typeface="Georgia"/>
              <a:buChar char="•"/>
              <a:tabLst>
                <a:tab pos="502284" algn="l"/>
              </a:tabLst>
            </a:pPr>
            <a:r>
              <a:rPr lang="zh-CN" altLang="en-US" sz="1200" spc="55" dirty="0">
                <a:latin typeface="SimSun"/>
                <a:cs typeface="SimSun"/>
              </a:rPr>
              <a:t>输入数</a:t>
            </a:r>
            <a:r>
              <a:rPr lang="zh-CN" altLang="en-US" sz="1200" spc="-5" dirty="0">
                <a:latin typeface="SimSun"/>
                <a:cs typeface="SimSun"/>
              </a:rPr>
              <a:t>据</a:t>
            </a:r>
            <a:r>
              <a:rPr lang="zh-CN" altLang="en-US" sz="1200" spc="55" dirty="0">
                <a:latin typeface="SimSun"/>
                <a:cs typeface="SimSun"/>
              </a:rPr>
              <a:t>：输入分别为向</a:t>
            </a:r>
            <a:r>
              <a:rPr lang="zh-CN" altLang="en-US" sz="1200" spc="-5" dirty="0">
                <a:latin typeface="SimSun"/>
                <a:cs typeface="SimSun"/>
              </a:rPr>
              <a:t>量</a:t>
            </a:r>
            <a:r>
              <a:rPr lang="zh-CN" altLang="en-US" sz="1200" spc="-40" dirty="0">
                <a:latin typeface="SimSun"/>
                <a:cs typeface="SimSun"/>
              </a:rPr>
              <a:t> </a:t>
            </a:r>
            <a:r>
              <a:rPr lang="en-US" altLang="zh-CN" sz="1200" spc="-20" dirty="0">
                <a:latin typeface="Georgia"/>
                <a:cs typeface="Georgia"/>
              </a:rPr>
              <a:t>_</a:t>
            </a:r>
            <a:r>
              <a:rPr lang="en-US" altLang="zh-CN" sz="1200" spc="-20" dirty="0" err="1">
                <a:latin typeface="Georgia"/>
                <a:cs typeface="Georgia"/>
              </a:rPr>
              <a:t>lefteyeOpen</a:t>
            </a:r>
            <a:r>
              <a:rPr lang="en-US" altLang="zh-CN" sz="1200" spc="5" dirty="0">
                <a:latin typeface="Georgia"/>
                <a:cs typeface="Georgia"/>
              </a:rPr>
              <a:t> </a:t>
            </a:r>
            <a:r>
              <a:rPr lang="zh-CN" altLang="en-US" sz="1200" spc="-5" dirty="0">
                <a:latin typeface="SimSun"/>
                <a:cs typeface="SimSun"/>
              </a:rPr>
              <a:t>和</a:t>
            </a:r>
            <a:r>
              <a:rPr lang="zh-CN" altLang="en-US" sz="1200" spc="-35" dirty="0">
                <a:latin typeface="SimSun"/>
                <a:cs typeface="SimSun"/>
              </a:rPr>
              <a:t> </a:t>
            </a:r>
            <a:r>
              <a:rPr lang="en-US" altLang="zh-CN" sz="1200" spc="-20" dirty="0">
                <a:latin typeface="Georgia"/>
                <a:cs typeface="Georgia"/>
              </a:rPr>
              <a:t>_</a:t>
            </a:r>
            <a:r>
              <a:rPr lang="en-US" altLang="zh-CN" sz="1200" spc="-20" dirty="0" err="1">
                <a:latin typeface="Georgia"/>
                <a:cs typeface="Georgia"/>
              </a:rPr>
              <a:t>righteyeOpen</a:t>
            </a:r>
            <a:r>
              <a:rPr lang="en-US" altLang="zh-CN" sz="1200" spc="270" dirty="0">
                <a:latin typeface="Georgia"/>
                <a:cs typeface="Georgia"/>
              </a:rPr>
              <a:t> </a:t>
            </a:r>
            <a:r>
              <a:rPr lang="zh-CN" altLang="en-US" sz="1200" spc="-5" dirty="0">
                <a:latin typeface="SimSun"/>
                <a:cs typeface="SimSun"/>
              </a:rPr>
              <a:t>中</a:t>
            </a:r>
            <a:r>
              <a:rPr lang="zh-CN" altLang="en-US" sz="1200" spc="-35" dirty="0">
                <a:latin typeface="SimSun"/>
                <a:cs typeface="SimSun"/>
              </a:rPr>
              <a:t> </a:t>
            </a:r>
            <a:r>
              <a:rPr lang="en-US" altLang="zh-CN" sz="1200" spc="-40" dirty="0">
                <a:latin typeface="Georgia"/>
                <a:cs typeface="Georgia"/>
              </a:rPr>
              <a:t>32×24</a:t>
            </a:r>
            <a:r>
              <a:rPr lang="zh-CN" altLang="en-US" sz="1200" spc="275" dirty="0">
                <a:latin typeface="Georgia"/>
                <a:cs typeface="Georgia"/>
              </a:rPr>
              <a:t> </a:t>
            </a:r>
            <a:r>
              <a:rPr lang="zh-CN" altLang="en-US" sz="1200" spc="55" dirty="0">
                <a:latin typeface="SimSun"/>
                <a:cs typeface="SimSun"/>
              </a:rPr>
              <a:t>大小</a:t>
            </a:r>
            <a:r>
              <a:rPr lang="zh-CN" altLang="en-US" sz="1200" spc="-5" dirty="0">
                <a:latin typeface="SimSun"/>
                <a:cs typeface="SimSun"/>
              </a:rPr>
              <a:t>的</a:t>
            </a:r>
            <a:r>
              <a:rPr lang="en-US" altLang="zh-CN" sz="1200" spc="-15" dirty="0">
                <a:latin typeface="Georgia"/>
                <a:cs typeface="Georgia"/>
              </a:rPr>
              <a:t>YUV422</a:t>
            </a:r>
            <a:r>
              <a:rPr lang="en-US" altLang="zh-CN" sz="1200" spc="60" dirty="0">
                <a:latin typeface="Georgia"/>
                <a:cs typeface="Georgia"/>
              </a:rPr>
              <a:t> </a:t>
            </a:r>
            <a:r>
              <a:rPr lang="zh-CN" altLang="en-US" sz="1200" spc="-5" dirty="0">
                <a:latin typeface="SimSun"/>
                <a:cs typeface="SimSun"/>
              </a:rPr>
              <a:t>平面格式的双眼图片。</a:t>
            </a:r>
            <a:endParaRPr lang="zh-CN" altLang="en-US" sz="1200" dirty="0">
              <a:latin typeface="SimSun"/>
              <a:cs typeface="SimSun"/>
            </a:endParaRPr>
          </a:p>
          <a:p>
            <a:pPr marL="501650" lvl="1" indent="-192405">
              <a:lnSpc>
                <a:spcPct val="100000"/>
              </a:lnSpc>
              <a:spcBef>
                <a:spcPts val="1405"/>
              </a:spcBef>
              <a:buFont typeface="Georgia"/>
              <a:buChar char="•"/>
              <a:tabLst>
                <a:tab pos="502284" algn="l"/>
              </a:tabLst>
            </a:pPr>
            <a:r>
              <a:rPr lang="zh-CN" altLang="en-US" sz="1200" spc="-5" dirty="0">
                <a:latin typeface="SimSun"/>
                <a:cs typeface="SimSun"/>
              </a:rPr>
              <a:t>初始化：初始化存储校验结果的点结构变量</a:t>
            </a:r>
            <a:r>
              <a:rPr lang="zh-CN" altLang="en-US" sz="1200" spc="-215" dirty="0">
                <a:latin typeface="SimSun"/>
                <a:cs typeface="SimSun"/>
              </a:rPr>
              <a:t> </a:t>
            </a:r>
            <a:r>
              <a:rPr lang="en-US" altLang="zh-CN" sz="1200" dirty="0" err="1">
                <a:latin typeface="Georgia"/>
                <a:cs typeface="Georgia"/>
              </a:rPr>
              <a:t>ptLeftE</a:t>
            </a:r>
            <a:r>
              <a:rPr lang="en-US" altLang="zh-CN" sz="1200" spc="-35" dirty="0" err="1">
                <a:latin typeface="Georgia"/>
                <a:cs typeface="Georgia"/>
              </a:rPr>
              <a:t>y</a:t>
            </a:r>
            <a:r>
              <a:rPr lang="en-US" altLang="zh-CN" sz="1200" spc="-20" dirty="0" err="1">
                <a:latin typeface="Georgia"/>
                <a:cs typeface="Georgia"/>
              </a:rPr>
              <a:t>e_cfm</a:t>
            </a:r>
            <a:r>
              <a:rPr lang="en-US" altLang="zh-CN" sz="1200" spc="100" dirty="0">
                <a:latin typeface="Georgia"/>
                <a:cs typeface="Georgia"/>
              </a:rPr>
              <a:t> </a:t>
            </a:r>
            <a:r>
              <a:rPr lang="zh-CN" altLang="en-US" sz="1200" spc="-5" dirty="0">
                <a:latin typeface="SimSun"/>
                <a:cs typeface="SimSun"/>
              </a:rPr>
              <a:t>和</a:t>
            </a:r>
            <a:r>
              <a:rPr lang="zh-CN" altLang="en-US" sz="1200" spc="-215" dirty="0">
                <a:latin typeface="SimSun"/>
                <a:cs typeface="SimSun"/>
              </a:rPr>
              <a:t> </a:t>
            </a:r>
            <a:r>
              <a:rPr lang="en-US" altLang="zh-CN" sz="1200" spc="-15" dirty="0" err="1">
                <a:latin typeface="Georgia"/>
                <a:cs typeface="Georgia"/>
              </a:rPr>
              <a:t>ptRig</a:t>
            </a:r>
            <a:r>
              <a:rPr lang="en-US" altLang="zh-CN" sz="1200" spc="-50" dirty="0" err="1">
                <a:latin typeface="Georgia"/>
                <a:cs typeface="Georgia"/>
              </a:rPr>
              <a:t>h</a:t>
            </a:r>
            <a:r>
              <a:rPr lang="en-US" altLang="zh-CN" sz="1200" spc="25" dirty="0" err="1">
                <a:latin typeface="Georgia"/>
                <a:cs typeface="Georgia"/>
              </a:rPr>
              <a:t>tE</a:t>
            </a:r>
            <a:r>
              <a:rPr lang="en-US" altLang="zh-CN" sz="1200" spc="-10" dirty="0" err="1">
                <a:latin typeface="Georgia"/>
                <a:cs typeface="Georgia"/>
              </a:rPr>
              <a:t>y</a:t>
            </a:r>
            <a:r>
              <a:rPr lang="en-US" altLang="zh-CN" sz="1200" spc="-20" dirty="0" err="1">
                <a:latin typeface="Georgia"/>
                <a:cs typeface="Georgia"/>
              </a:rPr>
              <a:t>e_cf</a:t>
            </a:r>
            <a:r>
              <a:rPr lang="en-US" altLang="zh-CN" sz="1200" spc="-35" dirty="0" err="1">
                <a:latin typeface="Georgia"/>
                <a:cs typeface="Georgia"/>
              </a:rPr>
              <a:t>m</a:t>
            </a:r>
            <a:r>
              <a:rPr lang="zh-CN" altLang="en-US" sz="1200" spc="-5" dirty="0">
                <a:latin typeface="SimSun"/>
                <a:cs typeface="SimSun"/>
              </a:rPr>
              <a:t>。</a:t>
            </a:r>
            <a:endParaRPr lang="en-US" altLang="zh-CN" sz="1200" dirty="0">
              <a:latin typeface="SimSun"/>
              <a:cs typeface="SimSun"/>
            </a:endParaRPr>
          </a:p>
          <a:p>
            <a:pPr marL="501650" lvl="1" indent="-192405">
              <a:lnSpc>
                <a:spcPct val="100000"/>
              </a:lnSpc>
              <a:spcBef>
                <a:spcPts val="1405"/>
              </a:spcBef>
              <a:buFont typeface="Georgia"/>
              <a:buChar char="•"/>
              <a:tabLst>
                <a:tab pos="502284" algn="l"/>
              </a:tabLst>
            </a:pPr>
            <a:r>
              <a:rPr lang="zh-CN" altLang="en-US" sz="1200" spc="-5" dirty="0">
                <a:latin typeface="SimSun"/>
                <a:cs typeface="SimSun"/>
              </a:rPr>
              <a:t>色素校验：调用</a:t>
            </a:r>
            <a:r>
              <a:rPr lang="zh-CN" altLang="en-US" sz="1200" spc="-215" dirty="0">
                <a:latin typeface="SimSun"/>
                <a:cs typeface="SimSun"/>
              </a:rPr>
              <a:t> </a:t>
            </a:r>
            <a:r>
              <a:rPr lang="en-US" altLang="zh-CN" sz="1200" spc="20" dirty="0" err="1">
                <a:latin typeface="Georgia"/>
                <a:cs typeface="Georgia"/>
              </a:rPr>
              <a:t>E</a:t>
            </a:r>
            <a:r>
              <a:rPr lang="en-US" altLang="zh-CN" sz="1200" spc="-20" dirty="0" err="1">
                <a:latin typeface="Georgia"/>
                <a:cs typeface="Georgia"/>
              </a:rPr>
              <a:t>y</a:t>
            </a:r>
            <a:r>
              <a:rPr lang="en-US" altLang="zh-CN" sz="1200" spc="-15" dirty="0" err="1">
                <a:latin typeface="Georgia"/>
                <a:cs typeface="Georgia"/>
              </a:rPr>
              <a:t>eBallChe</a:t>
            </a:r>
            <a:r>
              <a:rPr lang="en-US" altLang="zh-CN" sz="1200" spc="-50" dirty="0" err="1">
                <a:latin typeface="Georgia"/>
                <a:cs typeface="Georgia"/>
              </a:rPr>
              <a:t>c</a:t>
            </a:r>
            <a:r>
              <a:rPr lang="en-US" altLang="zh-CN" sz="1200" spc="-25" dirty="0" err="1">
                <a:latin typeface="Georgia"/>
                <a:cs typeface="Georgia"/>
              </a:rPr>
              <a:t>k</a:t>
            </a:r>
            <a:r>
              <a:rPr lang="en-US" altLang="zh-CN" sz="1200" spc="100" dirty="0">
                <a:latin typeface="Georgia"/>
                <a:cs typeface="Georgia"/>
              </a:rPr>
              <a:t> </a:t>
            </a:r>
            <a:r>
              <a:rPr lang="zh-CN" altLang="en-US" sz="1200" spc="-5" dirty="0">
                <a:latin typeface="SimSun"/>
                <a:cs typeface="SimSun"/>
              </a:rPr>
              <a:t>函数，根据眼球色素特征，进行校验。</a:t>
            </a:r>
            <a:endParaRPr lang="zh-CN" altLang="en-US" sz="1200" dirty="0">
              <a:latin typeface="SimSun"/>
              <a:cs typeface="SimSun"/>
            </a:endParaRPr>
          </a:p>
          <a:p>
            <a:pPr marL="501650" lvl="1" indent="-192405">
              <a:lnSpc>
                <a:spcPct val="100000"/>
              </a:lnSpc>
              <a:spcBef>
                <a:spcPts val="1400"/>
              </a:spcBef>
              <a:buFont typeface="Georgia"/>
              <a:buChar char="•"/>
              <a:tabLst>
                <a:tab pos="502284" algn="l"/>
              </a:tabLst>
            </a:pPr>
            <a:r>
              <a:rPr lang="zh-CN" altLang="en-US" sz="1200" spc="-5" dirty="0">
                <a:latin typeface="SimSun"/>
                <a:cs typeface="SimSun"/>
              </a:rPr>
              <a:t>结果判断：根据校验结果判断是否通过眼球色素校验。</a:t>
            </a:r>
            <a:endParaRPr lang="zh-CN" altLang="en-US" sz="1200" dirty="0">
              <a:latin typeface="SimSun"/>
              <a:cs typeface="SimSun"/>
            </a:endParaRPr>
          </a:p>
          <a:p>
            <a:pPr marL="501650" lvl="1" indent="-192405">
              <a:lnSpc>
                <a:spcPct val="100000"/>
              </a:lnSpc>
              <a:spcBef>
                <a:spcPts val="1405"/>
              </a:spcBef>
              <a:buFont typeface="Georgia"/>
              <a:buChar char="•"/>
              <a:tabLst>
                <a:tab pos="502284" algn="l"/>
              </a:tabLst>
            </a:pPr>
            <a:r>
              <a:rPr lang="zh-CN" altLang="en-US" sz="1200" spc="-5" dirty="0">
                <a:latin typeface="SimSun"/>
                <a:cs typeface="SimSun"/>
              </a:rPr>
              <a:t>存储结果：将校验结果存储到</a:t>
            </a:r>
            <a:r>
              <a:rPr lang="zh-CN" altLang="en-US" sz="1200" spc="-215" dirty="0">
                <a:latin typeface="SimSun"/>
                <a:cs typeface="SimSun"/>
              </a:rPr>
              <a:t> </a:t>
            </a:r>
            <a:r>
              <a:rPr lang="en-US" altLang="zh-CN" sz="1200" dirty="0" err="1">
                <a:latin typeface="Georgia"/>
                <a:cs typeface="Georgia"/>
              </a:rPr>
              <a:t>ptLeftE</a:t>
            </a:r>
            <a:r>
              <a:rPr lang="en-US" altLang="zh-CN" sz="1200" spc="-35" dirty="0" err="1">
                <a:latin typeface="Georgia"/>
                <a:cs typeface="Georgia"/>
              </a:rPr>
              <a:t>y</a:t>
            </a:r>
            <a:r>
              <a:rPr lang="en-US" altLang="zh-CN" sz="1200" spc="-20" dirty="0" err="1">
                <a:latin typeface="Georgia"/>
                <a:cs typeface="Georgia"/>
              </a:rPr>
              <a:t>e_cfm</a:t>
            </a:r>
            <a:r>
              <a:rPr lang="en-US" altLang="zh-CN" sz="1200" spc="100" dirty="0">
                <a:latin typeface="Georgia"/>
                <a:cs typeface="Georgia"/>
              </a:rPr>
              <a:t> </a:t>
            </a:r>
            <a:r>
              <a:rPr lang="zh-CN" altLang="en-US" sz="1200" spc="-5" dirty="0">
                <a:latin typeface="SimSun"/>
                <a:cs typeface="SimSun"/>
              </a:rPr>
              <a:t>和</a:t>
            </a:r>
            <a:r>
              <a:rPr lang="zh-CN" altLang="en-US" sz="1200" spc="-215" dirty="0">
                <a:latin typeface="SimSun"/>
                <a:cs typeface="SimSun"/>
              </a:rPr>
              <a:t> </a:t>
            </a:r>
            <a:r>
              <a:rPr lang="en-US" altLang="zh-CN" sz="1200" spc="-15" dirty="0" err="1">
                <a:latin typeface="Georgia"/>
                <a:cs typeface="Georgia"/>
              </a:rPr>
              <a:t>ptRig</a:t>
            </a:r>
            <a:r>
              <a:rPr lang="en-US" altLang="zh-CN" sz="1200" spc="-50" dirty="0" err="1">
                <a:latin typeface="Georgia"/>
                <a:cs typeface="Georgia"/>
              </a:rPr>
              <a:t>h</a:t>
            </a:r>
            <a:r>
              <a:rPr lang="en-US" altLang="zh-CN" sz="1200" spc="25" dirty="0" err="1">
                <a:latin typeface="Georgia"/>
                <a:cs typeface="Georgia"/>
              </a:rPr>
              <a:t>tE</a:t>
            </a:r>
            <a:r>
              <a:rPr lang="en-US" altLang="zh-CN" sz="1200" spc="-10" dirty="0" err="1">
                <a:latin typeface="Georgia"/>
                <a:cs typeface="Georgia"/>
              </a:rPr>
              <a:t>y</a:t>
            </a:r>
            <a:r>
              <a:rPr lang="en-US" altLang="zh-CN" sz="1200" spc="-20" dirty="0" err="1">
                <a:latin typeface="Georgia"/>
                <a:cs typeface="Georgia"/>
              </a:rPr>
              <a:t>e_cfm</a:t>
            </a:r>
            <a:r>
              <a:rPr lang="en-US" altLang="zh-CN" sz="1200" spc="95" dirty="0">
                <a:latin typeface="Georgia"/>
                <a:cs typeface="Georgia"/>
              </a:rPr>
              <a:t> </a:t>
            </a:r>
            <a:r>
              <a:rPr lang="zh-CN" altLang="en-US" sz="1200" spc="-5" dirty="0">
                <a:latin typeface="SimSun"/>
                <a:cs typeface="SimSun"/>
              </a:rPr>
              <a:t>中。</a:t>
            </a:r>
            <a:endParaRPr lang="zh-CN" altLang="en-US" sz="1200" dirty="0">
              <a:latin typeface="SimSun"/>
              <a:cs typeface="SimSun"/>
            </a:endParaRPr>
          </a:p>
        </p:txBody>
      </p:sp>
      <p:sp>
        <p:nvSpPr>
          <p:cNvPr id="10" name="文本框 9">
            <a:extLst>
              <a:ext uri="{FF2B5EF4-FFF2-40B4-BE49-F238E27FC236}">
                <a16:creationId xmlns:a16="http://schemas.microsoft.com/office/drawing/2014/main" id="{DABEC9FF-D658-60A8-32D6-3799208D03A4}"/>
              </a:ext>
            </a:extLst>
          </p:cNvPr>
          <p:cNvSpPr txBox="1"/>
          <p:nvPr/>
        </p:nvSpPr>
        <p:spPr>
          <a:xfrm>
            <a:off x="3048886" y="3244334"/>
            <a:ext cx="6097772" cy="369332"/>
          </a:xfrm>
          <a:prstGeom prst="rect">
            <a:avLst/>
          </a:prstGeom>
          <a:noFill/>
        </p:spPr>
        <p:txBody>
          <a:bodyPr wrap="square">
            <a:spAutoFit/>
          </a:bodyPr>
          <a:lstStyle/>
          <a:p>
            <a:endParaRPr lang="zh-CN" altLang="en-US" dirty="0"/>
          </a:p>
        </p:txBody>
      </p:sp>
      <p:sp>
        <p:nvSpPr>
          <p:cNvPr id="12" name="文本框 11">
            <a:extLst>
              <a:ext uri="{FF2B5EF4-FFF2-40B4-BE49-F238E27FC236}">
                <a16:creationId xmlns:a16="http://schemas.microsoft.com/office/drawing/2014/main" id="{E9F1F4B8-1530-7913-5A10-489434CD4FC9}"/>
              </a:ext>
            </a:extLst>
          </p:cNvPr>
          <p:cNvSpPr txBox="1"/>
          <p:nvPr/>
        </p:nvSpPr>
        <p:spPr>
          <a:xfrm>
            <a:off x="702635" y="4432999"/>
            <a:ext cx="11142035" cy="419410"/>
          </a:xfrm>
          <a:prstGeom prst="rect">
            <a:avLst/>
          </a:prstGeom>
          <a:noFill/>
        </p:spPr>
        <p:txBody>
          <a:bodyPr wrap="square">
            <a:spAutoFit/>
          </a:bodyPr>
          <a:lstStyle/>
          <a:p>
            <a:pPr marL="121920" marR="102235" indent="303530">
              <a:lnSpc>
                <a:spcPct val="130400"/>
              </a:lnSpc>
              <a:spcBef>
                <a:spcPts val="1175"/>
              </a:spcBef>
            </a:pPr>
            <a:r>
              <a:rPr lang="zh-CN" altLang="en-US" sz="1800" spc="-5" dirty="0">
                <a:latin typeface="SimSun"/>
                <a:cs typeface="SimSun"/>
              </a:rPr>
              <a:t>眼球位置校验的目的是进一步确认眼睛定位的准确性</a:t>
            </a:r>
            <a:r>
              <a:rPr lang="zh-CN" altLang="en-US" sz="1800" spc="-80" dirty="0">
                <a:latin typeface="SimSun"/>
                <a:cs typeface="SimSun"/>
              </a:rPr>
              <a:t>，</a:t>
            </a:r>
            <a:r>
              <a:rPr lang="zh-CN" altLang="en-US" sz="1800" spc="-5" dirty="0">
                <a:latin typeface="SimSun"/>
                <a:cs typeface="SimSun"/>
              </a:rPr>
              <a:t>主要利用眼球位置的特点进 行。具体步骤如下：</a:t>
            </a:r>
            <a:endParaRPr lang="zh-CN" altLang="en-US" sz="1800" dirty="0">
              <a:latin typeface="SimSun"/>
              <a:cs typeface="SimSun"/>
            </a:endParaRPr>
          </a:p>
        </p:txBody>
      </p:sp>
      <p:sp>
        <p:nvSpPr>
          <p:cNvPr id="15" name="文本框 14">
            <a:extLst>
              <a:ext uri="{FF2B5EF4-FFF2-40B4-BE49-F238E27FC236}">
                <a16:creationId xmlns:a16="http://schemas.microsoft.com/office/drawing/2014/main" id="{8AD943D3-9BEC-2FE1-5931-4DCF5ADD6E3C}"/>
              </a:ext>
            </a:extLst>
          </p:cNvPr>
          <p:cNvSpPr txBox="1"/>
          <p:nvPr/>
        </p:nvSpPr>
        <p:spPr>
          <a:xfrm>
            <a:off x="465174" y="4732972"/>
            <a:ext cx="9603859" cy="970458"/>
          </a:xfrm>
          <a:prstGeom prst="rect">
            <a:avLst/>
          </a:prstGeom>
          <a:noFill/>
        </p:spPr>
        <p:txBody>
          <a:bodyPr wrap="square">
            <a:spAutoFit/>
          </a:bodyPr>
          <a:lstStyle/>
          <a:p>
            <a:pPr>
              <a:lnSpc>
                <a:spcPct val="100000"/>
              </a:lnSpc>
              <a:spcBef>
                <a:spcPts val="20"/>
              </a:spcBef>
            </a:pPr>
            <a:endParaRPr lang="zh-CN" altLang="en-US" sz="1400" dirty="0">
              <a:latin typeface="SimSun"/>
              <a:cs typeface="SimSun"/>
            </a:endParaRPr>
          </a:p>
          <a:p>
            <a:pPr marL="501650" marR="102235" indent="-191770">
              <a:lnSpc>
                <a:spcPct val="130400"/>
              </a:lnSpc>
              <a:buFont typeface="Georgia"/>
              <a:buAutoNum type="arabicPeriod"/>
              <a:tabLst>
                <a:tab pos="502284" algn="l"/>
              </a:tabLst>
            </a:pPr>
            <a:r>
              <a:rPr lang="zh-CN" altLang="en-US" sz="1400" spc="-5" dirty="0">
                <a:latin typeface="SimSun"/>
                <a:cs typeface="SimSun"/>
              </a:rPr>
              <a:t>眼球中心是否在脸部内</a:t>
            </a:r>
            <a:r>
              <a:rPr lang="zh-CN" altLang="en-US" sz="1400" spc="-190" dirty="0">
                <a:latin typeface="SimSun"/>
                <a:cs typeface="SimSun"/>
              </a:rPr>
              <a:t>：</a:t>
            </a:r>
            <a:r>
              <a:rPr lang="zh-CN" altLang="en-US" sz="1400" spc="-5" dirty="0">
                <a:latin typeface="SimSun"/>
                <a:cs typeface="SimSun"/>
              </a:rPr>
              <a:t>左</a:t>
            </a:r>
            <a:r>
              <a:rPr lang="zh-CN" altLang="en-US" sz="1400" spc="-170" dirty="0">
                <a:latin typeface="SimSun"/>
                <a:cs typeface="SimSun"/>
              </a:rPr>
              <a:t>、</a:t>
            </a:r>
            <a:r>
              <a:rPr lang="zh-CN" altLang="en-US" sz="1400" spc="-5" dirty="0">
                <a:latin typeface="SimSun"/>
                <a:cs typeface="SimSun"/>
              </a:rPr>
              <a:t>右眼中心是否全在脸部内</a:t>
            </a:r>
            <a:r>
              <a:rPr lang="zh-CN" altLang="en-US" sz="1400" spc="-160" dirty="0">
                <a:latin typeface="SimSun"/>
                <a:cs typeface="SimSun"/>
              </a:rPr>
              <a:t>。</a:t>
            </a:r>
            <a:r>
              <a:rPr lang="zh-CN" altLang="en-US" sz="1400" spc="-5" dirty="0">
                <a:latin typeface="SimSun"/>
                <a:cs typeface="SimSun"/>
              </a:rPr>
              <a:t>只要有一个在脸外</a:t>
            </a:r>
            <a:r>
              <a:rPr lang="zh-CN" altLang="en-US" sz="1400" spc="-190" dirty="0">
                <a:latin typeface="SimSun"/>
                <a:cs typeface="SimSun"/>
              </a:rPr>
              <a:t>，</a:t>
            </a:r>
            <a:r>
              <a:rPr lang="zh-CN" altLang="en-US" sz="1400" spc="-5" dirty="0">
                <a:latin typeface="SimSun"/>
                <a:cs typeface="SimSun"/>
              </a:rPr>
              <a:t>校验 失败。</a:t>
            </a:r>
            <a:endParaRPr lang="zh-CN" altLang="en-US" sz="1400" dirty="0">
              <a:latin typeface="SimSun"/>
              <a:cs typeface="SimSun"/>
            </a:endParaRPr>
          </a:p>
          <a:p>
            <a:pPr marL="501650" marR="102870" indent="-191770">
              <a:lnSpc>
                <a:spcPct val="130400"/>
              </a:lnSpc>
              <a:spcBef>
                <a:spcPts val="965"/>
              </a:spcBef>
              <a:buFont typeface="Georgia"/>
              <a:buAutoNum type="arabicPeriod"/>
              <a:tabLst>
                <a:tab pos="502284" algn="l"/>
              </a:tabLst>
            </a:pPr>
            <a:r>
              <a:rPr lang="zh-CN" altLang="en-US" sz="1400" spc="10" dirty="0">
                <a:latin typeface="SimSun"/>
                <a:cs typeface="SimSun"/>
              </a:rPr>
              <a:t>眼睛水平方向校</a:t>
            </a:r>
            <a:r>
              <a:rPr lang="zh-CN" altLang="en-US" sz="1400" spc="-5" dirty="0">
                <a:latin typeface="SimSun"/>
                <a:cs typeface="SimSun"/>
              </a:rPr>
              <a:t>验</a:t>
            </a:r>
            <a:r>
              <a:rPr lang="zh-CN" altLang="en-US" sz="1400" spc="10" dirty="0">
                <a:latin typeface="SimSun"/>
                <a:cs typeface="SimSun"/>
              </a:rPr>
              <a:t>：</a:t>
            </a:r>
            <a:r>
              <a:rPr lang="zh-CN" altLang="en-US" sz="1400" spc="-5" dirty="0">
                <a:latin typeface="SimSun"/>
                <a:cs typeface="SimSun"/>
              </a:rPr>
              <a:t>左</a:t>
            </a:r>
            <a:r>
              <a:rPr lang="zh-CN" altLang="en-US" sz="1400" spc="10" dirty="0">
                <a:latin typeface="SimSun"/>
                <a:cs typeface="SimSun"/>
              </a:rPr>
              <a:t>、右眼中心水平方向的距离是否在合理的脸部范围</a:t>
            </a:r>
            <a:r>
              <a:rPr lang="zh-CN" altLang="en-US" sz="1400" spc="-5" dirty="0">
                <a:latin typeface="SimSun"/>
                <a:cs typeface="SimSun"/>
              </a:rPr>
              <a:t>内</a:t>
            </a:r>
            <a:r>
              <a:rPr lang="zh-CN" altLang="en-US" sz="1400" spc="10" dirty="0">
                <a:latin typeface="SimSun"/>
                <a:cs typeface="SimSun"/>
              </a:rPr>
              <a:t>。</a:t>
            </a:r>
            <a:r>
              <a:rPr lang="zh-CN" altLang="en-US" sz="1400" spc="-5" dirty="0">
                <a:latin typeface="SimSun"/>
                <a:cs typeface="SimSun"/>
              </a:rPr>
              <a:t>如 果不在范围内，校验失败。</a:t>
            </a:r>
            <a:endParaRPr lang="zh-CN" altLang="en-US" sz="1400" dirty="0">
              <a:latin typeface="SimSun"/>
              <a:cs typeface="SimSun"/>
            </a:endParaRPr>
          </a:p>
        </p:txBody>
      </p:sp>
    </p:spTree>
    <p:extLst>
      <p:ext uri="{BB962C8B-B14F-4D97-AF65-F5344CB8AC3E}">
        <p14:creationId xmlns:p14="http://schemas.microsoft.com/office/powerpoint/2010/main" val="3013497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C559B-1111-2F4F-5F8F-DF131478C836}"/>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270368F-EE96-3292-C003-81725E141561}"/>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EE150AA1-E268-C835-5607-30B0C17B0AA9}"/>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1A8C52B-3571-6573-A2B3-AFA99E02774C}"/>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眨眼检测及眼鼻定位插件</a:t>
            </a:r>
          </a:p>
        </p:txBody>
      </p:sp>
      <p:sp>
        <p:nvSpPr>
          <p:cNvPr id="4" name="文本框 3">
            <a:extLst>
              <a:ext uri="{FF2B5EF4-FFF2-40B4-BE49-F238E27FC236}">
                <a16:creationId xmlns:a16="http://schemas.microsoft.com/office/drawing/2014/main" id="{C0B16C34-0EDC-BC0F-294A-5B33C1AF4980}"/>
              </a:ext>
            </a:extLst>
          </p:cNvPr>
          <p:cNvSpPr txBox="1"/>
          <p:nvPr/>
        </p:nvSpPr>
        <p:spPr>
          <a:xfrm>
            <a:off x="702635" y="841679"/>
            <a:ext cx="6097772" cy="369332"/>
          </a:xfrm>
          <a:prstGeom prst="rect">
            <a:avLst/>
          </a:prstGeom>
          <a:noFill/>
        </p:spPr>
        <p:txBody>
          <a:bodyPr wrap="square">
            <a:spAutoFit/>
          </a:bodyPr>
          <a:lstStyle/>
          <a:p>
            <a:pPr marL="12700">
              <a:lnSpc>
                <a:spcPct val="100000"/>
              </a:lnSpc>
              <a:spcBef>
                <a:spcPts val="1560"/>
              </a:spcBef>
            </a:pPr>
            <a:r>
              <a:rPr lang="zh-CN" altLang="en-US" b="1" spc="60" dirty="0">
                <a:latin typeface="+mn-ea"/>
                <a:cs typeface="SimSun"/>
              </a:rPr>
              <a:t>最终效果</a:t>
            </a:r>
            <a:endParaRPr lang="en-US" altLang="zh-CN" sz="1800" b="1" spc="60" dirty="0">
              <a:latin typeface="+mn-ea"/>
              <a:cs typeface="SimSun"/>
            </a:endParaRPr>
          </a:p>
        </p:txBody>
      </p:sp>
      <p:sp>
        <p:nvSpPr>
          <p:cNvPr id="8" name="文本框 7">
            <a:extLst>
              <a:ext uri="{FF2B5EF4-FFF2-40B4-BE49-F238E27FC236}">
                <a16:creationId xmlns:a16="http://schemas.microsoft.com/office/drawing/2014/main" id="{62025297-9A14-5B40-A2E7-3B33FEAC13C2}"/>
              </a:ext>
            </a:extLst>
          </p:cNvPr>
          <p:cNvSpPr txBox="1"/>
          <p:nvPr/>
        </p:nvSpPr>
        <p:spPr>
          <a:xfrm>
            <a:off x="702635" y="1225774"/>
            <a:ext cx="6097772" cy="369332"/>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如图，眼睛与鼻子区域被成功定位，且准确度较高</a:t>
            </a:r>
            <a:endParaRPr lang="zh-CN" altLang="en-US" dirty="0"/>
          </a:p>
        </p:txBody>
      </p:sp>
      <p:pic>
        <p:nvPicPr>
          <p:cNvPr id="11" name="图片 10">
            <a:extLst>
              <a:ext uri="{FF2B5EF4-FFF2-40B4-BE49-F238E27FC236}">
                <a16:creationId xmlns:a16="http://schemas.microsoft.com/office/drawing/2014/main" id="{C3507A5A-6CE1-AACB-4074-8FE68D1349EE}"/>
              </a:ext>
            </a:extLst>
          </p:cNvPr>
          <p:cNvPicPr>
            <a:picLocks noChangeAspect="1"/>
          </p:cNvPicPr>
          <p:nvPr/>
        </p:nvPicPr>
        <p:blipFill>
          <a:blip r:embed="rId3"/>
          <a:stretch>
            <a:fillRect/>
          </a:stretch>
        </p:blipFill>
        <p:spPr>
          <a:xfrm>
            <a:off x="702635" y="1676200"/>
            <a:ext cx="10479693" cy="4816549"/>
          </a:xfrm>
          <a:prstGeom prst="rect">
            <a:avLst/>
          </a:prstGeom>
        </p:spPr>
      </p:pic>
    </p:spTree>
    <p:extLst>
      <p:ext uri="{BB962C8B-B14F-4D97-AF65-F5344CB8AC3E}">
        <p14:creationId xmlns:p14="http://schemas.microsoft.com/office/powerpoint/2010/main" val="4119011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B04E3-10CC-533E-EC52-065F7B8ACE6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CCA9E4F-C4F6-0830-B1A6-A9E1D5AFC36A}"/>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099FA618-0A54-B95E-CDEC-8C5896E87DE8}"/>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8880DDE-1478-B7F3-3745-B461F7CE1D09}"/>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眼睛及鼻子跟踪插件</a:t>
            </a:r>
          </a:p>
        </p:txBody>
      </p:sp>
      <p:sp>
        <p:nvSpPr>
          <p:cNvPr id="7" name="object 5">
            <a:extLst>
              <a:ext uri="{FF2B5EF4-FFF2-40B4-BE49-F238E27FC236}">
                <a16:creationId xmlns:a16="http://schemas.microsoft.com/office/drawing/2014/main" id="{26B38996-6967-8117-3F79-0824CECF499A}"/>
              </a:ext>
            </a:extLst>
          </p:cNvPr>
          <p:cNvSpPr txBox="1"/>
          <p:nvPr/>
        </p:nvSpPr>
        <p:spPr>
          <a:xfrm>
            <a:off x="621318" y="2726657"/>
            <a:ext cx="5860580" cy="3047694"/>
          </a:xfrm>
          <a:prstGeom prst="rect">
            <a:avLst/>
          </a:prstGeom>
        </p:spPr>
        <p:txBody>
          <a:bodyPr vert="horz" wrap="square" lIns="0" tIns="12700" rIns="0" bIns="0" rtlCol="0">
            <a:spAutoFit/>
          </a:bodyPr>
          <a:lstStyle/>
          <a:p>
            <a:pPr marL="12700" marR="114300" indent="303530" algn="just">
              <a:lnSpc>
                <a:spcPct val="130400"/>
              </a:lnSpc>
              <a:spcBef>
                <a:spcPts val="775"/>
              </a:spcBef>
            </a:pPr>
            <a:r>
              <a:rPr lang="zh-CN" altLang="en-US" spc="-5" dirty="0">
                <a:latin typeface="SimSun"/>
                <a:cs typeface="SimSun"/>
              </a:rPr>
              <a:t>由于本系统需同时对左眼</a:t>
            </a:r>
            <a:r>
              <a:rPr lang="zh-CN" altLang="en-US" spc="-80" dirty="0">
                <a:latin typeface="SimSun"/>
                <a:cs typeface="SimSun"/>
              </a:rPr>
              <a:t>、</a:t>
            </a:r>
            <a:r>
              <a:rPr lang="zh-CN" altLang="en-US" spc="-5" dirty="0">
                <a:latin typeface="SimSun"/>
                <a:cs typeface="SimSun"/>
              </a:rPr>
              <a:t>右眼及鼻子等多个目标进行摄像机镜头位置固定的静态 跟踪</a:t>
            </a:r>
            <a:r>
              <a:rPr lang="zh-CN" altLang="en-US" spc="-50" dirty="0">
                <a:latin typeface="SimSun"/>
                <a:cs typeface="SimSun"/>
              </a:rPr>
              <a:t>，</a:t>
            </a:r>
            <a:r>
              <a:rPr lang="zh-CN" altLang="en-US" spc="-5" dirty="0">
                <a:latin typeface="SimSun"/>
                <a:cs typeface="SimSun"/>
              </a:rPr>
              <a:t>因此采用基于特征的跟踪方法</a:t>
            </a:r>
            <a:r>
              <a:rPr lang="zh-CN" altLang="en-US" spc="-40" dirty="0">
                <a:latin typeface="SimSun"/>
                <a:cs typeface="SimSun"/>
              </a:rPr>
              <a:t>。</a:t>
            </a:r>
            <a:r>
              <a:rPr lang="zh-CN" altLang="en-US" spc="-5" dirty="0">
                <a:latin typeface="SimSun"/>
                <a:cs typeface="SimSun"/>
              </a:rPr>
              <a:t>基于特征的跟踪方法优点是不考虑运动目标是什 么</a:t>
            </a:r>
            <a:r>
              <a:rPr lang="zh-CN" altLang="en-US" spc="-35" dirty="0">
                <a:latin typeface="SimSun"/>
                <a:cs typeface="SimSun"/>
              </a:rPr>
              <a:t>，</a:t>
            </a:r>
            <a:r>
              <a:rPr lang="zh-CN" altLang="en-US" spc="-5" dirty="0">
                <a:latin typeface="SimSun"/>
                <a:cs typeface="SimSun"/>
              </a:rPr>
              <a:t>只通过目标物体的一些特征来进行跟踪</a:t>
            </a:r>
            <a:r>
              <a:rPr lang="zh-CN" altLang="en-US" spc="-30" dirty="0">
                <a:latin typeface="SimSun"/>
                <a:cs typeface="SimSun"/>
              </a:rPr>
              <a:t>。</a:t>
            </a:r>
            <a:r>
              <a:rPr lang="zh-CN" altLang="en-US" spc="-5" dirty="0">
                <a:latin typeface="SimSun"/>
                <a:cs typeface="SimSun"/>
              </a:rPr>
              <a:t>由于图像采样时间间隔通常很小</a:t>
            </a:r>
            <a:r>
              <a:rPr lang="zh-CN" altLang="en-US" spc="-35" dirty="0">
                <a:latin typeface="SimSun"/>
                <a:cs typeface="SimSun"/>
              </a:rPr>
              <a:t>，</a:t>
            </a:r>
            <a:r>
              <a:rPr lang="zh-CN" altLang="en-US" spc="-5" dirty="0">
                <a:latin typeface="SimSun"/>
                <a:cs typeface="SimSun"/>
              </a:rPr>
              <a:t>可以认 为这些特征在运动形式上是平滑的，因此可以完成目标的整体跟踪过程。</a:t>
            </a:r>
            <a:endParaRPr lang="en-US" altLang="zh-CN" spc="-5" dirty="0">
              <a:latin typeface="SimSun"/>
              <a:cs typeface="SimSun"/>
            </a:endParaRPr>
          </a:p>
          <a:p>
            <a:pPr marL="12700" marR="114300" indent="303530" algn="just">
              <a:lnSpc>
                <a:spcPct val="130400"/>
              </a:lnSpc>
              <a:spcBef>
                <a:spcPts val="775"/>
              </a:spcBef>
            </a:pPr>
            <a:r>
              <a:rPr lang="zh-CN" altLang="en-US" spc="-5" dirty="0">
                <a:latin typeface="SimSun"/>
                <a:cs typeface="SimSun"/>
              </a:rPr>
              <a:t>算法流程图如右图所示</a:t>
            </a:r>
            <a:endParaRPr lang="en-US" altLang="zh-CN" spc="-5" dirty="0">
              <a:latin typeface="SimSun"/>
              <a:cs typeface="SimSun"/>
            </a:endParaRPr>
          </a:p>
          <a:p>
            <a:pPr marL="12700" marR="114300" indent="303530" algn="just">
              <a:lnSpc>
                <a:spcPct val="130400"/>
              </a:lnSpc>
              <a:spcBef>
                <a:spcPts val="775"/>
              </a:spcBef>
            </a:pPr>
            <a:endParaRPr lang="en-US" altLang="zh-CN" spc="-5" dirty="0">
              <a:latin typeface="SimSun"/>
              <a:cs typeface="SimSun"/>
            </a:endParaRPr>
          </a:p>
        </p:txBody>
      </p:sp>
      <p:sp>
        <p:nvSpPr>
          <p:cNvPr id="5" name="文本框 4">
            <a:extLst>
              <a:ext uri="{FF2B5EF4-FFF2-40B4-BE49-F238E27FC236}">
                <a16:creationId xmlns:a16="http://schemas.microsoft.com/office/drawing/2014/main" id="{65D8D68F-222A-F88C-074E-F3A75CAC06A3}"/>
              </a:ext>
            </a:extLst>
          </p:cNvPr>
          <p:cNvSpPr txBox="1"/>
          <p:nvPr/>
        </p:nvSpPr>
        <p:spPr>
          <a:xfrm>
            <a:off x="943640" y="1453621"/>
            <a:ext cx="6097772" cy="646331"/>
          </a:xfrm>
          <a:prstGeom prst="rect">
            <a:avLst/>
          </a:prstGeom>
          <a:noFill/>
        </p:spPr>
        <p:txBody>
          <a:bodyPr wrap="square">
            <a:spAutoFit/>
          </a:bodyPr>
          <a:lstStyle/>
          <a:p>
            <a:r>
              <a:rPr lang="zh-CN" altLang="en-US" b="1" dirty="0"/>
              <a:t>本插件在检测到眼睛区域的基础上，实现对眼睛及鼻子的跟踪以保证长期稳定的对眼 部区域进行定位和检测</a:t>
            </a:r>
          </a:p>
        </p:txBody>
      </p:sp>
      <p:pic>
        <p:nvPicPr>
          <p:cNvPr id="8" name="object 5">
            <a:extLst>
              <a:ext uri="{FF2B5EF4-FFF2-40B4-BE49-F238E27FC236}">
                <a16:creationId xmlns:a16="http://schemas.microsoft.com/office/drawing/2014/main" id="{066BE2B3-6D27-64BA-44E6-736092E6CBED}"/>
              </a:ext>
            </a:extLst>
          </p:cNvPr>
          <p:cNvPicPr/>
          <p:nvPr/>
        </p:nvPicPr>
        <p:blipFill>
          <a:blip r:embed="rId3" cstate="print"/>
          <a:stretch>
            <a:fillRect/>
          </a:stretch>
        </p:blipFill>
        <p:spPr>
          <a:xfrm>
            <a:off x="7956843" y="1119349"/>
            <a:ext cx="3951058" cy="4981129"/>
          </a:xfrm>
          <a:prstGeom prst="rect">
            <a:avLst/>
          </a:prstGeom>
        </p:spPr>
      </p:pic>
    </p:spTree>
    <p:extLst>
      <p:ext uri="{BB962C8B-B14F-4D97-AF65-F5344CB8AC3E}">
        <p14:creationId xmlns:p14="http://schemas.microsoft.com/office/powerpoint/2010/main" val="4045713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34FB7-798E-8A46-8175-DE57D4F775E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3AB030C-CE4B-9068-932E-93FABC1FEDA3}"/>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A7196095-1D76-7FD2-DAB4-624C8B087F15}"/>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8C8BF32-CDC2-2929-9890-6B2A2FB33307}"/>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眼睛及鼻子跟踪插件</a:t>
            </a:r>
          </a:p>
        </p:txBody>
      </p:sp>
      <p:sp>
        <p:nvSpPr>
          <p:cNvPr id="9" name="文本框 8">
            <a:extLst>
              <a:ext uri="{FF2B5EF4-FFF2-40B4-BE49-F238E27FC236}">
                <a16:creationId xmlns:a16="http://schemas.microsoft.com/office/drawing/2014/main" id="{22343873-C85D-8570-31C4-813E35FE3868}"/>
              </a:ext>
            </a:extLst>
          </p:cNvPr>
          <p:cNvSpPr txBox="1"/>
          <p:nvPr/>
        </p:nvSpPr>
        <p:spPr>
          <a:xfrm>
            <a:off x="752254" y="1453620"/>
            <a:ext cx="6097772" cy="2484719"/>
          </a:xfrm>
          <a:prstGeom prst="rect">
            <a:avLst/>
          </a:prstGeom>
          <a:noFill/>
        </p:spPr>
        <p:txBody>
          <a:bodyPr wrap="square">
            <a:spAutoFit/>
          </a:bodyPr>
          <a:lstStyle/>
          <a:p>
            <a:pPr marL="316230">
              <a:lnSpc>
                <a:spcPct val="100000"/>
              </a:lnSpc>
              <a:spcBef>
                <a:spcPts val="1170"/>
              </a:spcBef>
            </a:pPr>
            <a:r>
              <a:rPr lang="zh-CN" altLang="en-US" sz="1400" spc="-5" dirty="0">
                <a:latin typeface="SimSun"/>
                <a:cs typeface="SimSun"/>
              </a:rPr>
              <a:t>跟踪体特征提取的步骤如下：</a:t>
            </a:r>
            <a:endParaRPr lang="zh-CN" altLang="en-US" sz="1400" dirty="0">
              <a:latin typeface="SimSun"/>
              <a:cs typeface="SimSun"/>
            </a:endParaRPr>
          </a:p>
          <a:p>
            <a:pPr marL="391795" marR="5080" lvl="1" indent="-191770">
              <a:lnSpc>
                <a:spcPct val="130400"/>
              </a:lnSpc>
              <a:spcBef>
                <a:spcPts val="990"/>
              </a:spcBef>
              <a:buFont typeface="Georgia"/>
              <a:buChar char="•"/>
              <a:tabLst>
                <a:tab pos="392430" algn="l"/>
              </a:tabLst>
            </a:pPr>
            <a:r>
              <a:rPr lang="zh-CN" altLang="en-US" sz="1400" spc="5" dirty="0">
                <a:latin typeface="SimSun"/>
                <a:cs typeface="SimSun"/>
              </a:rPr>
              <a:t>跟</a:t>
            </a:r>
            <a:r>
              <a:rPr lang="zh-CN" altLang="en-US" sz="1400" spc="10" dirty="0">
                <a:latin typeface="SimSun"/>
                <a:cs typeface="SimSun"/>
              </a:rPr>
              <a:t>踪体的特征</a:t>
            </a:r>
            <a:r>
              <a:rPr lang="zh-CN" altLang="en-US" sz="1400" spc="5" dirty="0">
                <a:latin typeface="SimSun"/>
                <a:cs typeface="SimSun"/>
              </a:rPr>
              <a:t>提</a:t>
            </a:r>
            <a:r>
              <a:rPr lang="zh-CN" altLang="en-US" sz="1400" spc="10" dirty="0">
                <a:latin typeface="SimSun"/>
                <a:cs typeface="SimSun"/>
              </a:rPr>
              <a:t>取需计算跟踪</a:t>
            </a:r>
            <a:r>
              <a:rPr lang="zh-CN" altLang="en-US" sz="1400" spc="5" dirty="0">
                <a:latin typeface="SimSun"/>
                <a:cs typeface="SimSun"/>
              </a:rPr>
              <a:t>体</a:t>
            </a:r>
            <a:r>
              <a:rPr lang="zh-CN" altLang="en-US" sz="1400" spc="10" dirty="0">
                <a:latin typeface="SimSun"/>
                <a:cs typeface="SimSun"/>
              </a:rPr>
              <a:t>区域的四角灰</a:t>
            </a:r>
            <a:r>
              <a:rPr lang="zh-CN" altLang="en-US" sz="1400" spc="5" dirty="0">
                <a:latin typeface="SimSun"/>
                <a:cs typeface="SimSun"/>
              </a:rPr>
              <a:t>度</a:t>
            </a:r>
            <a:r>
              <a:rPr lang="zh-CN" altLang="en-US" sz="1400" spc="10" dirty="0">
                <a:latin typeface="SimSun"/>
                <a:cs typeface="SimSun"/>
              </a:rPr>
              <a:t>重心及四个子</a:t>
            </a:r>
            <a:r>
              <a:rPr lang="zh-CN" altLang="en-US" sz="1400" spc="5" dirty="0">
                <a:latin typeface="SimSun"/>
                <a:cs typeface="SimSun"/>
              </a:rPr>
              <a:t>区</a:t>
            </a:r>
            <a:r>
              <a:rPr lang="zh-CN" altLang="en-US" sz="1400" spc="10" dirty="0">
                <a:latin typeface="SimSun"/>
                <a:cs typeface="SimSun"/>
              </a:rPr>
              <a:t>域的四角灰度</a:t>
            </a:r>
            <a:r>
              <a:rPr lang="zh-CN" altLang="en-US" sz="1400" spc="-5" dirty="0">
                <a:latin typeface="SimSun"/>
                <a:cs typeface="SimSun"/>
              </a:rPr>
              <a:t>重 心。</a:t>
            </a:r>
            <a:endParaRPr lang="zh-CN" altLang="en-US" sz="1400" dirty="0">
              <a:latin typeface="SimSun"/>
              <a:cs typeface="SimSun"/>
            </a:endParaRPr>
          </a:p>
          <a:p>
            <a:pPr lvl="1">
              <a:lnSpc>
                <a:spcPct val="100000"/>
              </a:lnSpc>
              <a:spcBef>
                <a:spcPts val="20"/>
              </a:spcBef>
              <a:buFont typeface="Georgia"/>
              <a:buChar char="•"/>
            </a:pPr>
            <a:endParaRPr lang="zh-CN" altLang="en-US" sz="1400" dirty="0">
              <a:latin typeface="SimSun"/>
              <a:cs typeface="SimSun"/>
            </a:endParaRPr>
          </a:p>
          <a:p>
            <a:pPr marL="391795" lvl="1" indent="-191770">
              <a:lnSpc>
                <a:spcPct val="100000"/>
              </a:lnSpc>
              <a:buFont typeface="Georgia"/>
              <a:buChar char="•"/>
              <a:tabLst>
                <a:tab pos="392430" algn="l"/>
              </a:tabLst>
            </a:pPr>
            <a:r>
              <a:rPr lang="zh-CN" altLang="en-US" sz="1400" spc="-5" dirty="0">
                <a:latin typeface="SimSun"/>
                <a:cs typeface="SimSun"/>
              </a:rPr>
              <a:t>灰度重心统计归一化到</a:t>
            </a:r>
            <a:r>
              <a:rPr lang="zh-CN" altLang="en-US" sz="1400" spc="-215" dirty="0">
                <a:latin typeface="SimSun"/>
                <a:cs typeface="SimSun"/>
              </a:rPr>
              <a:t> </a:t>
            </a:r>
            <a:r>
              <a:rPr lang="en-US" altLang="zh-CN" sz="1400" spc="-50" dirty="0">
                <a:latin typeface="Georgia"/>
                <a:cs typeface="Georgia"/>
              </a:rPr>
              <a:t>(-1024,1024)</a:t>
            </a:r>
            <a:r>
              <a:rPr lang="zh-CN" altLang="en-US" sz="1400" spc="100" dirty="0">
                <a:latin typeface="Georgia"/>
                <a:cs typeface="Georgia"/>
              </a:rPr>
              <a:t> </a:t>
            </a:r>
            <a:r>
              <a:rPr lang="zh-CN" altLang="en-US" sz="1400" spc="-5" dirty="0">
                <a:latin typeface="SimSun"/>
                <a:cs typeface="SimSun"/>
              </a:rPr>
              <a:t>范围</a:t>
            </a:r>
            <a:endParaRPr lang="zh-CN" altLang="en-US" sz="1400" dirty="0">
              <a:latin typeface="SimSun"/>
              <a:cs typeface="SimSun"/>
            </a:endParaRPr>
          </a:p>
          <a:p>
            <a:pPr marL="391795" lvl="1" indent="-191770">
              <a:lnSpc>
                <a:spcPct val="100000"/>
              </a:lnSpc>
              <a:spcBef>
                <a:spcPts val="1430"/>
              </a:spcBef>
              <a:buFont typeface="Georgia"/>
              <a:buChar char="•"/>
              <a:tabLst>
                <a:tab pos="392430" algn="l"/>
              </a:tabLst>
            </a:pPr>
            <a:r>
              <a:rPr lang="zh-CN" altLang="en-US" sz="1400" spc="-5" dirty="0">
                <a:latin typeface="SimSun"/>
                <a:cs typeface="SimSun"/>
              </a:rPr>
              <a:t>将特征值保存到对应的结构体中</a:t>
            </a:r>
            <a:endParaRPr lang="zh-CN" altLang="en-US" sz="1400" dirty="0">
              <a:latin typeface="SimSun"/>
              <a:cs typeface="SimSun"/>
            </a:endParaRPr>
          </a:p>
          <a:p>
            <a:pPr marL="391795" marR="5080" lvl="1" indent="-191770">
              <a:lnSpc>
                <a:spcPct val="130400"/>
              </a:lnSpc>
              <a:spcBef>
                <a:spcPts val="990"/>
              </a:spcBef>
              <a:buFont typeface="Georgia"/>
              <a:buChar char="•"/>
              <a:tabLst>
                <a:tab pos="392430" algn="l"/>
              </a:tabLst>
            </a:pPr>
            <a:r>
              <a:rPr lang="zh-CN" altLang="en-US" sz="1400" spc="-5" dirty="0">
                <a:latin typeface="SimSun"/>
                <a:cs typeface="SimSun"/>
              </a:rPr>
              <a:t>同理</a:t>
            </a:r>
            <a:r>
              <a:rPr lang="zh-CN" altLang="en-US" sz="1400" spc="-160" dirty="0">
                <a:latin typeface="SimSun"/>
                <a:cs typeface="SimSun"/>
              </a:rPr>
              <a:t>，</a:t>
            </a:r>
            <a:r>
              <a:rPr lang="zh-CN" altLang="en-US" sz="1400" spc="-5" dirty="0">
                <a:latin typeface="SimSun"/>
                <a:cs typeface="SimSun"/>
              </a:rPr>
              <a:t>分别计算右</a:t>
            </a:r>
            <a:r>
              <a:rPr lang="zh-CN" altLang="en-US" sz="1400" spc="-114" dirty="0">
                <a:latin typeface="SimSun"/>
                <a:cs typeface="SimSun"/>
              </a:rPr>
              <a:t>眼</a:t>
            </a:r>
            <a:r>
              <a:rPr lang="zh-CN" altLang="en-US" sz="1400" spc="-5" dirty="0">
                <a:latin typeface="SimSun"/>
                <a:cs typeface="SimSun"/>
              </a:rPr>
              <a:t>（开</a:t>
            </a:r>
            <a:r>
              <a:rPr lang="zh-CN" altLang="en-US" sz="1400" spc="-114" dirty="0">
                <a:latin typeface="SimSun"/>
                <a:cs typeface="SimSun"/>
              </a:rPr>
              <a:t>）</a:t>
            </a:r>
            <a:r>
              <a:rPr lang="zh-CN" altLang="en-US" sz="1400" spc="-5" dirty="0">
                <a:latin typeface="SimSun"/>
                <a:cs typeface="SimSun"/>
              </a:rPr>
              <a:t>和鼻子的特征值</a:t>
            </a:r>
            <a:r>
              <a:rPr lang="zh-CN" altLang="en-US" sz="1400" spc="-160" dirty="0">
                <a:latin typeface="SimSun"/>
                <a:cs typeface="SimSun"/>
              </a:rPr>
              <a:t>，</a:t>
            </a:r>
            <a:r>
              <a:rPr lang="zh-CN" altLang="en-US" sz="1400" spc="-5" dirty="0">
                <a:latin typeface="SimSun"/>
                <a:cs typeface="SimSun"/>
              </a:rPr>
              <a:t>保存至相应的原始特征值向量</a:t>
            </a:r>
            <a:r>
              <a:rPr lang="zh-CN" altLang="en-US" sz="1400" spc="-160" dirty="0">
                <a:latin typeface="SimSun"/>
                <a:cs typeface="SimSun"/>
              </a:rPr>
              <a:t>，</a:t>
            </a:r>
            <a:r>
              <a:rPr lang="zh-CN" altLang="en-US" sz="1400" spc="-5" dirty="0">
                <a:latin typeface="SimSun"/>
                <a:cs typeface="SimSun"/>
              </a:rPr>
              <a:t>并复 制至当前特征值向量中。</a:t>
            </a:r>
            <a:endParaRPr lang="zh-CN" altLang="en-US" sz="1400" dirty="0">
              <a:latin typeface="SimSun"/>
              <a:cs typeface="SimSun"/>
            </a:endParaRPr>
          </a:p>
        </p:txBody>
      </p:sp>
      <p:sp>
        <p:nvSpPr>
          <p:cNvPr id="11" name="文本框 10">
            <a:extLst>
              <a:ext uri="{FF2B5EF4-FFF2-40B4-BE49-F238E27FC236}">
                <a16:creationId xmlns:a16="http://schemas.microsoft.com/office/drawing/2014/main" id="{B7904BA0-9FF8-BD05-1FEC-3735B8473720}"/>
              </a:ext>
            </a:extLst>
          </p:cNvPr>
          <p:cNvSpPr txBox="1"/>
          <p:nvPr/>
        </p:nvSpPr>
        <p:spPr>
          <a:xfrm>
            <a:off x="943640" y="955602"/>
            <a:ext cx="6097772" cy="369332"/>
          </a:xfrm>
          <a:prstGeom prst="rect">
            <a:avLst/>
          </a:prstGeom>
          <a:noFill/>
        </p:spPr>
        <p:txBody>
          <a:bodyPr wrap="square">
            <a:spAutoFit/>
          </a:bodyPr>
          <a:lstStyle/>
          <a:p>
            <a:r>
              <a:rPr lang="zh-CN" altLang="en-US" b="1" dirty="0"/>
              <a:t>跟踪体的特征的提取</a:t>
            </a:r>
          </a:p>
        </p:txBody>
      </p:sp>
      <p:pic>
        <p:nvPicPr>
          <p:cNvPr id="12" name="object 22">
            <a:extLst>
              <a:ext uri="{FF2B5EF4-FFF2-40B4-BE49-F238E27FC236}">
                <a16:creationId xmlns:a16="http://schemas.microsoft.com/office/drawing/2014/main" id="{B1712868-C28C-AA0C-1153-B28E1E3767A2}"/>
              </a:ext>
            </a:extLst>
          </p:cNvPr>
          <p:cNvPicPr/>
          <p:nvPr/>
        </p:nvPicPr>
        <p:blipFill>
          <a:blip r:embed="rId3" cstate="print"/>
          <a:stretch>
            <a:fillRect/>
          </a:stretch>
        </p:blipFill>
        <p:spPr>
          <a:xfrm>
            <a:off x="7898283" y="1263392"/>
            <a:ext cx="3989001" cy="2352835"/>
          </a:xfrm>
          <a:prstGeom prst="rect">
            <a:avLst/>
          </a:prstGeom>
        </p:spPr>
      </p:pic>
      <p:sp>
        <p:nvSpPr>
          <p:cNvPr id="14" name="文本框 13">
            <a:extLst>
              <a:ext uri="{FF2B5EF4-FFF2-40B4-BE49-F238E27FC236}">
                <a16:creationId xmlns:a16="http://schemas.microsoft.com/office/drawing/2014/main" id="{86BD7625-14FE-4778-CFDF-AF71CA61F13F}"/>
              </a:ext>
            </a:extLst>
          </p:cNvPr>
          <p:cNvSpPr txBox="1"/>
          <p:nvPr/>
        </p:nvSpPr>
        <p:spPr>
          <a:xfrm>
            <a:off x="635295" y="4049435"/>
            <a:ext cx="6616110" cy="1663404"/>
          </a:xfrm>
          <a:prstGeom prst="rect">
            <a:avLst/>
          </a:prstGeom>
          <a:noFill/>
        </p:spPr>
        <p:txBody>
          <a:bodyPr wrap="square">
            <a:spAutoFit/>
          </a:bodyPr>
          <a:lstStyle/>
          <a:p>
            <a:pPr marL="121920" marR="5080" indent="303530">
              <a:lnSpc>
                <a:spcPct val="130400"/>
              </a:lnSpc>
              <a:spcBef>
                <a:spcPts val="100"/>
              </a:spcBef>
            </a:pPr>
            <a:r>
              <a:rPr lang="zh-CN" altLang="en-US" sz="1600" spc="5" dirty="0">
                <a:latin typeface="SimSun"/>
                <a:cs typeface="SimSun"/>
              </a:rPr>
              <a:t>特征向量用灰</a:t>
            </a:r>
            <a:r>
              <a:rPr lang="zh-CN" altLang="en-US" sz="1600" spc="10" dirty="0">
                <a:latin typeface="SimSun"/>
                <a:cs typeface="SimSun"/>
              </a:rPr>
              <a:t>度</a:t>
            </a:r>
            <a:r>
              <a:rPr lang="zh-CN" altLang="en-US" sz="1600" spc="5" dirty="0">
                <a:latin typeface="SimSun"/>
                <a:cs typeface="SimSun"/>
              </a:rPr>
              <a:t>重心表</a:t>
            </a:r>
            <a:r>
              <a:rPr lang="zh-CN" altLang="en-US" sz="1600" spc="-5" dirty="0">
                <a:latin typeface="SimSun"/>
                <a:cs typeface="SimSun"/>
              </a:rPr>
              <a:t>示</a:t>
            </a:r>
            <a:r>
              <a:rPr lang="zh-CN" altLang="en-US" sz="1600" spc="5" dirty="0">
                <a:latin typeface="SimSun"/>
                <a:cs typeface="SimSun"/>
              </a:rPr>
              <a:t>，如图所</a:t>
            </a:r>
            <a:r>
              <a:rPr lang="zh-CN" altLang="en-US" sz="1600" spc="-5" dirty="0">
                <a:latin typeface="SimSun"/>
                <a:cs typeface="SimSun"/>
              </a:rPr>
              <a:t>示，</a:t>
            </a:r>
            <a:r>
              <a:rPr lang="en-US" altLang="zh-CN" sz="1600" spc="-204" dirty="0">
                <a:latin typeface="Georgia"/>
                <a:cs typeface="Georgia"/>
              </a:rPr>
              <a:t>@</a:t>
            </a:r>
            <a:r>
              <a:rPr lang="zh-CN" altLang="en-US" sz="1600" spc="140" dirty="0">
                <a:latin typeface="Georgia"/>
                <a:cs typeface="Georgia"/>
              </a:rPr>
              <a:t> </a:t>
            </a:r>
            <a:r>
              <a:rPr lang="zh-CN" altLang="en-US" sz="1600" spc="5" dirty="0">
                <a:latin typeface="SimSun"/>
                <a:cs typeface="SimSun"/>
              </a:rPr>
              <a:t>所在的位置为跟</a:t>
            </a:r>
            <a:r>
              <a:rPr lang="zh-CN" altLang="en-US" sz="1600" spc="10" dirty="0">
                <a:latin typeface="SimSun"/>
                <a:cs typeface="SimSun"/>
              </a:rPr>
              <a:t>踪</a:t>
            </a:r>
            <a:r>
              <a:rPr lang="zh-CN" altLang="en-US" sz="1600" spc="5" dirty="0">
                <a:latin typeface="SimSun"/>
                <a:cs typeface="SimSun"/>
              </a:rPr>
              <a:t>体的中</a:t>
            </a:r>
            <a:r>
              <a:rPr lang="zh-CN" altLang="en-US" sz="1600" spc="-5" dirty="0">
                <a:latin typeface="SimSun"/>
                <a:cs typeface="SimSun"/>
              </a:rPr>
              <a:t>心</a:t>
            </a:r>
            <a:r>
              <a:rPr lang="zh-CN" altLang="en-US" sz="1600" spc="5" dirty="0">
                <a:latin typeface="SimSun"/>
                <a:cs typeface="SimSun"/>
              </a:rPr>
              <a:t>，</a:t>
            </a:r>
            <a:r>
              <a:rPr lang="zh-CN" altLang="en-US" sz="1600" spc="-5" dirty="0">
                <a:latin typeface="SimSun"/>
                <a:cs typeface="SimSun"/>
              </a:rPr>
              <a:t>以</a:t>
            </a:r>
            <a:r>
              <a:rPr lang="zh-CN" altLang="en-US" sz="1600" spc="-170" dirty="0">
                <a:latin typeface="SimSun"/>
                <a:cs typeface="SimSun"/>
              </a:rPr>
              <a:t> </a:t>
            </a:r>
            <a:r>
              <a:rPr lang="en-US" altLang="zh-CN" sz="1600" spc="-204" dirty="0">
                <a:latin typeface="Georgia"/>
                <a:cs typeface="Georgia"/>
              </a:rPr>
              <a:t>@</a:t>
            </a:r>
            <a:r>
              <a:rPr lang="zh-CN" altLang="en-US" sz="1600" spc="140" dirty="0">
                <a:latin typeface="Georgia"/>
                <a:cs typeface="Georgia"/>
              </a:rPr>
              <a:t> </a:t>
            </a:r>
            <a:r>
              <a:rPr lang="zh-CN" altLang="en-US" sz="1600" spc="5" dirty="0">
                <a:latin typeface="SimSun"/>
                <a:cs typeface="SimSun"/>
              </a:rPr>
              <a:t>为</a:t>
            </a:r>
            <a:r>
              <a:rPr lang="zh-CN" altLang="en-US" sz="1600" spc="-5" dirty="0">
                <a:latin typeface="SimSun"/>
                <a:cs typeface="SimSun"/>
              </a:rPr>
              <a:t>坐 标原点</a:t>
            </a:r>
            <a:r>
              <a:rPr lang="zh-CN" altLang="en-US" sz="1600" spc="-140" dirty="0">
                <a:latin typeface="SimSun"/>
                <a:cs typeface="SimSun"/>
              </a:rPr>
              <a:t>，</a:t>
            </a:r>
            <a:r>
              <a:rPr lang="zh-CN" altLang="en-US" sz="1600" spc="-5" dirty="0">
                <a:latin typeface="SimSun"/>
                <a:cs typeface="SimSun"/>
              </a:rPr>
              <a:t>分别计算</a:t>
            </a:r>
            <a:r>
              <a:rPr lang="zh-CN" altLang="en-US" sz="1600" spc="-235" dirty="0">
                <a:latin typeface="SimSun"/>
                <a:cs typeface="SimSun"/>
              </a:rPr>
              <a:t> </a:t>
            </a:r>
            <a:r>
              <a:rPr lang="en-US" altLang="zh-CN" sz="1600" spc="-95" dirty="0">
                <a:latin typeface="Georgia"/>
                <a:cs typeface="Georgia"/>
              </a:rPr>
              <a:t>4</a:t>
            </a:r>
            <a:r>
              <a:rPr lang="zh-CN" altLang="en-US" sz="1600" spc="75" dirty="0">
                <a:latin typeface="Georgia"/>
                <a:cs typeface="Georgia"/>
              </a:rPr>
              <a:t> </a:t>
            </a:r>
            <a:r>
              <a:rPr lang="zh-CN" altLang="en-US" sz="1600" spc="-5" dirty="0">
                <a:latin typeface="SimSun"/>
                <a:cs typeface="SimSun"/>
              </a:rPr>
              <a:t>角的灰度重心坐标</a:t>
            </a:r>
            <a:r>
              <a:rPr lang="zh-CN" altLang="en-US" sz="1600" spc="-140" dirty="0">
                <a:latin typeface="SimSun"/>
                <a:cs typeface="SimSun"/>
              </a:rPr>
              <a:t>，</a:t>
            </a:r>
            <a:r>
              <a:rPr lang="zh-CN" altLang="en-US" sz="1600" spc="-5" dirty="0">
                <a:latin typeface="SimSun"/>
                <a:cs typeface="SimSun"/>
              </a:rPr>
              <a:t>存放在</a:t>
            </a:r>
            <a:r>
              <a:rPr lang="zh-CN" altLang="en-US" sz="1600" spc="-235" dirty="0">
                <a:latin typeface="SimSun"/>
                <a:cs typeface="SimSun"/>
              </a:rPr>
              <a:t> </a:t>
            </a:r>
            <a:r>
              <a:rPr lang="en-US" altLang="zh-CN" sz="1600" spc="-25" dirty="0" err="1">
                <a:latin typeface="Georgia"/>
                <a:cs typeface="Georgia"/>
              </a:rPr>
              <a:t>nLe</a:t>
            </a:r>
            <a:r>
              <a:rPr lang="en-US" altLang="zh-CN" sz="1600" spc="-60" dirty="0" err="1">
                <a:latin typeface="Georgia"/>
                <a:cs typeface="Georgia"/>
              </a:rPr>
              <a:t>v</a:t>
            </a:r>
            <a:r>
              <a:rPr lang="en-US" altLang="zh-CN" sz="1600" spc="-20" dirty="0" err="1">
                <a:latin typeface="Georgia"/>
                <a:cs typeface="Georgia"/>
              </a:rPr>
              <a:t>els</a:t>
            </a:r>
            <a:r>
              <a:rPr lang="en-US" altLang="zh-CN" sz="1600" spc="-20" dirty="0">
                <a:latin typeface="Georgia"/>
                <a:cs typeface="Georgia"/>
              </a:rPr>
              <a:t>=2</a:t>
            </a:r>
            <a:r>
              <a:rPr lang="zh-CN" altLang="en-US" sz="1600" spc="75" dirty="0">
                <a:latin typeface="Georgia"/>
                <a:cs typeface="Georgia"/>
              </a:rPr>
              <a:t> </a:t>
            </a:r>
            <a:r>
              <a:rPr lang="zh-CN" altLang="en-US" sz="1600" spc="-5" dirty="0">
                <a:latin typeface="SimSun"/>
                <a:cs typeface="SimSun"/>
              </a:rPr>
              <a:t>层次的</a:t>
            </a:r>
            <a:r>
              <a:rPr lang="zh-CN" altLang="en-US" sz="1600" spc="-235" dirty="0">
                <a:latin typeface="SimSun"/>
                <a:cs typeface="SimSun"/>
              </a:rPr>
              <a:t> </a:t>
            </a:r>
            <a:r>
              <a:rPr lang="en-US" altLang="zh-CN" sz="1600" spc="-25" dirty="0">
                <a:latin typeface="Georgia"/>
                <a:cs typeface="Georgia"/>
              </a:rPr>
              <a:t>V</a:t>
            </a:r>
            <a:r>
              <a:rPr lang="en-US" altLang="zh-CN" sz="1600" spc="-65" dirty="0">
                <a:latin typeface="Georgia"/>
                <a:cs typeface="Georgia"/>
              </a:rPr>
              <a:t>ector[4</a:t>
            </a:r>
            <a:r>
              <a:rPr lang="en-US" altLang="zh-CN" sz="1600" spc="-60" dirty="0">
                <a:latin typeface="Georgia"/>
                <a:cs typeface="Georgia"/>
              </a:rPr>
              <a:t>]</a:t>
            </a:r>
            <a:r>
              <a:rPr lang="zh-CN" altLang="en-US" sz="1600" spc="-120" dirty="0">
                <a:latin typeface="SimSun"/>
                <a:cs typeface="SimSun"/>
              </a:rPr>
              <a:t>。</a:t>
            </a:r>
            <a:r>
              <a:rPr lang="zh-CN" altLang="en-US" sz="1600" spc="-5" dirty="0">
                <a:latin typeface="SimSun"/>
                <a:cs typeface="SimSun"/>
              </a:rPr>
              <a:t>然后分别 计算</a:t>
            </a:r>
            <a:r>
              <a:rPr lang="zh-CN" altLang="en-US" sz="1600" spc="-225" dirty="0">
                <a:latin typeface="SimSun"/>
                <a:cs typeface="SimSun"/>
              </a:rPr>
              <a:t> </a:t>
            </a:r>
            <a:r>
              <a:rPr lang="en-US" altLang="zh-CN" sz="1600" spc="-155" dirty="0">
                <a:latin typeface="Georgia"/>
                <a:cs typeface="Georgia"/>
              </a:rPr>
              <a:t>0</a:t>
            </a:r>
            <a:r>
              <a:rPr lang="zh-CN" altLang="en-US" sz="1600" spc="-65" dirty="0">
                <a:latin typeface="SimSun"/>
                <a:cs typeface="SimSun"/>
              </a:rPr>
              <a:t>、</a:t>
            </a:r>
            <a:r>
              <a:rPr lang="en-US" altLang="zh-CN" sz="1600" spc="70" dirty="0">
                <a:latin typeface="Georgia"/>
                <a:cs typeface="Georgia"/>
              </a:rPr>
              <a:t>1</a:t>
            </a:r>
            <a:r>
              <a:rPr lang="zh-CN" altLang="en-US" sz="1600" spc="-65" dirty="0">
                <a:latin typeface="SimSun"/>
                <a:cs typeface="SimSun"/>
              </a:rPr>
              <a:t>、</a:t>
            </a:r>
            <a:r>
              <a:rPr lang="en-US" altLang="zh-CN" sz="1600" spc="-85" dirty="0">
                <a:latin typeface="Georgia"/>
                <a:cs typeface="Georgia"/>
              </a:rPr>
              <a:t>2</a:t>
            </a:r>
            <a:r>
              <a:rPr lang="zh-CN" altLang="en-US" sz="1600" spc="-65" dirty="0">
                <a:latin typeface="SimSun"/>
                <a:cs typeface="SimSun"/>
              </a:rPr>
              <a:t>、</a:t>
            </a:r>
            <a:r>
              <a:rPr lang="en-US" altLang="zh-CN" sz="1600" spc="-80" dirty="0">
                <a:latin typeface="Georgia"/>
                <a:cs typeface="Georgia"/>
              </a:rPr>
              <a:t>3</a:t>
            </a:r>
            <a:r>
              <a:rPr lang="zh-CN" altLang="en-US" sz="1600" spc="85" dirty="0">
                <a:latin typeface="Georgia"/>
                <a:cs typeface="Georgia"/>
              </a:rPr>
              <a:t> </a:t>
            </a:r>
            <a:r>
              <a:rPr lang="zh-CN" altLang="en-US" sz="1600" spc="-5" dirty="0">
                <a:latin typeface="SimSun"/>
                <a:cs typeface="SimSun"/>
              </a:rPr>
              <a:t>四个子区域的四角灰度重心坐标</a:t>
            </a:r>
            <a:r>
              <a:rPr lang="zh-CN" altLang="en-US" sz="1600" spc="-70" dirty="0">
                <a:latin typeface="SimSun"/>
                <a:cs typeface="SimSun"/>
              </a:rPr>
              <a:t>，</a:t>
            </a:r>
            <a:r>
              <a:rPr lang="zh-CN" altLang="en-US" sz="1600" spc="-5" dirty="0">
                <a:latin typeface="SimSun"/>
                <a:cs typeface="SimSun"/>
              </a:rPr>
              <a:t>存放在</a:t>
            </a:r>
            <a:r>
              <a:rPr lang="zh-CN" altLang="en-US" sz="1600" spc="-225" dirty="0">
                <a:latin typeface="SimSun"/>
                <a:cs typeface="SimSun"/>
              </a:rPr>
              <a:t> </a:t>
            </a:r>
            <a:r>
              <a:rPr lang="en-US" altLang="zh-CN" sz="1600" spc="-25" dirty="0" err="1">
                <a:latin typeface="Georgia"/>
                <a:cs typeface="Georgia"/>
              </a:rPr>
              <a:t>nLe</a:t>
            </a:r>
            <a:r>
              <a:rPr lang="en-US" altLang="zh-CN" sz="1600" spc="-60" dirty="0" err="1">
                <a:latin typeface="Georgia"/>
                <a:cs typeface="Georgia"/>
              </a:rPr>
              <a:t>v</a:t>
            </a:r>
            <a:r>
              <a:rPr lang="en-US" altLang="zh-CN" sz="1600" spc="10" dirty="0" err="1">
                <a:latin typeface="Georgia"/>
                <a:cs typeface="Georgia"/>
              </a:rPr>
              <a:t>els</a:t>
            </a:r>
            <a:r>
              <a:rPr lang="en-US" altLang="zh-CN" sz="1600" spc="10" dirty="0">
                <a:latin typeface="Georgia"/>
                <a:cs typeface="Georgia"/>
              </a:rPr>
              <a:t>=1</a:t>
            </a:r>
            <a:r>
              <a:rPr lang="zh-CN" altLang="en-US" sz="1600" spc="85" dirty="0">
                <a:latin typeface="Georgia"/>
                <a:cs typeface="Georgia"/>
              </a:rPr>
              <a:t> </a:t>
            </a:r>
            <a:r>
              <a:rPr lang="zh-CN" altLang="en-US" sz="1600" spc="-5" dirty="0">
                <a:latin typeface="SimSun"/>
                <a:cs typeface="SimSun"/>
              </a:rPr>
              <a:t>层次的</a:t>
            </a:r>
            <a:r>
              <a:rPr lang="zh-CN" altLang="en-US" sz="1600" spc="-225" dirty="0">
                <a:latin typeface="SimSun"/>
                <a:cs typeface="SimSun"/>
              </a:rPr>
              <a:t> </a:t>
            </a:r>
            <a:r>
              <a:rPr lang="en-US" altLang="zh-CN" sz="1600" spc="-25" dirty="0">
                <a:latin typeface="Georgia"/>
                <a:cs typeface="Georgia"/>
              </a:rPr>
              <a:t>V</a:t>
            </a:r>
            <a:r>
              <a:rPr lang="en-US" altLang="zh-CN" sz="1600" spc="-65" dirty="0">
                <a:latin typeface="Georgia"/>
                <a:cs typeface="Georgia"/>
              </a:rPr>
              <a:t>ector[4</a:t>
            </a:r>
            <a:r>
              <a:rPr lang="en-US" altLang="zh-CN" sz="1600" spc="-60" dirty="0">
                <a:latin typeface="Georgia"/>
                <a:cs typeface="Georgia"/>
              </a:rPr>
              <a:t>]</a:t>
            </a:r>
            <a:r>
              <a:rPr lang="zh-CN" altLang="en-US" sz="1600" spc="-5" dirty="0">
                <a:latin typeface="SimSun"/>
                <a:cs typeface="SimSun"/>
              </a:rPr>
              <a:t>。 计算子区域的四角灰度重心时，也采用</a:t>
            </a:r>
            <a:r>
              <a:rPr lang="zh-CN" altLang="en-US" sz="1600" spc="-215" dirty="0">
                <a:latin typeface="SimSun"/>
                <a:cs typeface="SimSun"/>
              </a:rPr>
              <a:t> </a:t>
            </a:r>
            <a:r>
              <a:rPr lang="en-US" altLang="zh-CN" sz="1600" spc="-204" dirty="0">
                <a:latin typeface="Georgia"/>
                <a:cs typeface="Georgia"/>
              </a:rPr>
              <a:t>@</a:t>
            </a:r>
            <a:r>
              <a:rPr lang="zh-CN" altLang="en-US" sz="1600" spc="100" dirty="0">
                <a:latin typeface="Georgia"/>
                <a:cs typeface="Georgia"/>
              </a:rPr>
              <a:t> </a:t>
            </a:r>
            <a:r>
              <a:rPr lang="zh-CN" altLang="en-US" sz="1600" spc="-5" dirty="0">
                <a:latin typeface="SimSun"/>
                <a:cs typeface="SimSun"/>
              </a:rPr>
              <a:t>为坐标原点。</a:t>
            </a:r>
            <a:endParaRPr lang="zh-CN" altLang="en-US" sz="1600" dirty="0">
              <a:latin typeface="SimSun"/>
              <a:cs typeface="SimSun"/>
            </a:endParaRPr>
          </a:p>
        </p:txBody>
      </p:sp>
    </p:spTree>
    <p:extLst>
      <p:ext uri="{BB962C8B-B14F-4D97-AF65-F5344CB8AC3E}">
        <p14:creationId xmlns:p14="http://schemas.microsoft.com/office/powerpoint/2010/main" val="3267882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DA1D9-B95A-CBA6-FF13-473000CA23A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BAF4C71-7613-32AC-96DA-1E722D422C55}"/>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7A9C5B81-6AD5-F8FD-3611-20EC58CFFB0C}"/>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9766A2E-7510-8EA4-F655-27FBE3F0BCFB}"/>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眼睛及鼻子跟踪插件</a:t>
            </a:r>
          </a:p>
        </p:txBody>
      </p:sp>
      <p:sp>
        <p:nvSpPr>
          <p:cNvPr id="11" name="文本框 10">
            <a:extLst>
              <a:ext uri="{FF2B5EF4-FFF2-40B4-BE49-F238E27FC236}">
                <a16:creationId xmlns:a16="http://schemas.microsoft.com/office/drawing/2014/main" id="{201763EA-C03E-BBF8-C038-2FB176B431C8}"/>
              </a:ext>
            </a:extLst>
          </p:cNvPr>
          <p:cNvSpPr txBox="1"/>
          <p:nvPr/>
        </p:nvSpPr>
        <p:spPr>
          <a:xfrm>
            <a:off x="943640" y="955602"/>
            <a:ext cx="6097772" cy="369332"/>
          </a:xfrm>
          <a:prstGeom prst="rect">
            <a:avLst/>
          </a:prstGeom>
          <a:noFill/>
        </p:spPr>
        <p:txBody>
          <a:bodyPr wrap="square">
            <a:spAutoFit/>
          </a:bodyPr>
          <a:lstStyle/>
          <a:p>
            <a:r>
              <a:rPr lang="zh-CN" altLang="en-US" b="1" dirty="0"/>
              <a:t>跟踪匹配过程</a:t>
            </a:r>
          </a:p>
        </p:txBody>
      </p:sp>
      <p:sp>
        <p:nvSpPr>
          <p:cNvPr id="5" name="文本框 4">
            <a:extLst>
              <a:ext uri="{FF2B5EF4-FFF2-40B4-BE49-F238E27FC236}">
                <a16:creationId xmlns:a16="http://schemas.microsoft.com/office/drawing/2014/main" id="{8BCE3BD6-D4BC-5B11-A0EC-AF84704B90C8}"/>
              </a:ext>
            </a:extLst>
          </p:cNvPr>
          <p:cNvSpPr txBox="1"/>
          <p:nvPr/>
        </p:nvSpPr>
        <p:spPr>
          <a:xfrm>
            <a:off x="805417" y="1435992"/>
            <a:ext cx="6097772" cy="1859805"/>
          </a:xfrm>
          <a:prstGeom prst="rect">
            <a:avLst/>
          </a:prstGeom>
          <a:noFill/>
        </p:spPr>
        <p:txBody>
          <a:bodyPr wrap="square">
            <a:spAutoFit/>
          </a:bodyPr>
          <a:lstStyle/>
          <a:p>
            <a:pPr marL="12700" marR="5080" indent="303530">
              <a:lnSpc>
                <a:spcPct val="130400"/>
              </a:lnSpc>
              <a:spcBef>
                <a:spcPts val="735"/>
              </a:spcBef>
            </a:pPr>
            <a:r>
              <a:rPr lang="zh-CN" altLang="en-US" sz="1800" spc="-5" dirty="0">
                <a:latin typeface="SimSun"/>
                <a:cs typeface="SimSun"/>
              </a:rPr>
              <a:t>如图</a:t>
            </a:r>
            <a:r>
              <a:rPr lang="zh-CN" altLang="en-US" sz="1800" spc="-114" dirty="0">
                <a:latin typeface="SimSun"/>
                <a:cs typeface="SimSun"/>
              </a:rPr>
              <a:t>，</a:t>
            </a:r>
            <a:r>
              <a:rPr lang="zh-CN" altLang="en-US" sz="1800" spc="-5" dirty="0">
                <a:latin typeface="SimSun"/>
                <a:cs typeface="SimSun"/>
              </a:rPr>
              <a:t>最大框为灰度图片</a:t>
            </a:r>
            <a:r>
              <a:rPr lang="zh-CN" altLang="en-US" sz="1800" spc="-235" dirty="0">
                <a:latin typeface="SimSun"/>
                <a:cs typeface="SimSun"/>
              </a:rPr>
              <a:t> </a:t>
            </a:r>
            <a:r>
              <a:rPr lang="en-US" altLang="zh-CN" sz="1800" spc="-30" dirty="0" err="1">
                <a:latin typeface="Georgia"/>
                <a:cs typeface="Georgia"/>
              </a:rPr>
              <a:t>gr</a:t>
            </a:r>
            <a:r>
              <a:rPr lang="en-US" altLang="zh-CN" sz="1800" spc="-65" dirty="0" err="1">
                <a:latin typeface="Georgia"/>
                <a:cs typeface="Georgia"/>
              </a:rPr>
              <a:t>a</a:t>
            </a:r>
            <a:r>
              <a:rPr lang="en-US" altLang="zh-CN" sz="1800" spc="-15" dirty="0" err="1">
                <a:latin typeface="Georgia"/>
                <a:cs typeface="Georgia"/>
              </a:rPr>
              <a:t>yBmp</a:t>
            </a:r>
            <a:r>
              <a:rPr lang="zh-CN" altLang="en-US" sz="1800" spc="-114" dirty="0">
                <a:latin typeface="SimSun"/>
                <a:cs typeface="SimSun"/>
              </a:rPr>
              <a:t>，</a:t>
            </a:r>
            <a:r>
              <a:rPr lang="zh-CN" altLang="en-US" sz="1800" spc="-5" dirty="0">
                <a:latin typeface="SimSun"/>
                <a:cs typeface="SimSun"/>
              </a:rPr>
              <a:t>虚框为上一帧跟踪体位置</a:t>
            </a:r>
            <a:r>
              <a:rPr lang="zh-CN" altLang="en-US" sz="1800" spc="-114" dirty="0">
                <a:latin typeface="SimSun"/>
                <a:cs typeface="SimSun"/>
              </a:rPr>
              <a:t>，</a:t>
            </a:r>
            <a:r>
              <a:rPr lang="zh-CN" altLang="en-US" sz="1800" spc="-5" dirty="0">
                <a:latin typeface="SimSun"/>
                <a:cs typeface="SimSun"/>
              </a:rPr>
              <a:t>首先根据运动形 </a:t>
            </a:r>
            <a:r>
              <a:rPr lang="zh-CN" altLang="en-US" sz="1800" spc="5" dirty="0">
                <a:latin typeface="SimSun"/>
                <a:cs typeface="SimSun"/>
              </a:rPr>
              <a:t>式确定搜索范围</a:t>
            </a:r>
            <a:r>
              <a:rPr lang="zh-CN" altLang="en-US" sz="1800" spc="-5" dirty="0">
                <a:latin typeface="SimSun"/>
                <a:cs typeface="SimSun"/>
              </a:rPr>
              <a:t>（</a:t>
            </a:r>
            <a:r>
              <a:rPr lang="zh-CN" altLang="en-US" sz="1800" spc="5" dirty="0">
                <a:latin typeface="SimSun"/>
                <a:cs typeface="SimSun"/>
              </a:rPr>
              <a:t>跟踪体可能的位</a:t>
            </a:r>
            <a:r>
              <a:rPr lang="zh-CN" altLang="en-US" sz="1800" spc="-5" dirty="0">
                <a:latin typeface="SimSun"/>
                <a:cs typeface="SimSun"/>
              </a:rPr>
              <a:t>置</a:t>
            </a:r>
            <a:r>
              <a:rPr lang="zh-CN" altLang="en-US" sz="1800" spc="-245" dirty="0">
                <a:latin typeface="SimSun"/>
                <a:cs typeface="SimSun"/>
              </a:rPr>
              <a:t>），</a:t>
            </a:r>
            <a:r>
              <a:rPr lang="zh-CN" altLang="en-US" sz="1800" spc="5" dirty="0">
                <a:latin typeface="SimSun"/>
                <a:cs typeface="SimSun"/>
              </a:rPr>
              <a:t>然后在搜索范围自左向</a:t>
            </a:r>
            <a:r>
              <a:rPr lang="zh-CN" altLang="en-US" sz="1800" spc="-5" dirty="0">
                <a:latin typeface="SimSun"/>
                <a:cs typeface="SimSun"/>
              </a:rPr>
              <a:t>右</a:t>
            </a:r>
            <a:r>
              <a:rPr lang="zh-CN" altLang="en-US" sz="1800" spc="5" dirty="0">
                <a:latin typeface="SimSun"/>
                <a:cs typeface="SimSun"/>
              </a:rPr>
              <a:t>、先上后下搜索匹</a:t>
            </a:r>
            <a:r>
              <a:rPr lang="zh-CN" altLang="en-US" sz="1800" spc="-5" dirty="0">
                <a:latin typeface="SimSun"/>
                <a:cs typeface="SimSun"/>
              </a:rPr>
              <a:t>配 跟踪体</a:t>
            </a:r>
            <a:r>
              <a:rPr lang="zh-CN" altLang="en-US" sz="1800" spc="-114" dirty="0">
                <a:latin typeface="SimSun"/>
                <a:cs typeface="SimSun"/>
              </a:rPr>
              <a:t>，</a:t>
            </a:r>
            <a:r>
              <a:rPr lang="zh-CN" altLang="en-US" sz="1800" spc="-5" dirty="0">
                <a:latin typeface="SimSun"/>
                <a:cs typeface="SimSun"/>
              </a:rPr>
              <a:t>找到一个最佳匹配点</a:t>
            </a:r>
            <a:r>
              <a:rPr lang="zh-CN" altLang="en-US" sz="1800" spc="-114" dirty="0">
                <a:latin typeface="SimSun"/>
                <a:cs typeface="SimSun"/>
              </a:rPr>
              <a:t>，</a:t>
            </a:r>
            <a:r>
              <a:rPr lang="zh-CN" altLang="en-US" sz="1800" spc="-5" dirty="0">
                <a:latin typeface="SimSun"/>
                <a:cs typeface="SimSun"/>
              </a:rPr>
              <a:t>即认为本帧的跟踪体的位置</a:t>
            </a:r>
            <a:r>
              <a:rPr lang="zh-CN" altLang="en-US" sz="1800" spc="-95" dirty="0">
                <a:latin typeface="SimSun"/>
                <a:cs typeface="SimSun"/>
              </a:rPr>
              <a:t>。</a:t>
            </a:r>
            <a:r>
              <a:rPr lang="zh-CN" altLang="en-US" sz="1800" spc="-5" dirty="0">
                <a:latin typeface="SimSun"/>
                <a:cs typeface="SimSun"/>
              </a:rPr>
              <a:t>当然</a:t>
            </a:r>
            <a:r>
              <a:rPr lang="zh-CN" altLang="en-US" sz="1800" spc="-114" dirty="0">
                <a:latin typeface="SimSun"/>
                <a:cs typeface="SimSun"/>
              </a:rPr>
              <a:t>，</a:t>
            </a:r>
            <a:r>
              <a:rPr lang="zh-CN" altLang="en-US" sz="1800" spc="-5" dirty="0">
                <a:latin typeface="SimSun"/>
                <a:cs typeface="SimSun"/>
              </a:rPr>
              <a:t>也有可能跟踪失败， 这时需重新建立跟踪特征模型。</a:t>
            </a:r>
            <a:endParaRPr lang="zh-CN" altLang="en-US" sz="1800" dirty="0">
              <a:latin typeface="SimSun"/>
              <a:cs typeface="SimSun"/>
            </a:endParaRPr>
          </a:p>
        </p:txBody>
      </p:sp>
      <p:pic>
        <p:nvPicPr>
          <p:cNvPr id="7" name="object 5">
            <a:extLst>
              <a:ext uri="{FF2B5EF4-FFF2-40B4-BE49-F238E27FC236}">
                <a16:creationId xmlns:a16="http://schemas.microsoft.com/office/drawing/2014/main" id="{057E6E66-22D1-D574-6E12-0F8F0B5FDF02}"/>
              </a:ext>
            </a:extLst>
          </p:cNvPr>
          <p:cNvPicPr/>
          <p:nvPr/>
        </p:nvPicPr>
        <p:blipFill>
          <a:blip r:embed="rId3" cstate="print"/>
          <a:stretch>
            <a:fillRect/>
          </a:stretch>
        </p:blipFill>
        <p:spPr>
          <a:xfrm>
            <a:off x="8171441" y="1302791"/>
            <a:ext cx="3379835" cy="2126209"/>
          </a:xfrm>
          <a:prstGeom prst="rect">
            <a:avLst/>
          </a:prstGeom>
        </p:spPr>
      </p:pic>
      <p:sp>
        <p:nvSpPr>
          <p:cNvPr id="8" name="文本框 7">
            <a:extLst>
              <a:ext uri="{FF2B5EF4-FFF2-40B4-BE49-F238E27FC236}">
                <a16:creationId xmlns:a16="http://schemas.microsoft.com/office/drawing/2014/main" id="{DBC606B0-E5C6-B3C7-E238-135960F650A3}"/>
              </a:ext>
            </a:extLst>
          </p:cNvPr>
          <p:cNvSpPr txBox="1"/>
          <p:nvPr/>
        </p:nvSpPr>
        <p:spPr>
          <a:xfrm>
            <a:off x="894464" y="3366751"/>
            <a:ext cx="6097772" cy="369332"/>
          </a:xfrm>
          <a:prstGeom prst="rect">
            <a:avLst/>
          </a:prstGeom>
          <a:noFill/>
        </p:spPr>
        <p:txBody>
          <a:bodyPr wrap="square">
            <a:spAutoFit/>
          </a:bodyPr>
          <a:lstStyle/>
          <a:p>
            <a:r>
              <a:rPr lang="zh-CN" altLang="en-US" b="1" dirty="0"/>
              <a:t>搜索范围确定</a:t>
            </a:r>
          </a:p>
        </p:txBody>
      </p:sp>
      <p:sp>
        <p:nvSpPr>
          <p:cNvPr id="13" name="文本框 12">
            <a:extLst>
              <a:ext uri="{FF2B5EF4-FFF2-40B4-BE49-F238E27FC236}">
                <a16:creationId xmlns:a16="http://schemas.microsoft.com/office/drawing/2014/main" id="{9C0B5156-0F45-3E42-BF21-720007908773}"/>
              </a:ext>
            </a:extLst>
          </p:cNvPr>
          <p:cNvSpPr txBox="1"/>
          <p:nvPr/>
        </p:nvSpPr>
        <p:spPr>
          <a:xfrm>
            <a:off x="894464" y="3904873"/>
            <a:ext cx="6097772" cy="1200329"/>
          </a:xfrm>
          <a:prstGeom prst="rect">
            <a:avLst/>
          </a:prstGeom>
          <a:noFill/>
        </p:spPr>
        <p:txBody>
          <a:bodyPr wrap="square">
            <a:spAutoFit/>
          </a:bodyPr>
          <a:lstStyle/>
          <a:p>
            <a:r>
              <a:rPr lang="en-US" altLang="zh-CN" spc="-5" dirty="0">
                <a:latin typeface="SimSun"/>
                <a:cs typeface="SimSun"/>
              </a:rPr>
              <a:t>  </a:t>
            </a:r>
            <a:r>
              <a:rPr lang="zh-CN" altLang="en-US" sz="1800" spc="-5" dirty="0">
                <a:latin typeface="SimSun"/>
                <a:cs typeface="SimSun"/>
              </a:rPr>
              <a:t>根据上帧的跟踪匹配情况</a:t>
            </a:r>
            <a:r>
              <a:rPr lang="zh-CN" altLang="en-US" sz="1800" spc="-50" dirty="0">
                <a:latin typeface="SimSun"/>
                <a:cs typeface="SimSun"/>
              </a:rPr>
              <a:t>，</a:t>
            </a:r>
            <a:r>
              <a:rPr lang="zh-CN" altLang="en-US" sz="1800" spc="-5" dirty="0">
                <a:latin typeface="SimSun"/>
                <a:cs typeface="SimSun"/>
              </a:rPr>
              <a:t>确定该次匹配的搜索区域大小</a:t>
            </a:r>
            <a:r>
              <a:rPr lang="zh-CN" altLang="en-US" sz="1800" spc="-40" dirty="0">
                <a:latin typeface="SimSun"/>
                <a:cs typeface="SimSun"/>
              </a:rPr>
              <a:t>。</a:t>
            </a:r>
            <a:r>
              <a:rPr lang="zh-CN" altLang="en-US" sz="1800" spc="-5" dirty="0">
                <a:latin typeface="SimSun"/>
                <a:cs typeface="SimSun"/>
              </a:rPr>
              <a:t>根据跟踪体速度确定搜 </a:t>
            </a:r>
            <a:r>
              <a:rPr lang="zh-CN" altLang="en-US" sz="1800" spc="5" dirty="0">
                <a:latin typeface="SimSun"/>
                <a:cs typeface="SimSun"/>
              </a:rPr>
              <a:t>索</a:t>
            </a:r>
            <a:r>
              <a:rPr lang="zh-CN" altLang="en-US" sz="1800" spc="10" dirty="0">
                <a:latin typeface="SimSun"/>
                <a:cs typeface="SimSun"/>
              </a:rPr>
              <a:t>区域的左</a:t>
            </a:r>
            <a:r>
              <a:rPr lang="zh-CN" altLang="en-US" sz="1800" spc="5" dirty="0">
                <a:latin typeface="SimSun"/>
                <a:cs typeface="SimSun"/>
              </a:rPr>
              <a:t>边</a:t>
            </a:r>
            <a:r>
              <a:rPr lang="zh-CN" altLang="en-US" sz="1800" spc="10" dirty="0">
                <a:latin typeface="SimSun"/>
                <a:cs typeface="SimSun"/>
              </a:rPr>
              <a:t>边界坐</a:t>
            </a:r>
            <a:r>
              <a:rPr lang="zh-CN" altLang="en-US" sz="1800" spc="-5" dirty="0">
                <a:latin typeface="SimSun"/>
                <a:cs typeface="SimSun"/>
              </a:rPr>
              <a:t>标</a:t>
            </a:r>
            <a:r>
              <a:rPr lang="zh-CN" altLang="en-US" sz="1800" spc="-165" dirty="0">
                <a:latin typeface="SimSun"/>
                <a:cs typeface="SimSun"/>
              </a:rPr>
              <a:t> </a:t>
            </a:r>
            <a:r>
              <a:rPr lang="en-US" altLang="zh-CN" sz="1800" spc="15" dirty="0">
                <a:latin typeface="Georgia"/>
                <a:cs typeface="Georgia"/>
              </a:rPr>
              <a:t>Rx</a:t>
            </a:r>
            <a:r>
              <a:rPr lang="zh-CN" altLang="en-US" sz="1800" spc="5" dirty="0">
                <a:latin typeface="SimSun"/>
                <a:cs typeface="SimSun"/>
              </a:rPr>
              <a:t>，</a:t>
            </a:r>
            <a:r>
              <a:rPr lang="zh-CN" altLang="en-US" sz="1800" spc="10" dirty="0">
                <a:latin typeface="SimSun"/>
                <a:cs typeface="SimSun"/>
              </a:rPr>
              <a:t>上面边界</a:t>
            </a:r>
            <a:r>
              <a:rPr lang="zh-CN" altLang="en-US" sz="1800" spc="5" dirty="0">
                <a:latin typeface="SimSun"/>
                <a:cs typeface="SimSun"/>
              </a:rPr>
              <a:t>坐</a:t>
            </a:r>
            <a:r>
              <a:rPr lang="zh-CN" altLang="en-US" sz="1800" spc="-5" dirty="0">
                <a:latin typeface="SimSun"/>
                <a:cs typeface="SimSun"/>
              </a:rPr>
              <a:t>标</a:t>
            </a:r>
            <a:r>
              <a:rPr lang="zh-CN" altLang="en-US" sz="1800" spc="-165" dirty="0">
                <a:latin typeface="SimSun"/>
                <a:cs typeface="SimSun"/>
              </a:rPr>
              <a:t> </a:t>
            </a:r>
            <a:r>
              <a:rPr lang="en-US" altLang="zh-CN" sz="1800" spc="-15" dirty="0">
                <a:latin typeface="Georgia"/>
                <a:cs typeface="Georgia"/>
              </a:rPr>
              <a:t>R</a:t>
            </a:r>
            <a:r>
              <a:rPr lang="en-US" altLang="zh-CN" sz="1800" spc="25" dirty="0">
                <a:latin typeface="Georgia"/>
                <a:cs typeface="Georgia"/>
              </a:rPr>
              <a:t>y</a:t>
            </a:r>
            <a:r>
              <a:rPr lang="zh-CN" altLang="en-US" sz="1800" spc="140" dirty="0">
                <a:latin typeface="Georgia"/>
                <a:cs typeface="Georgia"/>
              </a:rPr>
              <a:t> </a:t>
            </a:r>
            <a:r>
              <a:rPr lang="zh-CN" altLang="en-US" sz="1800" spc="5" dirty="0">
                <a:latin typeface="SimSun"/>
                <a:cs typeface="SimSun"/>
              </a:rPr>
              <a:t>初</a:t>
            </a:r>
            <a:r>
              <a:rPr lang="zh-CN" altLang="en-US" sz="1800" spc="10" dirty="0">
                <a:latin typeface="SimSun"/>
                <a:cs typeface="SimSun"/>
              </a:rPr>
              <a:t>步算出的</a:t>
            </a:r>
            <a:r>
              <a:rPr lang="zh-CN" altLang="en-US" sz="1800" spc="5" dirty="0">
                <a:latin typeface="SimSun"/>
                <a:cs typeface="SimSun"/>
              </a:rPr>
              <a:t>搜</a:t>
            </a:r>
            <a:r>
              <a:rPr lang="zh-CN" altLang="en-US" sz="1800" spc="10" dirty="0">
                <a:latin typeface="SimSun"/>
                <a:cs typeface="SimSun"/>
              </a:rPr>
              <a:t>索区域有</a:t>
            </a:r>
            <a:r>
              <a:rPr lang="zh-CN" altLang="en-US" sz="1800" spc="5" dirty="0">
                <a:latin typeface="SimSun"/>
                <a:cs typeface="SimSun"/>
              </a:rPr>
              <a:t>可</a:t>
            </a:r>
            <a:r>
              <a:rPr lang="zh-CN" altLang="en-US" sz="1800" spc="10" dirty="0">
                <a:latin typeface="SimSun"/>
                <a:cs typeface="SimSun"/>
              </a:rPr>
              <a:t>能超出脸</a:t>
            </a:r>
            <a:r>
              <a:rPr lang="zh-CN" altLang="en-US" sz="1800" spc="5" dirty="0">
                <a:latin typeface="SimSun"/>
                <a:cs typeface="SimSun"/>
              </a:rPr>
              <a:t>部</a:t>
            </a:r>
            <a:r>
              <a:rPr lang="zh-CN" altLang="en-US" sz="1800" spc="-5" dirty="0">
                <a:latin typeface="SimSun"/>
                <a:cs typeface="SimSun"/>
              </a:rPr>
              <a:t>范 围，因此需要修正，使整个搜索区域在脸部范围内。</a:t>
            </a:r>
            <a:endParaRPr lang="zh-CN" altLang="en-US" dirty="0"/>
          </a:p>
        </p:txBody>
      </p:sp>
    </p:spTree>
    <p:extLst>
      <p:ext uri="{BB962C8B-B14F-4D97-AF65-F5344CB8AC3E}">
        <p14:creationId xmlns:p14="http://schemas.microsoft.com/office/powerpoint/2010/main" val="1926491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CF9DC-6EE8-0D3D-BB5A-524F21F3162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A4E3CEB-9D7B-690B-02F5-C8C7CA5C0BC2}"/>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4714E381-AF2A-1E30-D89F-E11E7DEF3AA2}"/>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B7C8949-F722-A36E-C988-E1528B4500EE}"/>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眼睛及鼻子跟踪插件</a:t>
            </a:r>
          </a:p>
        </p:txBody>
      </p:sp>
      <p:sp>
        <p:nvSpPr>
          <p:cNvPr id="11" name="文本框 10">
            <a:extLst>
              <a:ext uri="{FF2B5EF4-FFF2-40B4-BE49-F238E27FC236}">
                <a16:creationId xmlns:a16="http://schemas.microsoft.com/office/drawing/2014/main" id="{A0BE75AB-1BF5-46B5-E2E8-540451B8962E}"/>
              </a:ext>
            </a:extLst>
          </p:cNvPr>
          <p:cNvSpPr txBox="1"/>
          <p:nvPr/>
        </p:nvSpPr>
        <p:spPr>
          <a:xfrm>
            <a:off x="943640" y="955602"/>
            <a:ext cx="6097772" cy="369332"/>
          </a:xfrm>
          <a:prstGeom prst="rect">
            <a:avLst/>
          </a:prstGeom>
          <a:noFill/>
        </p:spPr>
        <p:txBody>
          <a:bodyPr wrap="square">
            <a:spAutoFit/>
          </a:bodyPr>
          <a:lstStyle/>
          <a:p>
            <a:r>
              <a:rPr lang="zh-CN" altLang="en-US" b="1" dirty="0"/>
              <a:t>搜索最佳匹配点</a:t>
            </a:r>
          </a:p>
        </p:txBody>
      </p:sp>
      <p:sp>
        <p:nvSpPr>
          <p:cNvPr id="5" name="文本框 4">
            <a:extLst>
              <a:ext uri="{FF2B5EF4-FFF2-40B4-BE49-F238E27FC236}">
                <a16:creationId xmlns:a16="http://schemas.microsoft.com/office/drawing/2014/main" id="{16E5E772-AD9E-D0C0-9390-9A168AEA80C5}"/>
              </a:ext>
            </a:extLst>
          </p:cNvPr>
          <p:cNvSpPr txBox="1"/>
          <p:nvPr/>
        </p:nvSpPr>
        <p:spPr>
          <a:xfrm>
            <a:off x="805417" y="1435992"/>
            <a:ext cx="6531048" cy="1768818"/>
          </a:xfrm>
          <a:prstGeom prst="rect">
            <a:avLst/>
          </a:prstGeom>
          <a:noFill/>
        </p:spPr>
        <p:txBody>
          <a:bodyPr wrap="square">
            <a:spAutoFit/>
          </a:bodyPr>
          <a:lstStyle/>
          <a:p>
            <a:pPr marL="121920" marR="5080" indent="363855">
              <a:lnSpc>
                <a:spcPct val="138800"/>
              </a:lnSpc>
              <a:spcBef>
                <a:spcPts val="925"/>
              </a:spcBef>
            </a:pPr>
            <a:r>
              <a:rPr lang="zh-CN" altLang="en-US" sz="1600" spc="45" dirty="0">
                <a:latin typeface="SimSun"/>
                <a:cs typeface="SimSun"/>
              </a:rPr>
              <a:t>在搜</a:t>
            </a:r>
            <a:r>
              <a:rPr lang="zh-CN" altLang="en-US" sz="1600" spc="50" dirty="0">
                <a:latin typeface="SimSun"/>
                <a:cs typeface="SimSun"/>
              </a:rPr>
              <a:t>索</a:t>
            </a:r>
            <a:r>
              <a:rPr lang="zh-CN" altLang="en-US" sz="1600" spc="45" dirty="0">
                <a:latin typeface="SimSun"/>
                <a:cs typeface="SimSun"/>
              </a:rPr>
              <a:t>区</a:t>
            </a:r>
            <a:r>
              <a:rPr lang="zh-CN" altLang="en-US" sz="1600" spc="50" dirty="0">
                <a:latin typeface="SimSun"/>
                <a:cs typeface="SimSun"/>
              </a:rPr>
              <a:t>域</a:t>
            </a:r>
            <a:r>
              <a:rPr lang="zh-CN" altLang="en-US" sz="1600" spc="30" dirty="0">
                <a:latin typeface="SimSun"/>
                <a:cs typeface="SimSun"/>
              </a:rPr>
              <a:t>内</a:t>
            </a:r>
            <a:r>
              <a:rPr lang="zh-CN" altLang="en-US" sz="1600" spc="45" dirty="0">
                <a:latin typeface="SimSun"/>
                <a:cs typeface="SimSun"/>
              </a:rPr>
              <a:t>，</a:t>
            </a:r>
            <a:r>
              <a:rPr lang="zh-CN" altLang="en-US" sz="1600" spc="50" dirty="0">
                <a:latin typeface="SimSun"/>
                <a:cs typeface="SimSun"/>
              </a:rPr>
              <a:t>自</a:t>
            </a:r>
            <a:r>
              <a:rPr lang="zh-CN" altLang="en-US" sz="1600" spc="45" dirty="0">
                <a:latin typeface="SimSun"/>
                <a:cs typeface="SimSun"/>
              </a:rPr>
              <a:t>左</a:t>
            </a:r>
            <a:r>
              <a:rPr lang="zh-CN" altLang="en-US" sz="1600" spc="50" dirty="0">
                <a:latin typeface="SimSun"/>
                <a:cs typeface="SimSun"/>
              </a:rPr>
              <a:t>向</a:t>
            </a:r>
            <a:r>
              <a:rPr lang="zh-CN" altLang="en-US" sz="1600" spc="30" dirty="0">
                <a:latin typeface="SimSun"/>
                <a:cs typeface="SimSun"/>
              </a:rPr>
              <a:t>右</a:t>
            </a:r>
            <a:r>
              <a:rPr lang="zh-CN" altLang="en-US" sz="1600" spc="45" dirty="0">
                <a:latin typeface="SimSun"/>
                <a:cs typeface="SimSun"/>
              </a:rPr>
              <a:t>、</a:t>
            </a:r>
            <a:r>
              <a:rPr lang="zh-CN" altLang="en-US" sz="1600" spc="50" dirty="0">
                <a:latin typeface="SimSun"/>
                <a:cs typeface="SimSun"/>
              </a:rPr>
              <a:t>先</a:t>
            </a:r>
            <a:r>
              <a:rPr lang="zh-CN" altLang="en-US" sz="1600" spc="45" dirty="0">
                <a:latin typeface="SimSun"/>
                <a:cs typeface="SimSun"/>
              </a:rPr>
              <a:t>上</a:t>
            </a:r>
            <a:r>
              <a:rPr lang="zh-CN" altLang="en-US" sz="1600" spc="50" dirty="0">
                <a:latin typeface="SimSun"/>
                <a:cs typeface="SimSun"/>
              </a:rPr>
              <a:t>后</a:t>
            </a:r>
            <a:r>
              <a:rPr lang="zh-CN" altLang="en-US" sz="1600" spc="45" dirty="0">
                <a:latin typeface="SimSun"/>
                <a:cs typeface="SimSun"/>
              </a:rPr>
              <a:t>下</a:t>
            </a:r>
            <a:r>
              <a:rPr lang="zh-CN" altLang="en-US" sz="1600" spc="50" dirty="0">
                <a:latin typeface="SimSun"/>
                <a:cs typeface="SimSun"/>
              </a:rPr>
              <a:t>移</a:t>
            </a:r>
            <a:r>
              <a:rPr lang="zh-CN" altLang="en-US" sz="1600" spc="45" dirty="0">
                <a:latin typeface="SimSun"/>
                <a:cs typeface="SimSun"/>
              </a:rPr>
              <a:t>动</a:t>
            </a:r>
            <a:r>
              <a:rPr lang="zh-CN" altLang="en-US" sz="1600" spc="50" dirty="0">
                <a:latin typeface="SimSun"/>
                <a:cs typeface="SimSun"/>
              </a:rPr>
              <a:t>跟</a:t>
            </a:r>
            <a:r>
              <a:rPr lang="zh-CN" altLang="en-US" sz="1600" spc="45" dirty="0">
                <a:latin typeface="SimSun"/>
                <a:cs typeface="SimSun"/>
              </a:rPr>
              <a:t>踪</a:t>
            </a:r>
            <a:r>
              <a:rPr lang="zh-CN" altLang="en-US" sz="1600" spc="30" dirty="0">
                <a:latin typeface="SimSun"/>
                <a:cs typeface="SimSun"/>
              </a:rPr>
              <a:t>体</a:t>
            </a:r>
            <a:r>
              <a:rPr lang="zh-CN" altLang="en-US" sz="1600" spc="45" dirty="0">
                <a:latin typeface="SimSun"/>
                <a:cs typeface="SimSun"/>
              </a:rPr>
              <a:t>，</a:t>
            </a:r>
            <a:r>
              <a:rPr lang="zh-CN" altLang="en-US" sz="1600" spc="50" dirty="0">
                <a:latin typeface="SimSun"/>
                <a:cs typeface="SimSun"/>
              </a:rPr>
              <a:t>每</a:t>
            </a:r>
            <a:r>
              <a:rPr lang="zh-CN" altLang="en-US" sz="1600" spc="45" dirty="0">
                <a:latin typeface="SimSun"/>
                <a:cs typeface="SimSun"/>
              </a:rPr>
              <a:t>移</a:t>
            </a:r>
            <a:r>
              <a:rPr lang="zh-CN" altLang="en-US" sz="1600" spc="50" dirty="0">
                <a:latin typeface="SimSun"/>
                <a:cs typeface="SimSun"/>
              </a:rPr>
              <a:t>动</a:t>
            </a:r>
            <a:r>
              <a:rPr lang="zh-CN" altLang="en-US" sz="1600" spc="45" dirty="0">
                <a:latin typeface="SimSun"/>
                <a:cs typeface="SimSun"/>
              </a:rPr>
              <a:t>一</a:t>
            </a:r>
            <a:r>
              <a:rPr lang="zh-CN" altLang="en-US" sz="1600" spc="50" dirty="0">
                <a:latin typeface="SimSun"/>
                <a:cs typeface="SimSun"/>
              </a:rPr>
              <a:t>个</a:t>
            </a:r>
            <a:r>
              <a:rPr lang="zh-CN" altLang="en-US" sz="1600" spc="45" dirty="0">
                <a:latin typeface="SimSun"/>
                <a:cs typeface="SimSun"/>
              </a:rPr>
              <a:t>像</a:t>
            </a:r>
            <a:r>
              <a:rPr lang="zh-CN" altLang="en-US" sz="1600" spc="30" dirty="0">
                <a:latin typeface="SimSun"/>
                <a:cs typeface="SimSun"/>
              </a:rPr>
              <a:t>素， </a:t>
            </a:r>
            <a:r>
              <a:rPr lang="zh-CN" altLang="en-US" sz="1600" spc="-685" dirty="0">
                <a:latin typeface="SimSun"/>
                <a:cs typeface="SimSun"/>
              </a:rPr>
              <a:t> </a:t>
            </a:r>
            <a:r>
              <a:rPr lang="zh-CN" altLang="en-US" sz="1600" spc="35" dirty="0">
                <a:latin typeface="SimSun"/>
                <a:cs typeface="SimSun"/>
              </a:rPr>
              <a:t>计算跟踪体的特征并计算与当前特征的差</a:t>
            </a:r>
            <a:r>
              <a:rPr lang="zh-CN" altLang="en-US" sz="1600" spc="30" dirty="0">
                <a:latin typeface="SimSun"/>
                <a:cs typeface="SimSun"/>
              </a:rPr>
              <a:t>距</a:t>
            </a:r>
            <a:r>
              <a:rPr lang="zh-CN" altLang="en-US" sz="1600" spc="35" dirty="0">
                <a:latin typeface="SimSun"/>
                <a:cs typeface="SimSun"/>
              </a:rPr>
              <a:t>，找到一个最佳匹配</a:t>
            </a:r>
            <a:r>
              <a:rPr lang="zh-CN" altLang="en-US" sz="1600" spc="30" dirty="0">
                <a:latin typeface="SimSun"/>
                <a:cs typeface="SimSun"/>
              </a:rPr>
              <a:t>点</a:t>
            </a:r>
            <a:r>
              <a:rPr lang="en-US" altLang="zh-CN" sz="1600" spc="-204" dirty="0">
                <a:latin typeface="Georgia"/>
                <a:cs typeface="Georgia"/>
              </a:rPr>
              <a:t>–</a:t>
            </a:r>
            <a:r>
              <a:rPr lang="zh-CN" altLang="en-US" sz="1600" spc="35" dirty="0">
                <a:latin typeface="SimSun"/>
                <a:cs typeface="SimSun"/>
              </a:rPr>
              <a:t>特</a:t>
            </a:r>
            <a:r>
              <a:rPr lang="zh-CN" altLang="en-US" sz="1600" spc="30" dirty="0">
                <a:latin typeface="SimSun"/>
                <a:cs typeface="SimSun"/>
              </a:rPr>
              <a:t>征 </a:t>
            </a:r>
            <a:r>
              <a:rPr lang="zh-CN" altLang="en-US" sz="1600" spc="35" dirty="0">
                <a:latin typeface="SimSun"/>
                <a:cs typeface="SimSun"/>
              </a:rPr>
              <a:t>差距最</a:t>
            </a:r>
            <a:r>
              <a:rPr lang="zh-CN" altLang="en-US" sz="1600" spc="30" dirty="0">
                <a:latin typeface="SimSun"/>
                <a:cs typeface="SimSun"/>
              </a:rPr>
              <a:t>小</a:t>
            </a:r>
            <a:r>
              <a:rPr lang="zh-CN" altLang="en-US" sz="1600" spc="35" dirty="0">
                <a:latin typeface="SimSun"/>
                <a:cs typeface="SimSun"/>
              </a:rPr>
              <a:t>。记录最佳匹配点的中心位</a:t>
            </a:r>
            <a:r>
              <a:rPr lang="zh-CN" altLang="en-US" sz="1600" spc="30" dirty="0">
                <a:latin typeface="SimSun"/>
                <a:cs typeface="SimSun"/>
              </a:rPr>
              <a:t>置</a:t>
            </a:r>
            <a:r>
              <a:rPr lang="zh-CN" altLang="en-US" sz="1600" spc="-204" dirty="0">
                <a:latin typeface="SimSun"/>
                <a:cs typeface="SimSun"/>
              </a:rPr>
              <a:t> </a:t>
            </a:r>
            <a:r>
              <a:rPr lang="en-US" altLang="zh-CN" sz="1600" spc="-10" dirty="0" err="1">
                <a:latin typeface="Georgia"/>
                <a:cs typeface="Georgia"/>
              </a:rPr>
              <a:t>ptNew</a:t>
            </a:r>
            <a:r>
              <a:rPr lang="zh-CN" altLang="en-US" sz="1600" spc="155" dirty="0">
                <a:latin typeface="Georgia"/>
                <a:cs typeface="Georgia"/>
              </a:rPr>
              <a:t> </a:t>
            </a:r>
            <a:r>
              <a:rPr lang="zh-CN" altLang="en-US" sz="1600" spc="35" dirty="0">
                <a:latin typeface="SimSun"/>
                <a:cs typeface="SimSun"/>
              </a:rPr>
              <a:t>、最小特征差距及特征</a:t>
            </a:r>
            <a:r>
              <a:rPr lang="zh-CN" altLang="en-US" sz="1600" spc="30" dirty="0">
                <a:latin typeface="SimSun"/>
                <a:cs typeface="SimSun"/>
              </a:rPr>
              <a:t>值 </a:t>
            </a:r>
            <a:r>
              <a:rPr lang="en-US" altLang="zh-CN" sz="1600" spc="10" dirty="0" err="1">
                <a:latin typeface="Georgia"/>
                <a:cs typeface="Georgia"/>
              </a:rPr>
              <a:t>theMinFV</a:t>
            </a:r>
            <a:r>
              <a:rPr lang="zh-CN" altLang="en-US" sz="1600" spc="240" dirty="0">
                <a:latin typeface="Georgia"/>
                <a:cs typeface="Georgia"/>
              </a:rPr>
              <a:t> </a:t>
            </a:r>
            <a:r>
              <a:rPr lang="zh-CN" altLang="en-US" sz="1600" spc="60" dirty="0">
                <a:latin typeface="SimSun"/>
                <a:cs typeface="SimSun"/>
              </a:rPr>
              <a:t>。</a:t>
            </a:r>
            <a:r>
              <a:rPr lang="zh-CN" altLang="en-US" sz="1600" spc="65" dirty="0">
                <a:latin typeface="SimSun"/>
                <a:cs typeface="SimSun"/>
              </a:rPr>
              <a:t>最小特征差距直接记</a:t>
            </a:r>
            <a:r>
              <a:rPr lang="zh-CN" altLang="en-US" sz="1600" spc="60" dirty="0">
                <a:latin typeface="SimSun"/>
                <a:cs typeface="SimSun"/>
              </a:rPr>
              <a:t>录</a:t>
            </a:r>
            <a:r>
              <a:rPr lang="zh-CN" altLang="en-US" sz="1600" spc="65" dirty="0">
                <a:latin typeface="SimSun"/>
                <a:cs typeface="SimSun"/>
              </a:rPr>
              <a:t>在结构</a:t>
            </a:r>
            <a:r>
              <a:rPr lang="zh-CN" altLang="en-US" sz="1600" spc="30" dirty="0">
                <a:latin typeface="SimSun"/>
                <a:cs typeface="SimSun"/>
              </a:rPr>
              <a:t>体</a:t>
            </a:r>
            <a:r>
              <a:rPr lang="zh-CN" altLang="en-US" sz="1600" spc="-125" dirty="0">
                <a:latin typeface="SimSun"/>
                <a:cs typeface="SimSun"/>
              </a:rPr>
              <a:t> </a:t>
            </a:r>
            <a:r>
              <a:rPr lang="en-US" altLang="zh-CN" sz="1600" spc="75" dirty="0">
                <a:latin typeface="Georgia"/>
                <a:cs typeface="Georgia"/>
              </a:rPr>
              <a:t>TRACE_OBJEC</a:t>
            </a:r>
            <a:r>
              <a:rPr lang="zh-CN" altLang="en-US" sz="1600" spc="245" dirty="0">
                <a:latin typeface="Georgia"/>
                <a:cs typeface="Georgia"/>
              </a:rPr>
              <a:t> </a:t>
            </a:r>
            <a:r>
              <a:rPr lang="zh-CN" altLang="en-US" sz="1600" spc="60" dirty="0">
                <a:latin typeface="SimSun"/>
                <a:cs typeface="SimSun"/>
              </a:rPr>
              <a:t>中</a:t>
            </a:r>
            <a:r>
              <a:rPr lang="zh-CN" altLang="en-US" sz="1600" spc="65" dirty="0">
                <a:latin typeface="SimSun"/>
                <a:cs typeface="SimSun"/>
              </a:rPr>
              <a:t>的</a:t>
            </a:r>
            <a:r>
              <a:rPr lang="zh-CN" altLang="en-US" sz="1600" spc="30" dirty="0">
                <a:latin typeface="SimSun"/>
                <a:cs typeface="SimSun"/>
              </a:rPr>
              <a:t>变 量</a:t>
            </a:r>
            <a:r>
              <a:rPr lang="zh-CN" altLang="en-US" sz="1600" spc="-235" dirty="0">
                <a:latin typeface="SimSun"/>
                <a:cs typeface="SimSun"/>
              </a:rPr>
              <a:t> </a:t>
            </a:r>
            <a:r>
              <a:rPr lang="en-US" altLang="zh-CN" sz="1600" spc="-15" dirty="0" err="1">
                <a:latin typeface="Georgia"/>
                <a:cs typeface="Georgia"/>
              </a:rPr>
              <a:t>nMinDist</a:t>
            </a:r>
            <a:r>
              <a:rPr lang="zh-CN" altLang="en-US" sz="1600" spc="30" dirty="0">
                <a:latin typeface="SimSun"/>
                <a:cs typeface="SimSun"/>
              </a:rPr>
              <a:t>。</a:t>
            </a:r>
            <a:endParaRPr lang="zh-CN" altLang="en-US" sz="1600" dirty="0">
              <a:latin typeface="SimSun"/>
              <a:cs typeface="SimSun"/>
            </a:endParaRPr>
          </a:p>
        </p:txBody>
      </p:sp>
      <p:pic>
        <p:nvPicPr>
          <p:cNvPr id="7" name="object 5">
            <a:extLst>
              <a:ext uri="{FF2B5EF4-FFF2-40B4-BE49-F238E27FC236}">
                <a16:creationId xmlns:a16="http://schemas.microsoft.com/office/drawing/2014/main" id="{20BED177-0318-0F49-F57C-B3C5A598892F}"/>
              </a:ext>
            </a:extLst>
          </p:cNvPr>
          <p:cNvPicPr/>
          <p:nvPr/>
        </p:nvPicPr>
        <p:blipFill>
          <a:blip r:embed="rId3" cstate="print"/>
          <a:stretch>
            <a:fillRect/>
          </a:stretch>
        </p:blipFill>
        <p:spPr>
          <a:xfrm>
            <a:off x="8171441" y="1302791"/>
            <a:ext cx="3379835" cy="2126209"/>
          </a:xfrm>
          <a:prstGeom prst="rect">
            <a:avLst/>
          </a:prstGeom>
        </p:spPr>
      </p:pic>
      <p:sp>
        <p:nvSpPr>
          <p:cNvPr id="9" name="文本框 8">
            <a:extLst>
              <a:ext uri="{FF2B5EF4-FFF2-40B4-BE49-F238E27FC236}">
                <a16:creationId xmlns:a16="http://schemas.microsoft.com/office/drawing/2014/main" id="{C866441D-F7AC-73C9-F991-4690D7A06033}"/>
              </a:ext>
            </a:extLst>
          </p:cNvPr>
          <p:cNvSpPr txBox="1"/>
          <p:nvPr/>
        </p:nvSpPr>
        <p:spPr>
          <a:xfrm>
            <a:off x="805417" y="3813886"/>
            <a:ext cx="8902109" cy="923330"/>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特征 </a:t>
            </a:r>
            <a:r>
              <a:rPr lang="en-US" altLang="zh-CN" sz="1800" dirty="0">
                <a:solidFill>
                  <a:srgbClr val="000000"/>
                </a:solidFill>
                <a:effectLst/>
                <a:latin typeface="LMRoman12-Regular-Identity-H"/>
              </a:rPr>
              <a:t>A </a:t>
            </a:r>
            <a:r>
              <a:rPr lang="zh-CN" altLang="en-US" sz="1800" dirty="0">
                <a:solidFill>
                  <a:srgbClr val="000000"/>
                </a:solidFill>
                <a:effectLst/>
                <a:latin typeface="宋体" panose="02010600030101010101" pitchFamily="2" charset="-122"/>
                <a:ea typeface="宋体" panose="02010600030101010101" pitchFamily="2" charset="-122"/>
              </a:rPr>
              <a:t>的四角重心坐标分别 </a:t>
            </a:r>
            <a:r>
              <a:rPr lang="en-US" altLang="zh-CN" sz="1800" dirty="0">
                <a:solidFill>
                  <a:srgbClr val="000000"/>
                </a:solidFill>
                <a:effectLst/>
                <a:latin typeface="LMRoman12-Regular-Identity-H"/>
              </a:rPr>
              <a:t>(</a:t>
            </a:r>
            <a:r>
              <a:rPr lang="en-US" altLang="zh-CN" sz="1800" dirty="0">
                <a:solidFill>
                  <a:srgbClr val="000000"/>
                </a:solidFill>
                <a:effectLst/>
                <a:latin typeface="LMMono12-Regular-Identity-H"/>
              </a:rPr>
              <a:t>XA0</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Mono12-Regular-Identity-H"/>
              </a:rPr>
              <a:t>YA0</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Roman12-Regular-Identity-H"/>
              </a:rPr>
              <a:t>(</a:t>
            </a:r>
            <a:r>
              <a:rPr lang="en-US" altLang="zh-CN" sz="1800" dirty="0">
                <a:solidFill>
                  <a:srgbClr val="000000"/>
                </a:solidFill>
                <a:effectLst/>
                <a:latin typeface="LMMono12-Regular-Identity-H"/>
              </a:rPr>
              <a:t>XA1</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Mono12-Regular-Identity-H"/>
              </a:rPr>
              <a:t>YA1</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Roman12-Regular-Identity-H"/>
              </a:rPr>
              <a:t>(</a:t>
            </a:r>
            <a:r>
              <a:rPr lang="en-US" altLang="zh-CN" sz="1800" dirty="0">
                <a:solidFill>
                  <a:srgbClr val="000000"/>
                </a:solidFill>
                <a:effectLst/>
                <a:latin typeface="LMMono12-Regular-Identity-H"/>
              </a:rPr>
              <a:t>XA2</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Mono12-Regular-Identity-H"/>
              </a:rPr>
              <a:t>YA2</a:t>
            </a:r>
            <a:r>
              <a:rPr lang="en-US" altLang="zh-CN" sz="1800" dirty="0">
                <a:solidFill>
                  <a:srgbClr val="000000"/>
                </a:solidFill>
                <a:effectLst/>
                <a:latin typeface="LMRoman12-Regular-Identity-H"/>
              </a:rPr>
              <a:t>) </a:t>
            </a:r>
            <a:r>
              <a:rPr lang="zh-CN" altLang="en-US" sz="1800" dirty="0">
                <a:solidFill>
                  <a:srgbClr val="000000"/>
                </a:solidFill>
                <a:effectLst/>
                <a:latin typeface="宋体" panose="02010600030101010101" pitchFamily="2" charset="-122"/>
                <a:ea typeface="宋体" panose="02010600030101010101" pitchFamily="2" charset="-122"/>
              </a:rPr>
              <a:t>和 </a:t>
            </a:r>
            <a:r>
              <a:rPr lang="en-US" altLang="zh-CN" sz="1800" dirty="0">
                <a:solidFill>
                  <a:srgbClr val="000000"/>
                </a:solidFill>
                <a:effectLst/>
                <a:latin typeface="LMRoman12-Regular-Identity-H"/>
              </a:rPr>
              <a:t>(</a:t>
            </a:r>
            <a:r>
              <a:rPr lang="en-US" altLang="zh-CN" sz="1800" dirty="0">
                <a:solidFill>
                  <a:srgbClr val="000000"/>
                </a:solidFill>
                <a:effectLst/>
                <a:latin typeface="LMMono12-Regular-Identity-H"/>
              </a:rPr>
              <a:t>XA3</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Mono12-Regular-Identity-H"/>
              </a:rPr>
              <a:t>YA3</a:t>
            </a:r>
            <a:r>
              <a:rPr lang="en-US" altLang="zh-CN" sz="1800" dirty="0">
                <a:solidFill>
                  <a:srgbClr val="000000"/>
                </a:solidFill>
                <a:effectLst/>
                <a:latin typeface="LMRoman12-Regular-Identity-H"/>
              </a:rPr>
              <a:t>)</a:t>
            </a:r>
            <a:r>
              <a:rPr lang="zh-CN" altLang="en-US" sz="1800" dirty="0">
                <a:solidFill>
                  <a:srgbClr val="000000"/>
                </a:solidFill>
                <a:effectLst/>
                <a:latin typeface="宋体" panose="02010600030101010101" pitchFamily="2" charset="-122"/>
                <a:ea typeface="宋体" panose="02010600030101010101" pitchFamily="2" charset="-122"/>
              </a:rPr>
              <a:t>， </a:t>
            </a:r>
            <a:endParaRPr lang="en-US" altLang="zh-CN" dirty="0"/>
          </a:p>
          <a:p>
            <a:r>
              <a:rPr lang="zh-CN" altLang="en-US" sz="1800" dirty="0">
                <a:solidFill>
                  <a:srgbClr val="000000"/>
                </a:solidFill>
                <a:effectLst/>
                <a:latin typeface="宋体" panose="02010600030101010101" pitchFamily="2" charset="-122"/>
                <a:ea typeface="宋体" panose="02010600030101010101" pitchFamily="2" charset="-122"/>
              </a:rPr>
              <a:t>特征 </a:t>
            </a:r>
            <a:r>
              <a:rPr lang="en-US" altLang="zh-CN" sz="1800" dirty="0">
                <a:solidFill>
                  <a:srgbClr val="000000"/>
                </a:solidFill>
                <a:effectLst/>
                <a:latin typeface="LMRoman12-Regular-Identity-H"/>
              </a:rPr>
              <a:t>B </a:t>
            </a:r>
            <a:r>
              <a:rPr lang="zh-CN" altLang="en-US" sz="1800" dirty="0">
                <a:solidFill>
                  <a:srgbClr val="000000"/>
                </a:solidFill>
                <a:effectLst/>
                <a:latin typeface="宋体" panose="02010600030101010101" pitchFamily="2" charset="-122"/>
                <a:ea typeface="宋体" panose="02010600030101010101" pitchFamily="2" charset="-122"/>
              </a:rPr>
              <a:t>的四角重心坐标分别 </a:t>
            </a:r>
            <a:r>
              <a:rPr lang="en-US" altLang="zh-CN" sz="1800" dirty="0">
                <a:solidFill>
                  <a:srgbClr val="000000"/>
                </a:solidFill>
                <a:effectLst/>
                <a:latin typeface="LMRoman12-Regular-Identity-H"/>
              </a:rPr>
              <a:t>(</a:t>
            </a:r>
            <a:r>
              <a:rPr lang="en-US" altLang="zh-CN" sz="1800" dirty="0">
                <a:solidFill>
                  <a:srgbClr val="000000"/>
                </a:solidFill>
                <a:effectLst/>
                <a:latin typeface="LMMono12-Regular-Identity-H"/>
              </a:rPr>
              <a:t>XB0</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Mono12-Regular-Identity-H"/>
              </a:rPr>
              <a:t>YB0</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Roman12-Regular-Identity-H"/>
              </a:rPr>
              <a:t>(</a:t>
            </a:r>
            <a:r>
              <a:rPr lang="en-US" altLang="zh-CN" sz="1800" dirty="0">
                <a:solidFill>
                  <a:srgbClr val="000000"/>
                </a:solidFill>
                <a:effectLst/>
                <a:latin typeface="LMMono12-Regular-Identity-H"/>
              </a:rPr>
              <a:t>XB1</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Mono12-Regular-Identity-H"/>
              </a:rPr>
              <a:t>YB1</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Roman12-Regular-Identity-H"/>
              </a:rPr>
              <a:t>(</a:t>
            </a:r>
            <a:r>
              <a:rPr lang="en-US" altLang="zh-CN" sz="1800" dirty="0">
                <a:solidFill>
                  <a:srgbClr val="000000"/>
                </a:solidFill>
                <a:effectLst/>
                <a:latin typeface="LMMono12-Regular-Identity-H"/>
              </a:rPr>
              <a:t>XB2</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Mono12-Regular-Identity-H"/>
              </a:rPr>
              <a:t>YB2</a:t>
            </a:r>
            <a:r>
              <a:rPr lang="en-US" altLang="zh-CN" sz="1800" dirty="0">
                <a:solidFill>
                  <a:srgbClr val="000000"/>
                </a:solidFill>
                <a:effectLst/>
                <a:latin typeface="LMRoman12-Regular-Identity-H"/>
              </a:rPr>
              <a:t>) </a:t>
            </a:r>
            <a:r>
              <a:rPr lang="zh-CN" altLang="en-US" sz="1800" dirty="0">
                <a:solidFill>
                  <a:srgbClr val="000000"/>
                </a:solidFill>
                <a:effectLst/>
                <a:latin typeface="宋体" panose="02010600030101010101" pitchFamily="2" charset="-122"/>
                <a:ea typeface="宋体" panose="02010600030101010101" pitchFamily="2" charset="-122"/>
              </a:rPr>
              <a:t>和 </a:t>
            </a:r>
            <a:r>
              <a:rPr lang="en-US" altLang="zh-CN" sz="1800" dirty="0">
                <a:solidFill>
                  <a:srgbClr val="000000"/>
                </a:solidFill>
                <a:effectLst/>
                <a:latin typeface="LMRoman12-Regular-Identity-H"/>
              </a:rPr>
              <a:t>(</a:t>
            </a:r>
            <a:r>
              <a:rPr lang="en-US" altLang="zh-CN" sz="1800" dirty="0">
                <a:solidFill>
                  <a:srgbClr val="000000"/>
                </a:solidFill>
                <a:effectLst/>
                <a:latin typeface="LMMono12-Regular-Identity-H"/>
              </a:rPr>
              <a:t>XB3</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Mono12-Regular-Identity-H"/>
              </a:rPr>
              <a:t>YB3</a:t>
            </a:r>
            <a:r>
              <a:rPr lang="en-US" altLang="zh-CN" sz="1800" dirty="0">
                <a:solidFill>
                  <a:srgbClr val="000000"/>
                </a:solidFill>
                <a:effectLst/>
                <a:latin typeface="LMRoman12-Regular-Identity-H"/>
              </a:rPr>
              <a:t>)</a:t>
            </a:r>
            <a:r>
              <a:rPr lang="zh-CN" altLang="en-US" sz="1800" dirty="0">
                <a:solidFill>
                  <a:srgbClr val="000000"/>
                </a:solidFill>
                <a:effectLst/>
                <a:latin typeface="宋体" panose="02010600030101010101" pitchFamily="2" charset="-122"/>
                <a:ea typeface="宋体" panose="02010600030101010101" pitchFamily="2" charset="-122"/>
              </a:rPr>
              <a:t>，则特征 </a:t>
            </a:r>
            <a:r>
              <a:rPr lang="en-US" altLang="zh-CN" sz="1800" dirty="0">
                <a:solidFill>
                  <a:srgbClr val="000000"/>
                </a:solidFill>
                <a:effectLst/>
                <a:latin typeface="LMRoman12-Regular-Identity-H"/>
              </a:rPr>
              <a:t>A</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LMRoman12-Regular-Identity-H"/>
              </a:rPr>
              <a:t>B </a:t>
            </a:r>
            <a:r>
              <a:rPr lang="zh-CN" altLang="en-US" sz="1800" dirty="0">
                <a:solidFill>
                  <a:srgbClr val="000000"/>
                </a:solidFill>
                <a:effectLst/>
                <a:latin typeface="宋体" panose="02010600030101010101" pitchFamily="2" charset="-122"/>
                <a:ea typeface="宋体" panose="02010600030101010101" pitchFamily="2" charset="-122"/>
              </a:rPr>
              <a:t>的差距 </a:t>
            </a:r>
            <a:r>
              <a:rPr lang="en-US" altLang="zh-CN" sz="1800" dirty="0" err="1">
                <a:solidFill>
                  <a:srgbClr val="000000"/>
                </a:solidFill>
                <a:effectLst/>
                <a:latin typeface="LMRoman12-Regular-Identity-H"/>
              </a:rPr>
              <a:t>nDist</a:t>
            </a:r>
            <a:r>
              <a:rPr lang="en-US" altLang="zh-CN" sz="1800" dirty="0">
                <a:solidFill>
                  <a:srgbClr val="000000"/>
                </a:solidFill>
                <a:effectLst/>
                <a:latin typeface="LMRoman12-Regular-Identity-H"/>
              </a:rPr>
              <a:t> </a:t>
            </a:r>
            <a:r>
              <a:rPr lang="zh-CN" altLang="en-US" sz="1800" dirty="0">
                <a:solidFill>
                  <a:srgbClr val="000000"/>
                </a:solidFill>
                <a:effectLst/>
                <a:latin typeface="宋体" panose="02010600030101010101" pitchFamily="2" charset="-122"/>
                <a:ea typeface="宋体" panose="02010600030101010101" pitchFamily="2" charset="-122"/>
              </a:rPr>
              <a:t>由式</a:t>
            </a:r>
            <a:r>
              <a:rPr lang="en-US" altLang="zh-CN" sz="1800" dirty="0">
                <a:solidFill>
                  <a:srgbClr val="000000"/>
                </a:solidFill>
                <a:effectLst/>
                <a:latin typeface="LMRoman12-Regular-Identity-H"/>
              </a:rPr>
              <a:t>(</a:t>
            </a:r>
            <a:r>
              <a:rPr lang="en-US" altLang="zh-CN" sz="1800" dirty="0">
                <a:solidFill>
                  <a:srgbClr val="0000FF"/>
                </a:solidFill>
                <a:effectLst/>
                <a:latin typeface="LMRoman12-Regular-Identity-H"/>
              </a:rPr>
              <a:t>5</a:t>
            </a:r>
            <a:r>
              <a:rPr lang="en-US" altLang="zh-CN" sz="1800" dirty="0">
                <a:solidFill>
                  <a:srgbClr val="000000"/>
                </a:solidFill>
                <a:effectLst/>
                <a:latin typeface="LMRoman12-Regular-Identity-H"/>
              </a:rPr>
              <a:t>)</a:t>
            </a:r>
            <a:r>
              <a:rPr lang="zh-CN" altLang="en-US" sz="1800" dirty="0">
                <a:solidFill>
                  <a:srgbClr val="000000"/>
                </a:solidFill>
                <a:effectLst/>
                <a:latin typeface="宋体" panose="02010600030101010101" pitchFamily="2" charset="-122"/>
                <a:ea typeface="宋体" panose="02010600030101010101" pitchFamily="2" charset="-122"/>
              </a:rPr>
              <a:t>计。显然，差距 </a:t>
            </a:r>
            <a:r>
              <a:rPr lang="en-US" altLang="zh-CN" sz="1800" dirty="0" err="1">
                <a:solidFill>
                  <a:srgbClr val="000000"/>
                </a:solidFill>
                <a:effectLst/>
                <a:latin typeface="LMRoman12-Regular-Identity-H"/>
              </a:rPr>
              <a:t>nDist</a:t>
            </a:r>
            <a:r>
              <a:rPr lang="en-US" altLang="zh-CN" sz="1800" dirty="0">
                <a:solidFill>
                  <a:srgbClr val="000000"/>
                </a:solidFill>
                <a:effectLst/>
                <a:latin typeface="LMRoman12-Regular-Identity-H"/>
              </a:rPr>
              <a:t> </a:t>
            </a:r>
            <a:r>
              <a:rPr lang="zh-CN" altLang="en-US" sz="1800" dirty="0">
                <a:solidFill>
                  <a:srgbClr val="000000"/>
                </a:solidFill>
                <a:effectLst/>
                <a:latin typeface="宋体" panose="02010600030101010101" pitchFamily="2" charset="-122"/>
                <a:ea typeface="宋体" panose="02010600030101010101" pitchFamily="2" charset="-122"/>
              </a:rPr>
              <a:t>越小，匹配越佳。</a:t>
            </a:r>
            <a:endParaRPr lang="zh-CN" altLang="en-US" dirty="0"/>
          </a:p>
        </p:txBody>
      </p:sp>
      <p:pic>
        <p:nvPicPr>
          <p:cNvPr id="12" name="图片 11">
            <a:extLst>
              <a:ext uri="{FF2B5EF4-FFF2-40B4-BE49-F238E27FC236}">
                <a16:creationId xmlns:a16="http://schemas.microsoft.com/office/drawing/2014/main" id="{CCCEAA1B-68A3-5CD6-D405-4A113BD479DD}"/>
              </a:ext>
            </a:extLst>
          </p:cNvPr>
          <p:cNvPicPr>
            <a:picLocks noChangeAspect="1"/>
          </p:cNvPicPr>
          <p:nvPr/>
        </p:nvPicPr>
        <p:blipFill>
          <a:blip r:embed="rId4"/>
          <a:stretch>
            <a:fillRect/>
          </a:stretch>
        </p:blipFill>
        <p:spPr>
          <a:xfrm>
            <a:off x="869741" y="5121446"/>
            <a:ext cx="9266667" cy="780952"/>
          </a:xfrm>
          <a:prstGeom prst="rect">
            <a:avLst/>
          </a:prstGeom>
        </p:spPr>
      </p:pic>
    </p:spTree>
    <p:extLst>
      <p:ext uri="{BB962C8B-B14F-4D97-AF65-F5344CB8AC3E}">
        <p14:creationId xmlns:p14="http://schemas.microsoft.com/office/powerpoint/2010/main" val="2991335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4895D9-D518-4A3E-8644-2A7452D7D6AF}"/>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3" name="直接连接符 2">
            <a:extLst>
              <a:ext uri="{FF2B5EF4-FFF2-40B4-BE49-F238E27FC236}">
                <a16:creationId xmlns:a16="http://schemas.microsoft.com/office/drawing/2014/main" id="{28A796F8-1CAC-4B7C-89BE-32D271A14A43}"/>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D5E4F2E-8019-9513-CD52-2AA6246FD02C}"/>
              </a:ext>
            </a:extLst>
          </p:cNvPr>
          <p:cNvSpPr txBox="1"/>
          <p:nvPr/>
        </p:nvSpPr>
        <p:spPr>
          <a:xfrm>
            <a:off x="794782" y="908632"/>
            <a:ext cx="10842161" cy="1499706"/>
          </a:xfrm>
          <a:prstGeom prst="rect">
            <a:avLst/>
          </a:prstGeom>
          <a:noFill/>
        </p:spPr>
        <p:txBody>
          <a:bodyPr wrap="square">
            <a:spAutoFit/>
          </a:bodyPr>
          <a:lstStyle/>
          <a:p>
            <a:pPr marL="12700" marR="13970" indent="303530" algn="just">
              <a:lnSpc>
                <a:spcPct val="130400"/>
              </a:lnSpc>
              <a:spcBef>
                <a:spcPts val="1085"/>
              </a:spcBef>
            </a:pPr>
            <a:r>
              <a:rPr lang="zh-CN" altLang="en-US" sz="1800" spc="-5" dirty="0">
                <a:latin typeface="SimSun"/>
                <a:cs typeface="SimSun"/>
              </a:rPr>
              <a:t>随着现代社会的发展</a:t>
            </a:r>
            <a:r>
              <a:rPr lang="zh-CN" altLang="en-US" sz="1800" spc="-35" dirty="0">
                <a:latin typeface="SimSun"/>
                <a:cs typeface="SimSun"/>
              </a:rPr>
              <a:t>，</a:t>
            </a:r>
            <a:r>
              <a:rPr lang="zh-CN" altLang="en-US" sz="1800" spc="-5" dirty="0">
                <a:latin typeface="SimSun"/>
                <a:cs typeface="SimSun"/>
              </a:rPr>
              <a:t>疲劳驾驶</a:t>
            </a:r>
            <a:r>
              <a:rPr lang="zh-CN" altLang="en-US" sz="1800" spc="-30" dirty="0">
                <a:latin typeface="SimSun"/>
                <a:cs typeface="SimSun"/>
              </a:rPr>
              <a:t>、</a:t>
            </a:r>
            <a:r>
              <a:rPr lang="zh-CN" altLang="en-US" sz="1800" spc="-5" dirty="0">
                <a:latin typeface="SimSun"/>
                <a:cs typeface="SimSun"/>
              </a:rPr>
              <a:t>疲劳工作等问题日益严重</a:t>
            </a:r>
            <a:r>
              <a:rPr lang="zh-CN" altLang="en-US" sz="1800" spc="-35" dirty="0">
                <a:latin typeface="SimSun"/>
                <a:cs typeface="SimSun"/>
              </a:rPr>
              <a:t>，</a:t>
            </a:r>
            <a:r>
              <a:rPr lang="zh-CN" altLang="en-US" sz="1800" spc="-5" dirty="0">
                <a:latin typeface="SimSun"/>
                <a:cs typeface="SimSun"/>
              </a:rPr>
              <a:t>导致了大量的交通事 故和工作事故</a:t>
            </a:r>
            <a:r>
              <a:rPr lang="zh-CN" altLang="en-US" sz="1800" spc="-40" dirty="0">
                <a:latin typeface="SimSun"/>
                <a:cs typeface="SimSun"/>
              </a:rPr>
              <a:t>。</a:t>
            </a:r>
            <a:r>
              <a:rPr lang="zh-CN" altLang="en-US" sz="1800" spc="-5" dirty="0">
                <a:latin typeface="SimSun"/>
                <a:cs typeface="SimSun"/>
              </a:rPr>
              <a:t>为了减少这些事故的发生</a:t>
            </a:r>
            <a:r>
              <a:rPr lang="zh-CN" altLang="en-US" sz="1800" spc="-50" dirty="0">
                <a:latin typeface="SimSun"/>
                <a:cs typeface="SimSun"/>
              </a:rPr>
              <a:t>，</a:t>
            </a:r>
            <a:r>
              <a:rPr lang="zh-CN" altLang="en-US" sz="1800" spc="-5" dirty="0">
                <a:latin typeface="SimSun"/>
                <a:cs typeface="SimSun"/>
              </a:rPr>
              <a:t>开发一种能够实时监测人员疲劳状态的系统 显得尤为重要</a:t>
            </a:r>
            <a:r>
              <a:rPr lang="zh-CN" altLang="en-US" sz="1800" spc="-30" dirty="0">
                <a:latin typeface="SimSun"/>
                <a:cs typeface="SimSun"/>
              </a:rPr>
              <a:t>。</a:t>
            </a:r>
            <a:r>
              <a:rPr lang="zh-CN" altLang="en-US" sz="1800" spc="-5" dirty="0">
                <a:latin typeface="SimSun"/>
                <a:cs typeface="SimSun"/>
              </a:rPr>
              <a:t>基于此</a:t>
            </a:r>
            <a:r>
              <a:rPr lang="zh-CN" altLang="en-US" sz="1800" spc="-35" dirty="0">
                <a:latin typeface="SimSun"/>
                <a:cs typeface="SimSun"/>
              </a:rPr>
              <a:t>，</a:t>
            </a:r>
            <a:r>
              <a:rPr lang="zh-CN" altLang="en-US" sz="1800" spc="-5" dirty="0">
                <a:latin typeface="SimSun"/>
                <a:cs typeface="SimSun"/>
              </a:rPr>
              <a:t>本实验设计并实现了一个防疲劳磕睡检测系统</a:t>
            </a:r>
            <a:r>
              <a:rPr lang="zh-CN" altLang="en-US" sz="1800" spc="-35" dirty="0">
                <a:latin typeface="SimSun"/>
                <a:cs typeface="SimSun"/>
              </a:rPr>
              <a:t>，</a:t>
            </a:r>
            <a:r>
              <a:rPr lang="zh-CN" altLang="en-US" sz="1800" spc="-5" dirty="0">
                <a:latin typeface="SimSun"/>
                <a:cs typeface="SimSun"/>
              </a:rPr>
              <a:t>通过摄像头获 取视频流</a:t>
            </a:r>
            <a:r>
              <a:rPr lang="zh-CN" altLang="en-US" sz="1800" spc="-25" dirty="0">
                <a:latin typeface="SimSun"/>
                <a:cs typeface="SimSun"/>
              </a:rPr>
              <a:t>，</a:t>
            </a:r>
            <a:r>
              <a:rPr lang="zh-CN" altLang="en-US" sz="1800" spc="-5" dirty="0">
                <a:latin typeface="SimSun"/>
                <a:cs typeface="SimSun"/>
              </a:rPr>
              <a:t>对图像进行预处理</a:t>
            </a:r>
            <a:r>
              <a:rPr lang="zh-CN" altLang="en-US" sz="1800" spc="-20" dirty="0">
                <a:latin typeface="SimSun"/>
                <a:cs typeface="SimSun"/>
              </a:rPr>
              <a:t>、</a:t>
            </a:r>
            <a:r>
              <a:rPr lang="zh-CN" altLang="en-US" sz="1800" spc="-5" dirty="0">
                <a:latin typeface="SimSun"/>
                <a:cs typeface="SimSun"/>
              </a:rPr>
              <a:t>人脸检测</a:t>
            </a:r>
            <a:r>
              <a:rPr lang="zh-CN" altLang="en-US" sz="1800" spc="-20" dirty="0">
                <a:latin typeface="SimSun"/>
                <a:cs typeface="SimSun"/>
              </a:rPr>
              <a:t>、</a:t>
            </a:r>
            <a:r>
              <a:rPr lang="zh-CN" altLang="en-US" sz="1800" spc="-5" dirty="0">
                <a:latin typeface="SimSun"/>
                <a:cs typeface="SimSun"/>
              </a:rPr>
              <a:t>眼睛定位与跟踪</a:t>
            </a:r>
            <a:r>
              <a:rPr lang="zh-CN" altLang="en-US" sz="1800" spc="-20" dirty="0">
                <a:latin typeface="SimSun"/>
                <a:cs typeface="SimSun"/>
              </a:rPr>
              <a:t>、</a:t>
            </a:r>
            <a:r>
              <a:rPr lang="zh-CN" altLang="en-US" sz="1800" spc="-5" dirty="0">
                <a:latin typeface="SimSun"/>
                <a:cs typeface="SimSun"/>
              </a:rPr>
              <a:t>眨眼检测及疲劳判定</a:t>
            </a:r>
            <a:r>
              <a:rPr lang="zh-CN" altLang="en-US" sz="1800" spc="-25" dirty="0">
                <a:latin typeface="SimSun"/>
                <a:cs typeface="SimSun"/>
              </a:rPr>
              <a:t>，</a:t>
            </a:r>
            <a:r>
              <a:rPr lang="zh-CN" altLang="en-US" sz="1800" spc="-5" dirty="0">
                <a:latin typeface="SimSun"/>
                <a:cs typeface="SimSun"/>
              </a:rPr>
              <a:t>最 终实现对驾驶员或其他需要专注工作的人员的疲劳状态监测。</a:t>
            </a:r>
            <a:endParaRPr lang="zh-CN" altLang="en-US" sz="1800" dirty="0">
              <a:latin typeface="SimSun"/>
              <a:cs typeface="SimSun"/>
            </a:endParaRPr>
          </a:p>
        </p:txBody>
      </p:sp>
      <p:pic>
        <p:nvPicPr>
          <p:cNvPr id="15" name="object 6">
            <a:extLst>
              <a:ext uri="{FF2B5EF4-FFF2-40B4-BE49-F238E27FC236}">
                <a16:creationId xmlns:a16="http://schemas.microsoft.com/office/drawing/2014/main" id="{90547C2E-41D2-8A08-9294-0D2DA627AB86}"/>
              </a:ext>
            </a:extLst>
          </p:cNvPr>
          <p:cNvPicPr/>
          <p:nvPr/>
        </p:nvPicPr>
        <p:blipFill>
          <a:blip r:embed="rId3" cstate="print"/>
          <a:stretch>
            <a:fillRect/>
          </a:stretch>
        </p:blipFill>
        <p:spPr>
          <a:xfrm>
            <a:off x="1791969" y="3351286"/>
            <a:ext cx="4399724" cy="2008799"/>
          </a:xfrm>
          <a:prstGeom prst="rect">
            <a:avLst/>
          </a:prstGeom>
        </p:spPr>
      </p:pic>
      <p:pic>
        <p:nvPicPr>
          <p:cNvPr id="16" name="object 7">
            <a:extLst>
              <a:ext uri="{FF2B5EF4-FFF2-40B4-BE49-F238E27FC236}">
                <a16:creationId xmlns:a16="http://schemas.microsoft.com/office/drawing/2014/main" id="{4E7C7281-689E-A515-9E63-C6E5F0525336}"/>
              </a:ext>
            </a:extLst>
          </p:cNvPr>
          <p:cNvPicPr/>
          <p:nvPr/>
        </p:nvPicPr>
        <p:blipFill>
          <a:blip r:embed="rId4" cstate="print"/>
          <a:stretch>
            <a:fillRect/>
          </a:stretch>
        </p:blipFill>
        <p:spPr>
          <a:xfrm>
            <a:off x="6355030" y="3279140"/>
            <a:ext cx="4292646" cy="2153093"/>
          </a:xfrm>
          <a:prstGeom prst="rect">
            <a:avLst/>
          </a:prstGeom>
        </p:spPr>
      </p:pic>
    </p:spTree>
    <p:extLst>
      <p:ext uri="{BB962C8B-B14F-4D97-AF65-F5344CB8AC3E}">
        <p14:creationId xmlns:p14="http://schemas.microsoft.com/office/powerpoint/2010/main" val="1934204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129FA-30ED-2B58-D411-636DDFCF5F63}"/>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8C61BCB-0D49-0804-A3A4-650CE5C3039E}"/>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77C50A09-5032-3633-CC83-AAC6F7A3AC72}"/>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AE1D50A-7630-61F8-E2B7-FD8643BEFFE6}"/>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眼睛及鼻子跟踪插件</a:t>
            </a:r>
          </a:p>
        </p:txBody>
      </p:sp>
      <p:sp>
        <p:nvSpPr>
          <p:cNvPr id="11" name="文本框 10">
            <a:extLst>
              <a:ext uri="{FF2B5EF4-FFF2-40B4-BE49-F238E27FC236}">
                <a16:creationId xmlns:a16="http://schemas.microsoft.com/office/drawing/2014/main" id="{22191D36-3218-290C-96CF-AB2E5F32A8A1}"/>
              </a:ext>
            </a:extLst>
          </p:cNvPr>
          <p:cNvSpPr txBox="1"/>
          <p:nvPr/>
        </p:nvSpPr>
        <p:spPr>
          <a:xfrm>
            <a:off x="943640" y="955602"/>
            <a:ext cx="6097772" cy="369332"/>
          </a:xfrm>
          <a:prstGeom prst="rect">
            <a:avLst/>
          </a:prstGeom>
          <a:noFill/>
        </p:spPr>
        <p:txBody>
          <a:bodyPr wrap="square">
            <a:spAutoFit/>
          </a:bodyPr>
          <a:lstStyle/>
          <a:p>
            <a:r>
              <a:rPr lang="zh-CN" altLang="en-US" b="1" dirty="0"/>
              <a:t>更新跟踪体位置、运动速度及当前特征</a:t>
            </a:r>
          </a:p>
        </p:txBody>
      </p:sp>
      <p:sp>
        <p:nvSpPr>
          <p:cNvPr id="5" name="文本框 4">
            <a:extLst>
              <a:ext uri="{FF2B5EF4-FFF2-40B4-BE49-F238E27FC236}">
                <a16:creationId xmlns:a16="http://schemas.microsoft.com/office/drawing/2014/main" id="{A19E50CE-8794-B755-2523-2694BF497892}"/>
              </a:ext>
            </a:extLst>
          </p:cNvPr>
          <p:cNvSpPr txBox="1"/>
          <p:nvPr/>
        </p:nvSpPr>
        <p:spPr>
          <a:xfrm>
            <a:off x="805416" y="1435992"/>
            <a:ext cx="7083941" cy="437556"/>
          </a:xfrm>
          <a:prstGeom prst="rect">
            <a:avLst/>
          </a:prstGeom>
          <a:noFill/>
        </p:spPr>
        <p:txBody>
          <a:bodyPr wrap="square">
            <a:spAutoFit/>
          </a:bodyPr>
          <a:lstStyle/>
          <a:p>
            <a:pPr marL="121920" marR="5080" indent="363855">
              <a:lnSpc>
                <a:spcPct val="138800"/>
              </a:lnSpc>
              <a:spcBef>
                <a:spcPts val="925"/>
              </a:spcBef>
            </a:pPr>
            <a:r>
              <a:rPr lang="zh-CN" altLang="en-US" sz="1800" dirty="0">
                <a:solidFill>
                  <a:srgbClr val="000000"/>
                </a:solidFill>
                <a:effectLst/>
                <a:latin typeface="宋体" panose="02010600030101010101" pitchFamily="2" charset="-122"/>
                <a:ea typeface="宋体" panose="02010600030101010101" pitchFamily="2" charset="-122"/>
              </a:rPr>
              <a:t>更新跟踪体位置矩形（</a:t>
            </a:r>
            <a:r>
              <a:rPr lang="en-US" altLang="zh-CN" sz="1800" dirty="0">
                <a:solidFill>
                  <a:srgbClr val="000000"/>
                </a:solidFill>
                <a:effectLst/>
                <a:latin typeface="LMMono12-Regular-Identity-H"/>
              </a:rPr>
              <a:t>object-&gt;</a:t>
            </a:r>
            <a:r>
              <a:rPr lang="en-US" altLang="zh-CN" sz="1800" dirty="0" err="1">
                <a:solidFill>
                  <a:srgbClr val="000000"/>
                </a:solidFill>
                <a:effectLst/>
                <a:latin typeface="LMMono12-Regular-Identity-H"/>
              </a:rPr>
              <a:t>rcObject</a:t>
            </a:r>
            <a:r>
              <a:rPr lang="zh-CN" altLang="en-US" sz="1800" dirty="0">
                <a:solidFill>
                  <a:srgbClr val="000000"/>
                </a:solidFill>
                <a:effectLst/>
                <a:latin typeface="宋体" panose="02010600030101010101" pitchFamily="2" charset="-122"/>
                <a:ea typeface="宋体" panose="02010600030101010101" pitchFamily="2" charset="-122"/>
              </a:rPr>
              <a:t>）到最佳匹配处的位置。</a:t>
            </a:r>
            <a:endParaRPr lang="zh-CN" altLang="en-US" sz="1600" dirty="0">
              <a:latin typeface="SimSun"/>
              <a:cs typeface="SimSun"/>
            </a:endParaRPr>
          </a:p>
        </p:txBody>
      </p:sp>
      <p:pic>
        <p:nvPicPr>
          <p:cNvPr id="7" name="object 5">
            <a:extLst>
              <a:ext uri="{FF2B5EF4-FFF2-40B4-BE49-F238E27FC236}">
                <a16:creationId xmlns:a16="http://schemas.microsoft.com/office/drawing/2014/main" id="{8D166C98-4996-6C36-C485-335FE339B7D2}"/>
              </a:ext>
            </a:extLst>
          </p:cNvPr>
          <p:cNvPicPr/>
          <p:nvPr/>
        </p:nvPicPr>
        <p:blipFill>
          <a:blip r:embed="rId3" cstate="print"/>
          <a:stretch>
            <a:fillRect/>
          </a:stretch>
        </p:blipFill>
        <p:spPr>
          <a:xfrm>
            <a:off x="8171441" y="1302791"/>
            <a:ext cx="3379835" cy="2126209"/>
          </a:xfrm>
          <a:prstGeom prst="rect">
            <a:avLst/>
          </a:prstGeom>
        </p:spPr>
      </p:pic>
      <p:pic>
        <p:nvPicPr>
          <p:cNvPr id="13" name="图片 12">
            <a:extLst>
              <a:ext uri="{FF2B5EF4-FFF2-40B4-BE49-F238E27FC236}">
                <a16:creationId xmlns:a16="http://schemas.microsoft.com/office/drawing/2014/main" id="{EA38B2FF-825C-7D46-8C23-F6D0FA5ECE11}"/>
              </a:ext>
            </a:extLst>
          </p:cNvPr>
          <p:cNvPicPr>
            <a:picLocks noChangeAspect="1"/>
          </p:cNvPicPr>
          <p:nvPr/>
        </p:nvPicPr>
        <p:blipFill>
          <a:blip r:embed="rId4"/>
          <a:stretch>
            <a:fillRect/>
          </a:stretch>
        </p:blipFill>
        <p:spPr>
          <a:xfrm>
            <a:off x="978680" y="1984606"/>
            <a:ext cx="6715547" cy="1043475"/>
          </a:xfrm>
          <a:prstGeom prst="rect">
            <a:avLst/>
          </a:prstGeom>
        </p:spPr>
      </p:pic>
      <p:sp>
        <p:nvSpPr>
          <p:cNvPr id="15" name="文本框 14">
            <a:extLst>
              <a:ext uri="{FF2B5EF4-FFF2-40B4-BE49-F238E27FC236}">
                <a16:creationId xmlns:a16="http://schemas.microsoft.com/office/drawing/2014/main" id="{63A3F984-D23B-AC62-01E4-07132D762172}"/>
              </a:ext>
            </a:extLst>
          </p:cNvPr>
          <p:cNvSpPr txBox="1"/>
          <p:nvPr/>
        </p:nvSpPr>
        <p:spPr>
          <a:xfrm>
            <a:off x="1188189" y="3131233"/>
            <a:ext cx="6097772" cy="923330"/>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当前特征更新： </a:t>
            </a:r>
            <a:endParaRPr lang="zh-CN" altLang="en-US" dirty="0"/>
          </a:p>
          <a:p>
            <a:r>
              <a:rPr lang="en-US" altLang="zh-CN" sz="1800" dirty="0">
                <a:solidFill>
                  <a:srgbClr val="000000"/>
                </a:solidFill>
                <a:effectLst/>
                <a:latin typeface="LMRoman12-Regular-Identity-H"/>
              </a:rPr>
              <a:t>1. </a:t>
            </a:r>
            <a:r>
              <a:rPr lang="zh-CN" altLang="en-US" sz="1800" dirty="0">
                <a:solidFill>
                  <a:srgbClr val="000000"/>
                </a:solidFill>
                <a:effectLst/>
                <a:latin typeface="宋体" panose="02010600030101010101" pitchFamily="2" charset="-122"/>
                <a:ea typeface="宋体" panose="02010600030101010101" pitchFamily="2" charset="-122"/>
              </a:rPr>
              <a:t>匹配良好，用最佳特征直接替换当前特征。 </a:t>
            </a:r>
            <a:endParaRPr lang="zh-CN" altLang="en-US" dirty="0"/>
          </a:p>
          <a:p>
            <a:r>
              <a:rPr lang="en-US" altLang="zh-CN" sz="1800" dirty="0">
                <a:solidFill>
                  <a:srgbClr val="000000"/>
                </a:solidFill>
                <a:effectLst/>
                <a:latin typeface="LMRoman12-Regular-Identity-H"/>
              </a:rPr>
              <a:t>2. </a:t>
            </a:r>
            <a:r>
              <a:rPr lang="zh-CN" altLang="en-US" sz="1800" dirty="0">
                <a:solidFill>
                  <a:srgbClr val="000000"/>
                </a:solidFill>
                <a:effectLst/>
                <a:latin typeface="宋体" panose="02010600030101010101" pitchFamily="2" charset="-122"/>
                <a:ea typeface="宋体" panose="02010600030101010101" pitchFamily="2" charset="-122"/>
              </a:rPr>
              <a:t>匹配中等，用原始特征中和替换当前特征，如式</a:t>
            </a:r>
            <a:r>
              <a:rPr lang="en-US" altLang="zh-CN" sz="1800" dirty="0">
                <a:solidFill>
                  <a:srgbClr val="000000"/>
                </a:solidFill>
                <a:effectLst/>
                <a:latin typeface="LMRoman12-Regular-Identity-H"/>
              </a:rPr>
              <a:t>(</a:t>
            </a:r>
            <a:r>
              <a:rPr lang="en-US" altLang="zh-CN" sz="1800" dirty="0">
                <a:solidFill>
                  <a:srgbClr val="0000FF"/>
                </a:solidFill>
                <a:effectLst/>
                <a:latin typeface="LMRoman12-Regular-Identity-H"/>
              </a:rPr>
              <a:t>6</a:t>
            </a:r>
            <a:r>
              <a:rPr lang="en-US" altLang="zh-CN" sz="1800" dirty="0">
                <a:solidFill>
                  <a:srgbClr val="000000"/>
                </a:solidFill>
                <a:effectLst/>
                <a:latin typeface="LMRoman12-Regular-Identity-H"/>
              </a:rPr>
              <a:t>)</a:t>
            </a:r>
            <a:r>
              <a:rPr lang="zh-CN" altLang="en-US" sz="1800" dirty="0">
                <a:solidFill>
                  <a:srgbClr val="000000"/>
                </a:solidFill>
                <a:effectLst/>
                <a:latin typeface="宋体" panose="02010600030101010101" pitchFamily="2" charset="-122"/>
                <a:ea typeface="宋体" panose="02010600030101010101" pitchFamily="2" charset="-122"/>
              </a:rPr>
              <a:t>所示。</a:t>
            </a:r>
            <a:endParaRPr lang="zh-CN" altLang="en-US" dirty="0"/>
          </a:p>
        </p:txBody>
      </p:sp>
      <p:sp>
        <p:nvSpPr>
          <p:cNvPr id="17" name="文本框 16">
            <a:extLst>
              <a:ext uri="{FF2B5EF4-FFF2-40B4-BE49-F238E27FC236}">
                <a16:creationId xmlns:a16="http://schemas.microsoft.com/office/drawing/2014/main" id="{301AA0DA-A60B-36A9-46B9-CA1A96AAD915}"/>
              </a:ext>
            </a:extLst>
          </p:cNvPr>
          <p:cNvSpPr txBox="1"/>
          <p:nvPr/>
        </p:nvSpPr>
        <p:spPr>
          <a:xfrm>
            <a:off x="1188189" y="4711074"/>
            <a:ext cx="6715546" cy="646331"/>
          </a:xfrm>
          <a:prstGeom prst="rect">
            <a:avLst/>
          </a:prstGeom>
          <a:noFill/>
        </p:spPr>
        <p:txBody>
          <a:bodyPr wrap="square">
            <a:spAutoFit/>
          </a:bodyPr>
          <a:lstStyle/>
          <a:p>
            <a:r>
              <a:rPr lang="en-US" altLang="zh-CN" sz="1800" dirty="0">
                <a:solidFill>
                  <a:srgbClr val="000000"/>
                </a:solidFill>
                <a:effectLst/>
                <a:latin typeface="LMRoman12-Regular-Identity-H"/>
              </a:rPr>
              <a:t>3. </a:t>
            </a:r>
            <a:r>
              <a:rPr lang="zh-CN" altLang="en-US" sz="1800" dirty="0">
                <a:solidFill>
                  <a:srgbClr val="000000"/>
                </a:solidFill>
                <a:effectLst/>
                <a:latin typeface="宋体" panose="02010600030101010101" pitchFamily="2" charset="-122"/>
                <a:ea typeface="宋体" panose="02010600030101010101" pitchFamily="2" charset="-122"/>
              </a:rPr>
              <a:t>匹配很差，用原始特征直接替换当前特征。 </a:t>
            </a:r>
            <a:endParaRPr lang="zh-CN" altLang="en-US" dirty="0"/>
          </a:p>
          <a:p>
            <a:r>
              <a:rPr lang="en-US" altLang="zh-CN" sz="1800" dirty="0">
                <a:solidFill>
                  <a:srgbClr val="000000"/>
                </a:solidFill>
                <a:effectLst/>
                <a:latin typeface="LMRoman12-Regular-Identity-H"/>
              </a:rPr>
              <a:t>4. </a:t>
            </a:r>
            <a:r>
              <a:rPr lang="zh-CN" altLang="en-US" sz="1800" dirty="0">
                <a:solidFill>
                  <a:srgbClr val="000000"/>
                </a:solidFill>
                <a:effectLst/>
                <a:latin typeface="宋体" panose="02010600030101010101" pitchFamily="2" charset="-122"/>
                <a:ea typeface="宋体" panose="02010600030101010101" pitchFamily="2" charset="-122"/>
              </a:rPr>
              <a:t>当前特征与距离原始特征太远，用原始特征直接替换当前特征。</a:t>
            </a:r>
            <a:endParaRPr lang="zh-CN" altLang="en-US" dirty="0"/>
          </a:p>
        </p:txBody>
      </p:sp>
      <p:pic>
        <p:nvPicPr>
          <p:cNvPr id="19" name="图片 18">
            <a:extLst>
              <a:ext uri="{FF2B5EF4-FFF2-40B4-BE49-F238E27FC236}">
                <a16:creationId xmlns:a16="http://schemas.microsoft.com/office/drawing/2014/main" id="{5DE6D973-EF25-89C3-B53E-996B746F0A02}"/>
              </a:ext>
            </a:extLst>
          </p:cNvPr>
          <p:cNvPicPr>
            <a:picLocks noChangeAspect="1"/>
          </p:cNvPicPr>
          <p:nvPr/>
        </p:nvPicPr>
        <p:blipFill>
          <a:blip r:embed="rId5"/>
          <a:stretch>
            <a:fillRect/>
          </a:stretch>
        </p:blipFill>
        <p:spPr>
          <a:xfrm>
            <a:off x="1188189" y="4148874"/>
            <a:ext cx="5942797" cy="467889"/>
          </a:xfrm>
          <a:prstGeom prst="rect">
            <a:avLst/>
          </a:prstGeom>
        </p:spPr>
      </p:pic>
    </p:spTree>
    <p:extLst>
      <p:ext uri="{BB962C8B-B14F-4D97-AF65-F5344CB8AC3E}">
        <p14:creationId xmlns:p14="http://schemas.microsoft.com/office/powerpoint/2010/main" val="506388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ECAD7-581C-08A6-A374-A931045F326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F73C31C-DD9D-373E-C5B1-79C7270279C1}"/>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0B77B7BE-8C5A-4EC2-899D-315620A8C772}"/>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C8A0041-24C5-B46D-63EF-97B46F9CB5F4}"/>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眼睛及鼻子跟踪插件</a:t>
            </a:r>
          </a:p>
        </p:txBody>
      </p:sp>
      <p:sp>
        <p:nvSpPr>
          <p:cNvPr id="11" name="文本框 10">
            <a:extLst>
              <a:ext uri="{FF2B5EF4-FFF2-40B4-BE49-F238E27FC236}">
                <a16:creationId xmlns:a16="http://schemas.microsoft.com/office/drawing/2014/main" id="{84971AF4-5642-2C79-86E9-AC0F5C0026BA}"/>
              </a:ext>
            </a:extLst>
          </p:cNvPr>
          <p:cNvSpPr txBox="1"/>
          <p:nvPr/>
        </p:nvSpPr>
        <p:spPr>
          <a:xfrm>
            <a:off x="943640" y="796111"/>
            <a:ext cx="6097772" cy="369332"/>
          </a:xfrm>
          <a:prstGeom prst="rect">
            <a:avLst/>
          </a:prstGeom>
          <a:noFill/>
        </p:spPr>
        <p:txBody>
          <a:bodyPr wrap="square">
            <a:spAutoFit/>
          </a:bodyPr>
          <a:lstStyle/>
          <a:p>
            <a:r>
              <a:rPr lang="zh-CN" altLang="en-US" b="1" dirty="0"/>
              <a:t>跟踪效果展示</a:t>
            </a:r>
          </a:p>
        </p:txBody>
      </p:sp>
      <p:sp>
        <p:nvSpPr>
          <p:cNvPr id="8" name="文本框 7">
            <a:extLst>
              <a:ext uri="{FF2B5EF4-FFF2-40B4-BE49-F238E27FC236}">
                <a16:creationId xmlns:a16="http://schemas.microsoft.com/office/drawing/2014/main" id="{8E61AFD1-0BF5-C4B5-09F2-4585318BC03D}"/>
              </a:ext>
            </a:extLst>
          </p:cNvPr>
          <p:cNvSpPr txBox="1"/>
          <p:nvPr/>
        </p:nvSpPr>
        <p:spPr>
          <a:xfrm>
            <a:off x="943640" y="1176076"/>
            <a:ext cx="8588058" cy="369332"/>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图中的方框为跟踪效果，可以看到，眼睛及鼻子区域被成功跟踪，且准确度较高。</a:t>
            </a:r>
            <a:endParaRPr lang="zh-CN" altLang="en-US" dirty="0"/>
          </a:p>
        </p:txBody>
      </p:sp>
      <p:pic>
        <p:nvPicPr>
          <p:cNvPr id="9" name="video2">
            <a:hlinkClick r:id="" action="ppaction://media"/>
            <a:extLst>
              <a:ext uri="{FF2B5EF4-FFF2-40B4-BE49-F238E27FC236}">
                <a16:creationId xmlns:a16="http://schemas.microsoft.com/office/drawing/2014/main" id="{D75E8A15-A9A4-1BBB-F48F-E5F468C9EC43}"/>
              </a:ext>
            </a:extLst>
          </p:cNvPr>
          <p:cNvPicPr>
            <a:picLocks noChangeAspect="1"/>
          </p:cNvPicPr>
          <p:nvPr>
            <a:videoFile r:link="rId1"/>
            <p:extLst>
              <p:ext uri="{DAA4B4D4-6D71-4841-9C94-3DE7FCFB9230}">
                <p14:media xmlns:p14="http://schemas.microsoft.com/office/powerpoint/2010/main" r:embed="rId2">
                  <p14:trim end="9790.7"/>
                </p14:media>
              </p:ext>
            </p:extLst>
          </p:nvPr>
        </p:nvPicPr>
        <p:blipFill>
          <a:blip r:embed="rId5"/>
          <a:stretch>
            <a:fillRect/>
          </a:stretch>
        </p:blipFill>
        <p:spPr>
          <a:xfrm>
            <a:off x="1878344" y="1565542"/>
            <a:ext cx="8743581" cy="5292458"/>
          </a:xfrm>
          <a:prstGeom prst="rect">
            <a:avLst/>
          </a:prstGeom>
        </p:spPr>
      </p:pic>
    </p:spTree>
    <p:extLst>
      <p:ext uri="{BB962C8B-B14F-4D97-AF65-F5344CB8AC3E}">
        <p14:creationId xmlns:p14="http://schemas.microsoft.com/office/powerpoint/2010/main" val="319452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6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8EB8F-3255-893D-D652-F388107331A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0C2E44A4-1147-B0AA-7AA7-76B5CDF8AFE8}"/>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591BCCB9-0E13-2B43-A15E-72A29DC3F224}"/>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3AD3385-C8C3-31FF-8E17-BF4011F5FFA5}"/>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瞌睡判定与报警插件</a:t>
            </a:r>
          </a:p>
        </p:txBody>
      </p:sp>
      <p:sp>
        <p:nvSpPr>
          <p:cNvPr id="7" name="object 5">
            <a:extLst>
              <a:ext uri="{FF2B5EF4-FFF2-40B4-BE49-F238E27FC236}">
                <a16:creationId xmlns:a16="http://schemas.microsoft.com/office/drawing/2014/main" id="{CAA31760-8EF8-1226-977D-01EA4C76EA0A}"/>
              </a:ext>
            </a:extLst>
          </p:cNvPr>
          <p:cNvSpPr txBox="1"/>
          <p:nvPr/>
        </p:nvSpPr>
        <p:spPr>
          <a:xfrm>
            <a:off x="558185" y="1225606"/>
            <a:ext cx="6658625" cy="259045"/>
          </a:xfrm>
          <a:prstGeom prst="rect">
            <a:avLst/>
          </a:prstGeom>
        </p:spPr>
        <p:txBody>
          <a:bodyPr vert="horz" wrap="square" lIns="0" tIns="12700" rIns="0" bIns="0" rtlCol="0">
            <a:spAutoFit/>
          </a:bodyPr>
          <a:lstStyle/>
          <a:p>
            <a:pPr marL="12700">
              <a:lnSpc>
                <a:spcPct val="100000"/>
              </a:lnSpc>
              <a:spcBef>
                <a:spcPts val="1325"/>
              </a:spcBef>
            </a:pPr>
            <a:r>
              <a:rPr lang="zh-CN" altLang="en-US" sz="1600" b="1" spc="-5" dirty="0">
                <a:latin typeface="SimSun"/>
                <a:cs typeface="SimSun"/>
              </a:rPr>
              <a:t>本插件主要功能是基于眼睛状态，判断人脸是否处于瞌睡状态，并报警。</a:t>
            </a:r>
            <a:endParaRPr lang="zh-CN" altLang="en-US" sz="1600" b="1" dirty="0">
              <a:latin typeface="SimSun"/>
              <a:cs typeface="SimSun"/>
            </a:endParaRPr>
          </a:p>
        </p:txBody>
      </p:sp>
      <p:sp>
        <p:nvSpPr>
          <p:cNvPr id="12" name="文本框 11">
            <a:extLst>
              <a:ext uri="{FF2B5EF4-FFF2-40B4-BE49-F238E27FC236}">
                <a16:creationId xmlns:a16="http://schemas.microsoft.com/office/drawing/2014/main" id="{AB9328A6-EDFD-EB16-44DE-D72A105920A8}"/>
              </a:ext>
            </a:extLst>
          </p:cNvPr>
          <p:cNvSpPr txBox="1"/>
          <p:nvPr/>
        </p:nvSpPr>
        <p:spPr>
          <a:xfrm>
            <a:off x="365256" y="2401431"/>
            <a:ext cx="4958080" cy="2185214"/>
          </a:xfrm>
          <a:prstGeom prst="rect">
            <a:avLst/>
          </a:prstGeom>
          <a:noFill/>
        </p:spPr>
        <p:txBody>
          <a:bodyPr wrap="square">
            <a:spAutoFit/>
          </a:bodyPr>
          <a:lstStyle/>
          <a:p>
            <a:pPr marL="12700">
              <a:lnSpc>
                <a:spcPct val="100000"/>
              </a:lnSpc>
              <a:spcBef>
                <a:spcPts val="1165"/>
              </a:spcBef>
            </a:pPr>
            <a:r>
              <a:rPr lang="zh-CN" altLang="en-US" spc="45" dirty="0">
                <a:latin typeface="SimSun"/>
                <a:cs typeface="SimSun"/>
              </a:rPr>
              <a:t>本设计使</a:t>
            </a:r>
            <a:r>
              <a:rPr lang="zh-CN" altLang="en-US" spc="30" dirty="0">
                <a:latin typeface="SimSun"/>
                <a:cs typeface="SimSun"/>
              </a:rPr>
              <a:t>用</a:t>
            </a:r>
            <a:r>
              <a:rPr lang="zh-CN" altLang="en-US" spc="-175" dirty="0">
                <a:latin typeface="SimSun"/>
                <a:cs typeface="SimSun"/>
              </a:rPr>
              <a:t> </a:t>
            </a:r>
            <a:r>
              <a:rPr lang="en-US" altLang="zh-CN" spc="45" dirty="0">
                <a:latin typeface="Georgia"/>
                <a:cs typeface="Georgia"/>
              </a:rPr>
              <a:t>PERCLOS</a:t>
            </a:r>
            <a:r>
              <a:rPr lang="zh-CN" altLang="en-US" spc="185" dirty="0">
                <a:latin typeface="Georgia"/>
                <a:cs typeface="Georgia"/>
              </a:rPr>
              <a:t> </a:t>
            </a:r>
            <a:r>
              <a:rPr lang="zh-CN" altLang="en-US" spc="45" dirty="0">
                <a:latin typeface="SimSun"/>
                <a:cs typeface="SimSun"/>
              </a:rPr>
              <a:t>测量原</a:t>
            </a:r>
            <a:r>
              <a:rPr lang="zh-CN" altLang="en-US" spc="30" dirty="0">
                <a:latin typeface="SimSun"/>
                <a:cs typeface="SimSun"/>
              </a:rPr>
              <a:t>理</a:t>
            </a:r>
            <a:r>
              <a:rPr lang="zh-CN" altLang="en-US" spc="45" dirty="0">
                <a:latin typeface="SimSun"/>
                <a:cs typeface="SimSun"/>
              </a:rPr>
              <a:t>，即通过计算单位时间内眼睛闭</a:t>
            </a:r>
            <a:r>
              <a:rPr lang="zh-CN" altLang="en-US" spc="30" dirty="0">
                <a:latin typeface="SimSun"/>
                <a:cs typeface="SimSun"/>
              </a:rPr>
              <a:t>合 </a:t>
            </a:r>
            <a:r>
              <a:rPr lang="zh-CN" altLang="en-US" spc="45" dirty="0">
                <a:latin typeface="SimSun"/>
                <a:cs typeface="SimSun"/>
              </a:rPr>
              <a:t>的时</a:t>
            </a:r>
            <a:r>
              <a:rPr lang="zh-CN" altLang="en-US" spc="30" dirty="0">
                <a:latin typeface="SimSun"/>
                <a:cs typeface="SimSun"/>
              </a:rPr>
              <a:t>间</a:t>
            </a:r>
            <a:r>
              <a:rPr lang="zh-CN" altLang="en-US" spc="45" dirty="0">
                <a:latin typeface="SimSun"/>
                <a:cs typeface="SimSun"/>
              </a:rPr>
              <a:t>，来判断人是否处于瞌睡状</a:t>
            </a:r>
            <a:r>
              <a:rPr lang="zh-CN" altLang="en-US" spc="30" dirty="0">
                <a:latin typeface="SimSun"/>
                <a:cs typeface="SimSun"/>
              </a:rPr>
              <a:t>态</a:t>
            </a:r>
            <a:r>
              <a:rPr lang="zh-CN" altLang="en-US" spc="45" dirty="0">
                <a:latin typeface="SimSun"/>
                <a:cs typeface="SimSun"/>
              </a:rPr>
              <a:t>。</a:t>
            </a:r>
            <a:endParaRPr lang="en-US" altLang="zh-CN" spc="45" dirty="0">
              <a:latin typeface="SimSun"/>
              <a:cs typeface="SimSun"/>
            </a:endParaRPr>
          </a:p>
          <a:p>
            <a:pPr marL="12700">
              <a:lnSpc>
                <a:spcPct val="100000"/>
              </a:lnSpc>
              <a:spcBef>
                <a:spcPts val="1165"/>
              </a:spcBef>
            </a:pPr>
            <a:r>
              <a:rPr lang="zh-CN" altLang="en-US" spc="45" dirty="0">
                <a:latin typeface="SimSun"/>
                <a:cs typeface="SimSun"/>
              </a:rPr>
              <a:t>基本原理是通过检测一段时间</a:t>
            </a:r>
            <a:r>
              <a:rPr lang="zh-CN" altLang="en-US" spc="30" dirty="0">
                <a:latin typeface="SimSun"/>
                <a:cs typeface="SimSun"/>
              </a:rPr>
              <a:t>内， </a:t>
            </a:r>
            <a:r>
              <a:rPr lang="zh-CN" altLang="en-US" spc="-685" dirty="0">
                <a:latin typeface="SimSun"/>
                <a:cs typeface="SimSun"/>
              </a:rPr>
              <a:t> </a:t>
            </a:r>
            <a:r>
              <a:rPr lang="zh-CN" altLang="en-US" spc="60" dirty="0">
                <a:latin typeface="SimSun"/>
                <a:cs typeface="SimSun"/>
              </a:rPr>
              <a:t>对每一帧图像中眼睛的特征进行提取分</a:t>
            </a:r>
            <a:r>
              <a:rPr lang="zh-CN" altLang="en-US" spc="30" dirty="0">
                <a:latin typeface="SimSun"/>
                <a:cs typeface="SimSun"/>
              </a:rPr>
              <a:t>析</a:t>
            </a:r>
            <a:r>
              <a:rPr lang="zh-CN" altLang="en-US" spc="60" dirty="0">
                <a:latin typeface="SimSun"/>
                <a:cs typeface="SimSun"/>
              </a:rPr>
              <a:t>，辨别出该段时间内眼睛闭</a:t>
            </a:r>
            <a:r>
              <a:rPr lang="zh-CN" altLang="en-US" spc="30" dirty="0">
                <a:latin typeface="SimSun"/>
                <a:cs typeface="SimSun"/>
              </a:rPr>
              <a:t>合和睁开的帧数，从而计算出</a:t>
            </a:r>
            <a:r>
              <a:rPr lang="zh-CN" altLang="en-US" spc="-235" dirty="0">
                <a:latin typeface="SimSun"/>
                <a:cs typeface="SimSun"/>
              </a:rPr>
              <a:t> </a:t>
            </a:r>
            <a:r>
              <a:rPr lang="en-US" altLang="zh-CN" spc="45" dirty="0">
                <a:latin typeface="Georgia"/>
                <a:cs typeface="Georgia"/>
              </a:rPr>
              <a:t>PERCLOS</a:t>
            </a:r>
            <a:r>
              <a:rPr lang="zh-CN" altLang="en-US" spc="125" dirty="0">
                <a:latin typeface="Georgia"/>
                <a:cs typeface="Georgia"/>
              </a:rPr>
              <a:t> </a:t>
            </a:r>
            <a:r>
              <a:rPr lang="zh-CN" altLang="en-US" spc="30" dirty="0">
                <a:latin typeface="SimSun"/>
                <a:cs typeface="SimSun"/>
              </a:rPr>
              <a:t>值。流程图如：</a:t>
            </a:r>
            <a:endParaRPr lang="zh-CN" altLang="en-US" dirty="0">
              <a:latin typeface="SimSun"/>
              <a:cs typeface="SimSun"/>
            </a:endParaRPr>
          </a:p>
        </p:txBody>
      </p:sp>
      <p:grpSp>
        <p:nvGrpSpPr>
          <p:cNvPr id="10" name="object 4">
            <a:extLst>
              <a:ext uri="{FF2B5EF4-FFF2-40B4-BE49-F238E27FC236}">
                <a16:creationId xmlns:a16="http://schemas.microsoft.com/office/drawing/2014/main" id="{378DB4EA-D168-9753-3451-BA196FE348A0}"/>
              </a:ext>
            </a:extLst>
          </p:cNvPr>
          <p:cNvGrpSpPr/>
          <p:nvPr/>
        </p:nvGrpSpPr>
        <p:grpSpPr>
          <a:xfrm>
            <a:off x="6232954" y="2212043"/>
            <a:ext cx="865505" cy="612775"/>
            <a:chOff x="1214386" y="4944610"/>
            <a:chExt cx="865505" cy="612775"/>
          </a:xfrm>
        </p:grpSpPr>
        <p:sp>
          <p:nvSpPr>
            <p:cNvPr id="11" name="object 5">
              <a:extLst>
                <a:ext uri="{FF2B5EF4-FFF2-40B4-BE49-F238E27FC236}">
                  <a16:creationId xmlns:a16="http://schemas.microsoft.com/office/drawing/2014/main" id="{4653EFFB-A057-02A1-5C00-195E876B67C2}"/>
                </a:ext>
              </a:extLst>
            </p:cNvPr>
            <p:cNvSpPr/>
            <p:nvPr/>
          </p:nvSpPr>
          <p:spPr>
            <a:xfrm>
              <a:off x="1216926" y="4947150"/>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CCCCFF"/>
            </a:solidFill>
          </p:spPr>
          <p:txBody>
            <a:bodyPr wrap="square" lIns="0" tIns="0" rIns="0" bIns="0" rtlCol="0"/>
            <a:lstStyle/>
            <a:p>
              <a:endParaRPr/>
            </a:p>
          </p:txBody>
        </p:sp>
        <p:sp>
          <p:nvSpPr>
            <p:cNvPr id="13" name="object 6">
              <a:extLst>
                <a:ext uri="{FF2B5EF4-FFF2-40B4-BE49-F238E27FC236}">
                  <a16:creationId xmlns:a16="http://schemas.microsoft.com/office/drawing/2014/main" id="{B680F9AE-8158-59C8-8B1F-8B2FA7AB35B6}"/>
                </a:ext>
              </a:extLst>
            </p:cNvPr>
            <p:cNvSpPr/>
            <p:nvPr/>
          </p:nvSpPr>
          <p:spPr>
            <a:xfrm>
              <a:off x="1216926" y="4947150"/>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14" name="object 7">
            <a:extLst>
              <a:ext uri="{FF2B5EF4-FFF2-40B4-BE49-F238E27FC236}">
                <a16:creationId xmlns:a16="http://schemas.microsoft.com/office/drawing/2014/main" id="{28311B0C-6A4C-19AD-3DD8-BCE85C0956C6}"/>
              </a:ext>
            </a:extLst>
          </p:cNvPr>
          <p:cNvSpPr txBox="1"/>
          <p:nvPr/>
        </p:nvSpPr>
        <p:spPr>
          <a:xfrm>
            <a:off x="6498041" y="2408873"/>
            <a:ext cx="335280" cy="207645"/>
          </a:xfrm>
          <a:prstGeom prst="rect">
            <a:avLst/>
          </a:prstGeom>
        </p:spPr>
        <p:txBody>
          <a:bodyPr vert="horz" wrap="square" lIns="0" tIns="12065" rIns="0" bIns="0" rtlCol="0">
            <a:spAutoFit/>
          </a:bodyPr>
          <a:lstStyle/>
          <a:p>
            <a:pPr marL="12700">
              <a:lnSpc>
                <a:spcPct val="100000"/>
              </a:lnSpc>
              <a:spcBef>
                <a:spcPts val="95"/>
              </a:spcBef>
            </a:pPr>
            <a:r>
              <a:rPr sz="1200" spc="40" dirty="0">
                <a:latin typeface="SimSun"/>
                <a:cs typeface="SimSun"/>
              </a:rPr>
              <a:t>开</a:t>
            </a:r>
            <a:r>
              <a:rPr sz="1200" spc="-5" dirty="0">
                <a:latin typeface="SimSun"/>
                <a:cs typeface="SimSun"/>
              </a:rPr>
              <a:t>始</a:t>
            </a:r>
            <a:endParaRPr sz="1200">
              <a:latin typeface="SimSun"/>
              <a:cs typeface="SimSun"/>
            </a:endParaRPr>
          </a:p>
        </p:txBody>
      </p:sp>
      <p:grpSp>
        <p:nvGrpSpPr>
          <p:cNvPr id="15" name="object 8">
            <a:extLst>
              <a:ext uri="{FF2B5EF4-FFF2-40B4-BE49-F238E27FC236}">
                <a16:creationId xmlns:a16="http://schemas.microsoft.com/office/drawing/2014/main" id="{4FA4A6C9-0C72-734F-8C0C-33CEF7408F01}"/>
              </a:ext>
            </a:extLst>
          </p:cNvPr>
          <p:cNvGrpSpPr/>
          <p:nvPr/>
        </p:nvGrpSpPr>
        <p:grpSpPr>
          <a:xfrm>
            <a:off x="7638396" y="2037361"/>
            <a:ext cx="2271395" cy="962025"/>
            <a:chOff x="2619828" y="4769928"/>
            <a:chExt cx="2271395" cy="962025"/>
          </a:xfrm>
        </p:grpSpPr>
        <p:sp>
          <p:nvSpPr>
            <p:cNvPr id="16" name="object 9">
              <a:extLst>
                <a:ext uri="{FF2B5EF4-FFF2-40B4-BE49-F238E27FC236}">
                  <a16:creationId xmlns:a16="http://schemas.microsoft.com/office/drawing/2014/main" id="{0ED41229-46D5-53A6-A50D-BE566D19909D}"/>
                </a:ext>
              </a:extLst>
            </p:cNvPr>
            <p:cNvSpPr/>
            <p:nvPr/>
          </p:nvSpPr>
          <p:spPr>
            <a:xfrm>
              <a:off x="2622368" y="4947149"/>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solidFill>
              <a:srgbClr val="FFCCCC"/>
            </a:solidFill>
          </p:spPr>
          <p:txBody>
            <a:bodyPr wrap="square" lIns="0" tIns="0" rIns="0" bIns="0" rtlCol="0"/>
            <a:lstStyle/>
            <a:p>
              <a:endParaRPr/>
            </a:p>
          </p:txBody>
        </p:sp>
        <p:sp>
          <p:nvSpPr>
            <p:cNvPr id="17" name="object 10">
              <a:extLst>
                <a:ext uri="{FF2B5EF4-FFF2-40B4-BE49-F238E27FC236}">
                  <a16:creationId xmlns:a16="http://schemas.microsoft.com/office/drawing/2014/main" id="{557D2C4B-8CFF-B2BB-6C7F-D5E21147F4A3}"/>
                </a:ext>
              </a:extLst>
            </p:cNvPr>
            <p:cNvSpPr/>
            <p:nvPr/>
          </p:nvSpPr>
          <p:spPr>
            <a:xfrm>
              <a:off x="2622368" y="4947149"/>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sp>
          <p:nvSpPr>
            <p:cNvPr id="18" name="object 11">
              <a:extLst>
                <a:ext uri="{FF2B5EF4-FFF2-40B4-BE49-F238E27FC236}">
                  <a16:creationId xmlns:a16="http://schemas.microsoft.com/office/drawing/2014/main" id="{62B47907-32A5-8344-F09B-3FE605EF9B21}"/>
                </a:ext>
              </a:extLst>
            </p:cNvPr>
            <p:cNvSpPr/>
            <p:nvPr/>
          </p:nvSpPr>
          <p:spPr>
            <a:xfrm>
              <a:off x="4027810" y="4772468"/>
              <a:ext cx="860425" cy="956944"/>
            </a:xfrm>
            <a:custGeom>
              <a:avLst/>
              <a:gdLst/>
              <a:ahLst/>
              <a:cxnLst/>
              <a:rect l="l" t="t" r="r" b="b"/>
              <a:pathLst>
                <a:path w="860425" h="956945">
                  <a:moveTo>
                    <a:pt x="809763" y="0"/>
                  </a:moveTo>
                  <a:lnTo>
                    <a:pt x="50610" y="0"/>
                  </a:lnTo>
                  <a:lnTo>
                    <a:pt x="30910" y="3977"/>
                  </a:lnTo>
                  <a:lnTo>
                    <a:pt x="14823" y="14823"/>
                  </a:lnTo>
                  <a:lnTo>
                    <a:pt x="3977" y="30910"/>
                  </a:lnTo>
                  <a:lnTo>
                    <a:pt x="0" y="50610"/>
                  </a:lnTo>
                  <a:lnTo>
                    <a:pt x="0" y="906082"/>
                  </a:lnTo>
                  <a:lnTo>
                    <a:pt x="3977" y="925782"/>
                  </a:lnTo>
                  <a:lnTo>
                    <a:pt x="14823" y="941870"/>
                  </a:lnTo>
                  <a:lnTo>
                    <a:pt x="30910" y="952716"/>
                  </a:lnTo>
                  <a:lnTo>
                    <a:pt x="50610" y="956693"/>
                  </a:lnTo>
                  <a:lnTo>
                    <a:pt x="809763" y="956693"/>
                  </a:lnTo>
                  <a:lnTo>
                    <a:pt x="829463" y="952716"/>
                  </a:lnTo>
                  <a:lnTo>
                    <a:pt x="845550" y="941870"/>
                  </a:lnTo>
                  <a:lnTo>
                    <a:pt x="856396" y="925782"/>
                  </a:lnTo>
                  <a:lnTo>
                    <a:pt x="860373" y="906082"/>
                  </a:lnTo>
                  <a:lnTo>
                    <a:pt x="860373" y="50610"/>
                  </a:lnTo>
                  <a:lnTo>
                    <a:pt x="856396" y="30910"/>
                  </a:lnTo>
                  <a:lnTo>
                    <a:pt x="845550" y="14823"/>
                  </a:lnTo>
                  <a:lnTo>
                    <a:pt x="829463" y="3977"/>
                  </a:lnTo>
                  <a:lnTo>
                    <a:pt x="809763" y="0"/>
                  </a:lnTo>
                  <a:close/>
                </a:path>
              </a:pathLst>
            </a:custGeom>
            <a:solidFill>
              <a:srgbClr val="CCFFCC"/>
            </a:solidFill>
          </p:spPr>
          <p:txBody>
            <a:bodyPr wrap="square" lIns="0" tIns="0" rIns="0" bIns="0" rtlCol="0"/>
            <a:lstStyle/>
            <a:p>
              <a:endParaRPr/>
            </a:p>
          </p:txBody>
        </p:sp>
        <p:sp>
          <p:nvSpPr>
            <p:cNvPr id="19" name="object 12">
              <a:extLst>
                <a:ext uri="{FF2B5EF4-FFF2-40B4-BE49-F238E27FC236}">
                  <a16:creationId xmlns:a16="http://schemas.microsoft.com/office/drawing/2014/main" id="{5578F2C3-4303-D73C-AB75-40600F50C50A}"/>
                </a:ext>
              </a:extLst>
            </p:cNvPr>
            <p:cNvSpPr/>
            <p:nvPr/>
          </p:nvSpPr>
          <p:spPr>
            <a:xfrm>
              <a:off x="4027810" y="4772468"/>
              <a:ext cx="860425" cy="956944"/>
            </a:xfrm>
            <a:custGeom>
              <a:avLst/>
              <a:gdLst/>
              <a:ahLst/>
              <a:cxnLst/>
              <a:rect l="l" t="t" r="r" b="b"/>
              <a:pathLst>
                <a:path w="860425" h="956945">
                  <a:moveTo>
                    <a:pt x="809763" y="0"/>
                  </a:moveTo>
                  <a:lnTo>
                    <a:pt x="50610" y="0"/>
                  </a:lnTo>
                  <a:lnTo>
                    <a:pt x="30910" y="3977"/>
                  </a:lnTo>
                  <a:lnTo>
                    <a:pt x="14823" y="14823"/>
                  </a:lnTo>
                  <a:lnTo>
                    <a:pt x="3977" y="30910"/>
                  </a:lnTo>
                  <a:lnTo>
                    <a:pt x="0" y="50610"/>
                  </a:lnTo>
                  <a:lnTo>
                    <a:pt x="0" y="906082"/>
                  </a:lnTo>
                  <a:lnTo>
                    <a:pt x="3977" y="925782"/>
                  </a:lnTo>
                  <a:lnTo>
                    <a:pt x="14823" y="941870"/>
                  </a:lnTo>
                  <a:lnTo>
                    <a:pt x="30910" y="952716"/>
                  </a:lnTo>
                  <a:lnTo>
                    <a:pt x="50610" y="956693"/>
                  </a:lnTo>
                  <a:lnTo>
                    <a:pt x="809763" y="956693"/>
                  </a:lnTo>
                  <a:lnTo>
                    <a:pt x="829463" y="952716"/>
                  </a:lnTo>
                  <a:lnTo>
                    <a:pt x="845550" y="941870"/>
                  </a:lnTo>
                  <a:lnTo>
                    <a:pt x="856396" y="925782"/>
                  </a:lnTo>
                  <a:lnTo>
                    <a:pt x="860373" y="906082"/>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20" name="object 13">
            <a:extLst>
              <a:ext uri="{FF2B5EF4-FFF2-40B4-BE49-F238E27FC236}">
                <a16:creationId xmlns:a16="http://schemas.microsoft.com/office/drawing/2014/main" id="{00842BEC-225B-B2F8-C43F-4636BBB5BD6F}"/>
              </a:ext>
            </a:extLst>
          </p:cNvPr>
          <p:cNvSpPr txBox="1"/>
          <p:nvPr/>
        </p:nvSpPr>
        <p:spPr>
          <a:xfrm>
            <a:off x="9157180" y="2232727"/>
            <a:ext cx="638810" cy="741045"/>
          </a:xfrm>
          <a:prstGeom prst="rect">
            <a:avLst/>
          </a:prstGeom>
        </p:spPr>
        <p:txBody>
          <a:bodyPr vert="horz" wrap="square" lIns="0" tIns="12700" rIns="0" bIns="0" rtlCol="0">
            <a:spAutoFit/>
          </a:bodyPr>
          <a:lstStyle/>
          <a:p>
            <a:pPr marL="12700" marR="5080" algn="just">
              <a:lnSpc>
                <a:spcPct val="130400"/>
              </a:lnSpc>
              <a:spcBef>
                <a:spcPts val="100"/>
              </a:spcBef>
            </a:pPr>
            <a:r>
              <a:rPr sz="1200" spc="10" dirty="0">
                <a:latin typeface="SimSun"/>
                <a:cs typeface="SimSun"/>
              </a:rPr>
              <a:t>眼睛部</a:t>
            </a:r>
            <a:r>
              <a:rPr sz="1200" spc="-5" dirty="0">
                <a:latin typeface="SimSun"/>
                <a:cs typeface="SimSun"/>
              </a:rPr>
              <a:t>位 </a:t>
            </a:r>
            <a:r>
              <a:rPr sz="1200" spc="10" dirty="0">
                <a:latin typeface="SimSun"/>
                <a:cs typeface="SimSun"/>
              </a:rPr>
              <a:t>重采样</a:t>
            </a:r>
            <a:r>
              <a:rPr sz="1200" spc="-5" dirty="0">
                <a:latin typeface="SimSun"/>
                <a:cs typeface="SimSun"/>
              </a:rPr>
              <a:t>为 </a:t>
            </a:r>
            <a:r>
              <a:rPr sz="1200" spc="10" dirty="0">
                <a:latin typeface="SimSun"/>
                <a:cs typeface="SimSun"/>
              </a:rPr>
              <a:t>灰度图</a:t>
            </a:r>
            <a:r>
              <a:rPr sz="1200" spc="-5" dirty="0">
                <a:latin typeface="SimSun"/>
                <a:cs typeface="SimSun"/>
              </a:rPr>
              <a:t>像</a:t>
            </a:r>
            <a:endParaRPr sz="1200">
              <a:latin typeface="SimSun"/>
              <a:cs typeface="SimSun"/>
            </a:endParaRPr>
          </a:p>
        </p:txBody>
      </p:sp>
      <p:grpSp>
        <p:nvGrpSpPr>
          <p:cNvPr id="21" name="object 14">
            <a:extLst>
              <a:ext uri="{FF2B5EF4-FFF2-40B4-BE49-F238E27FC236}">
                <a16:creationId xmlns:a16="http://schemas.microsoft.com/office/drawing/2014/main" id="{D374A717-DEDE-CA02-FA59-832FC5EA3F51}"/>
              </a:ext>
            </a:extLst>
          </p:cNvPr>
          <p:cNvGrpSpPr/>
          <p:nvPr/>
        </p:nvGrpSpPr>
        <p:grpSpPr>
          <a:xfrm>
            <a:off x="10449279" y="2156020"/>
            <a:ext cx="865505" cy="724535"/>
            <a:chOff x="5430711" y="4888587"/>
            <a:chExt cx="865505" cy="724535"/>
          </a:xfrm>
        </p:grpSpPr>
        <p:sp>
          <p:nvSpPr>
            <p:cNvPr id="22" name="object 15">
              <a:extLst>
                <a:ext uri="{FF2B5EF4-FFF2-40B4-BE49-F238E27FC236}">
                  <a16:creationId xmlns:a16="http://schemas.microsoft.com/office/drawing/2014/main" id="{BD690276-7F12-BE8D-7E71-4FBF78AC1013}"/>
                </a:ext>
              </a:extLst>
            </p:cNvPr>
            <p:cNvSpPr/>
            <p:nvPr/>
          </p:nvSpPr>
          <p:spPr>
            <a:xfrm>
              <a:off x="5433251" y="4891127"/>
              <a:ext cx="860425" cy="719455"/>
            </a:xfrm>
            <a:custGeom>
              <a:avLst/>
              <a:gdLst/>
              <a:ahLst/>
              <a:cxnLst/>
              <a:rect l="l" t="t" r="r" b="b"/>
              <a:pathLst>
                <a:path w="860425" h="719454">
                  <a:moveTo>
                    <a:pt x="809762" y="0"/>
                  </a:moveTo>
                  <a:lnTo>
                    <a:pt x="50610" y="0"/>
                  </a:lnTo>
                  <a:lnTo>
                    <a:pt x="30910" y="3977"/>
                  </a:lnTo>
                  <a:lnTo>
                    <a:pt x="14823" y="14823"/>
                  </a:lnTo>
                  <a:lnTo>
                    <a:pt x="3977" y="30910"/>
                  </a:lnTo>
                  <a:lnTo>
                    <a:pt x="0" y="50610"/>
                  </a:lnTo>
                  <a:lnTo>
                    <a:pt x="0" y="668764"/>
                  </a:lnTo>
                  <a:lnTo>
                    <a:pt x="3977" y="688464"/>
                  </a:lnTo>
                  <a:lnTo>
                    <a:pt x="14823" y="704552"/>
                  </a:lnTo>
                  <a:lnTo>
                    <a:pt x="30910" y="715398"/>
                  </a:lnTo>
                  <a:lnTo>
                    <a:pt x="50610" y="719375"/>
                  </a:lnTo>
                  <a:lnTo>
                    <a:pt x="809762" y="719375"/>
                  </a:lnTo>
                  <a:lnTo>
                    <a:pt x="829463" y="715398"/>
                  </a:lnTo>
                  <a:lnTo>
                    <a:pt x="845550" y="704552"/>
                  </a:lnTo>
                  <a:lnTo>
                    <a:pt x="856396" y="688464"/>
                  </a:lnTo>
                  <a:lnTo>
                    <a:pt x="860373" y="668764"/>
                  </a:lnTo>
                  <a:lnTo>
                    <a:pt x="860373" y="50610"/>
                  </a:lnTo>
                  <a:lnTo>
                    <a:pt x="856396" y="30910"/>
                  </a:lnTo>
                  <a:lnTo>
                    <a:pt x="845550" y="14823"/>
                  </a:lnTo>
                  <a:lnTo>
                    <a:pt x="829463" y="3977"/>
                  </a:lnTo>
                  <a:lnTo>
                    <a:pt x="809762" y="0"/>
                  </a:lnTo>
                  <a:close/>
                </a:path>
              </a:pathLst>
            </a:custGeom>
            <a:solidFill>
              <a:srgbClr val="FFE5CC"/>
            </a:solidFill>
          </p:spPr>
          <p:txBody>
            <a:bodyPr wrap="square" lIns="0" tIns="0" rIns="0" bIns="0" rtlCol="0"/>
            <a:lstStyle/>
            <a:p>
              <a:endParaRPr/>
            </a:p>
          </p:txBody>
        </p:sp>
        <p:sp>
          <p:nvSpPr>
            <p:cNvPr id="23" name="object 16">
              <a:extLst>
                <a:ext uri="{FF2B5EF4-FFF2-40B4-BE49-F238E27FC236}">
                  <a16:creationId xmlns:a16="http://schemas.microsoft.com/office/drawing/2014/main" id="{5BFA4D54-E32A-F426-E338-70411EF37EB6}"/>
                </a:ext>
              </a:extLst>
            </p:cNvPr>
            <p:cNvSpPr/>
            <p:nvPr/>
          </p:nvSpPr>
          <p:spPr>
            <a:xfrm>
              <a:off x="5433251" y="4891127"/>
              <a:ext cx="860425" cy="719455"/>
            </a:xfrm>
            <a:custGeom>
              <a:avLst/>
              <a:gdLst/>
              <a:ahLst/>
              <a:cxnLst/>
              <a:rect l="l" t="t" r="r" b="b"/>
              <a:pathLst>
                <a:path w="860425" h="719454">
                  <a:moveTo>
                    <a:pt x="809762" y="0"/>
                  </a:moveTo>
                  <a:lnTo>
                    <a:pt x="50610" y="0"/>
                  </a:lnTo>
                  <a:lnTo>
                    <a:pt x="30910" y="3977"/>
                  </a:lnTo>
                  <a:lnTo>
                    <a:pt x="14823" y="14823"/>
                  </a:lnTo>
                  <a:lnTo>
                    <a:pt x="3977" y="30910"/>
                  </a:lnTo>
                  <a:lnTo>
                    <a:pt x="0" y="50610"/>
                  </a:lnTo>
                  <a:lnTo>
                    <a:pt x="0" y="668764"/>
                  </a:lnTo>
                  <a:lnTo>
                    <a:pt x="3977" y="688464"/>
                  </a:lnTo>
                  <a:lnTo>
                    <a:pt x="14823" y="704552"/>
                  </a:lnTo>
                  <a:lnTo>
                    <a:pt x="30910" y="715398"/>
                  </a:lnTo>
                  <a:lnTo>
                    <a:pt x="50610" y="719375"/>
                  </a:lnTo>
                  <a:lnTo>
                    <a:pt x="809762" y="719375"/>
                  </a:lnTo>
                  <a:lnTo>
                    <a:pt x="829463" y="715398"/>
                  </a:lnTo>
                  <a:lnTo>
                    <a:pt x="845550" y="704552"/>
                  </a:lnTo>
                  <a:lnTo>
                    <a:pt x="856396" y="688464"/>
                  </a:lnTo>
                  <a:lnTo>
                    <a:pt x="860373" y="668764"/>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24" name="object 18">
            <a:extLst>
              <a:ext uri="{FF2B5EF4-FFF2-40B4-BE49-F238E27FC236}">
                <a16:creationId xmlns:a16="http://schemas.microsoft.com/office/drawing/2014/main" id="{E05A9D7D-5ACE-DCCE-FAF6-396CADA3ADF6}"/>
              </a:ext>
            </a:extLst>
          </p:cNvPr>
          <p:cNvSpPr txBox="1"/>
          <p:nvPr/>
        </p:nvSpPr>
        <p:spPr>
          <a:xfrm>
            <a:off x="10489727" y="2352564"/>
            <a:ext cx="784860" cy="502920"/>
          </a:xfrm>
          <a:prstGeom prst="rect">
            <a:avLst/>
          </a:prstGeom>
        </p:spPr>
        <p:txBody>
          <a:bodyPr vert="horz" wrap="square" lIns="0" tIns="12700" rIns="0" bIns="0" rtlCol="0">
            <a:spAutoFit/>
          </a:bodyPr>
          <a:lstStyle/>
          <a:p>
            <a:pPr marL="12700" marR="5080">
              <a:lnSpc>
                <a:spcPct val="130400"/>
              </a:lnSpc>
              <a:spcBef>
                <a:spcPts val="100"/>
              </a:spcBef>
            </a:pPr>
            <a:r>
              <a:rPr sz="1200" spc="-5" dirty="0">
                <a:latin typeface="SimSun"/>
                <a:cs typeface="SimSun"/>
              </a:rPr>
              <a:t>灰度图像进 行特征提取</a:t>
            </a:r>
            <a:endParaRPr sz="1200">
              <a:latin typeface="SimSun"/>
              <a:cs typeface="SimSun"/>
            </a:endParaRPr>
          </a:p>
        </p:txBody>
      </p:sp>
      <p:grpSp>
        <p:nvGrpSpPr>
          <p:cNvPr id="25" name="object 19">
            <a:extLst>
              <a:ext uri="{FF2B5EF4-FFF2-40B4-BE49-F238E27FC236}">
                <a16:creationId xmlns:a16="http://schemas.microsoft.com/office/drawing/2014/main" id="{409A36CF-714E-1E45-2BA2-4F53946270E7}"/>
              </a:ext>
            </a:extLst>
          </p:cNvPr>
          <p:cNvGrpSpPr/>
          <p:nvPr/>
        </p:nvGrpSpPr>
        <p:grpSpPr>
          <a:xfrm>
            <a:off x="10449279" y="3600466"/>
            <a:ext cx="865505" cy="723265"/>
            <a:chOff x="5430711" y="6333033"/>
            <a:chExt cx="865505" cy="723265"/>
          </a:xfrm>
        </p:grpSpPr>
        <p:sp>
          <p:nvSpPr>
            <p:cNvPr id="26" name="object 20">
              <a:extLst>
                <a:ext uri="{FF2B5EF4-FFF2-40B4-BE49-F238E27FC236}">
                  <a16:creationId xmlns:a16="http://schemas.microsoft.com/office/drawing/2014/main" id="{3FAB385A-A8F0-08D9-DC84-8F31936E671F}"/>
                </a:ext>
              </a:extLst>
            </p:cNvPr>
            <p:cNvSpPr/>
            <p:nvPr/>
          </p:nvSpPr>
          <p:spPr>
            <a:xfrm>
              <a:off x="5433251" y="6335573"/>
              <a:ext cx="860425" cy="718185"/>
            </a:xfrm>
            <a:custGeom>
              <a:avLst/>
              <a:gdLst/>
              <a:ahLst/>
              <a:cxnLst/>
              <a:rect l="l" t="t" r="r" b="b"/>
              <a:pathLst>
                <a:path w="860425" h="718184">
                  <a:moveTo>
                    <a:pt x="809762" y="0"/>
                  </a:moveTo>
                  <a:lnTo>
                    <a:pt x="50610" y="0"/>
                  </a:lnTo>
                  <a:lnTo>
                    <a:pt x="30910" y="3977"/>
                  </a:lnTo>
                  <a:lnTo>
                    <a:pt x="14823" y="14823"/>
                  </a:lnTo>
                  <a:lnTo>
                    <a:pt x="3977" y="30910"/>
                  </a:lnTo>
                  <a:lnTo>
                    <a:pt x="0" y="50610"/>
                  </a:lnTo>
                  <a:lnTo>
                    <a:pt x="0" y="667578"/>
                  </a:lnTo>
                  <a:lnTo>
                    <a:pt x="3977" y="687278"/>
                  </a:lnTo>
                  <a:lnTo>
                    <a:pt x="14823" y="703365"/>
                  </a:lnTo>
                  <a:lnTo>
                    <a:pt x="30910" y="714212"/>
                  </a:lnTo>
                  <a:lnTo>
                    <a:pt x="50610" y="718189"/>
                  </a:lnTo>
                  <a:lnTo>
                    <a:pt x="809762" y="718189"/>
                  </a:lnTo>
                  <a:lnTo>
                    <a:pt x="829463" y="714212"/>
                  </a:lnTo>
                  <a:lnTo>
                    <a:pt x="845550" y="703365"/>
                  </a:lnTo>
                  <a:lnTo>
                    <a:pt x="856396" y="687278"/>
                  </a:lnTo>
                  <a:lnTo>
                    <a:pt x="860373" y="667578"/>
                  </a:lnTo>
                  <a:lnTo>
                    <a:pt x="860373" y="50610"/>
                  </a:lnTo>
                  <a:lnTo>
                    <a:pt x="856396" y="30910"/>
                  </a:lnTo>
                  <a:lnTo>
                    <a:pt x="845550" y="14823"/>
                  </a:lnTo>
                  <a:lnTo>
                    <a:pt x="829463" y="3977"/>
                  </a:lnTo>
                  <a:lnTo>
                    <a:pt x="809762" y="0"/>
                  </a:lnTo>
                  <a:close/>
                </a:path>
              </a:pathLst>
            </a:custGeom>
            <a:solidFill>
              <a:srgbClr val="FFFCD5"/>
            </a:solidFill>
          </p:spPr>
          <p:txBody>
            <a:bodyPr wrap="square" lIns="0" tIns="0" rIns="0" bIns="0" rtlCol="0"/>
            <a:lstStyle/>
            <a:p>
              <a:endParaRPr/>
            </a:p>
          </p:txBody>
        </p:sp>
        <p:sp>
          <p:nvSpPr>
            <p:cNvPr id="27" name="object 21">
              <a:extLst>
                <a:ext uri="{FF2B5EF4-FFF2-40B4-BE49-F238E27FC236}">
                  <a16:creationId xmlns:a16="http://schemas.microsoft.com/office/drawing/2014/main" id="{1ED476E5-1E4B-8A31-B4AF-9294DB804DC9}"/>
                </a:ext>
              </a:extLst>
            </p:cNvPr>
            <p:cNvSpPr/>
            <p:nvPr/>
          </p:nvSpPr>
          <p:spPr>
            <a:xfrm>
              <a:off x="5433251" y="6335573"/>
              <a:ext cx="860425" cy="718185"/>
            </a:xfrm>
            <a:custGeom>
              <a:avLst/>
              <a:gdLst/>
              <a:ahLst/>
              <a:cxnLst/>
              <a:rect l="l" t="t" r="r" b="b"/>
              <a:pathLst>
                <a:path w="860425" h="718184">
                  <a:moveTo>
                    <a:pt x="809762" y="0"/>
                  </a:moveTo>
                  <a:lnTo>
                    <a:pt x="50610" y="0"/>
                  </a:lnTo>
                  <a:lnTo>
                    <a:pt x="30910" y="3977"/>
                  </a:lnTo>
                  <a:lnTo>
                    <a:pt x="14823" y="14823"/>
                  </a:lnTo>
                  <a:lnTo>
                    <a:pt x="3977" y="30910"/>
                  </a:lnTo>
                  <a:lnTo>
                    <a:pt x="0" y="50610"/>
                  </a:lnTo>
                  <a:lnTo>
                    <a:pt x="0" y="667578"/>
                  </a:lnTo>
                  <a:lnTo>
                    <a:pt x="3977" y="687278"/>
                  </a:lnTo>
                  <a:lnTo>
                    <a:pt x="14823" y="703365"/>
                  </a:lnTo>
                  <a:lnTo>
                    <a:pt x="30910" y="714212"/>
                  </a:lnTo>
                  <a:lnTo>
                    <a:pt x="50610" y="718189"/>
                  </a:lnTo>
                  <a:lnTo>
                    <a:pt x="809762" y="718189"/>
                  </a:lnTo>
                  <a:lnTo>
                    <a:pt x="829463" y="714212"/>
                  </a:lnTo>
                  <a:lnTo>
                    <a:pt x="845550" y="703365"/>
                  </a:lnTo>
                  <a:lnTo>
                    <a:pt x="856396" y="687278"/>
                  </a:lnTo>
                  <a:lnTo>
                    <a:pt x="860373" y="667578"/>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28" name="object 22">
            <a:extLst>
              <a:ext uri="{FF2B5EF4-FFF2-40B4-BE49-F238E27FC236}">
                <a16:creationId xmlns:a16="http://schemas.microsoft.com/office/drawing/2014/main" id="{28E6EDC6-C237-F8D9-FA67-06D83C44FD45}"/>
              </a:ext>
            </a:extLst>
          </p:cNvPr>
          <p:cNvSpPr txBox="1"/>
          <p:nvPr/>
        </p:nvSpPr>
        <p:spPr>
          <a:xfrm>
            <a:off x="10489727" y="3557909"/>
            <a:ext cx="784860" cy="741045"/>
          </a:xfrm>
          <a:prstGeom prst="rect">
            <a:avLst/>
          </a:prstGeom>
        </p:spPr>
        <p:txBody>
          <a:bodyPr vert="horz" wrap="square" lIns="0" tIns="12700" rIns="0" bIns="0" rtlCol="0">
            <a:spAutoFit/>
          </a:bodyPr>
          <a:lstStyle/>
          <a:p>
            <a:pPr marL="12700" marR="5080" algn="just">
              <a:lnSpc>
                <a:spcPct val="130400"/>
              </a:lnSpc>
              <a:spcBef>
                <a:spcPts val="100"/>
              </a:spcBef>
            </a:pPr>
            <a:r>
              <a:rPr sz="1200" spc="-5" dirty="0">
                <a:latin typeface="SimSun"/>
                <a:cs typeface="SimSun"/>
              </a:rPr>
              <a:t>计算图像的 特征值并存 储在序列中</a:t>
            </a:r>
            <a:endParaRPr sz="1200">
              <a:latin typeface="SimSun"/>
              <a:cs typeface="SimSun"/>
            </a:endParaRPr>
          </a:p>
        </p:txBody>
      </p:sp>
      <p:grpSp>
        <p:nvGrpSpPr>
          <p:cNvPr id="29" name="object 23">
            <a:extLst>
              <a:ext uri="{FF2B5EF4-FFF2-40B4-BE49-F238E27FC236}">
                <a16:creationId xmlns:a16="http://schemas.microsoft.com/office/drawing/2014/main" id="{30BDE30C-968C-EE8A-AA20-C88AA8245F2E}"/>
              </a:ext>
            </a:extLst>
          </p:cNvPr>
          <p:cNvGrpSpPr/>
          <p:nvPr/>
        </p:nvGrpSpPr>
        <p:grpSpPr>
          <a:xfrm>
            <a:off x="9043838" y="3362555"/>
            <a:ext cx="865505" cy="1199515"/>
            <a:chOff x="4025270" y="6095122"/>
            <a:chExt cx="865505" cy="1199515"/>
          </a:xfrm>
        </p:grpSpPr>
        <p:sp>
          <p:nvSpPr>
            <p:cNvPr id="30" name="object 24">
              <a:extLst>
                <a:ext uri="{FF2B5EF4-FFF2-40B4-BE49-F238E27FC236}">
                  <a16:creationId xmlns:a16="http://schemas.microsoft.com/office/drawing/2014/main" id="{85751E44-1452-385D-0ABD-7F1C7FC8CB3E}"/>
                </a:ext>
              </a:extLst>
            </p:cNvPr>
            <p:cNvSpPr/>
            <p:nvPr/>
          </p:nvSpPr>
          <p:spPr>
            <a:xfrm>
              <a:off x="4027810" y="6097662"/>
              <a:ext cx="860425" cy="1194435"/>
            </a:xfrm>
            <a:custGeom>
              <a:avLst/>
              <a:gdLst/>
              <a:ahLst/>
              <a:cxnLst/>
              <a:rect l="l" t="t" r="r" b="b"/>
              <a:pathLst>
                <a:path w="860425" h="1194434">
                  <a:moveTo>
                    <a:pt x="809763" y="0"/>
                  </a:moveTo>
                  <a:lnTo>
                    <a:pt x="50610" y="0"/>
                  </a:lnTo>
                  <a:lnTo>
                    <a:pt x="30910" y="3977"/>
                  </a:lnTo>
                  <a:lnTo>
                    <a:pt x="14823" y="14823"/>
                  </a:lnTo>
                  <a:lnTo>
                    <a:pt x="3977" y="30910"/>
                  </a:lnTo>
                  <a:lnTo>
                    <a:pt x="0" y="50610"/>
                  </a:lnTo>
                  <a:lnTo>
                    <a:pt x="0" y="1143400"/>
                  </a:lnTo>
                  <a:lnTo>
                    <a:pt x="3977" y="1163100"/>
                  </a:lnTo>
                  <a:lnTo>
                    <a:pt x="14823" y="1179188"/>
                  </a:lnTo>
                  <a:lnTo>
                    <a:pt x="30910" y="1190034"/>
                  </a:lnTo>
                  <a:lnTo>
                    <a:pt x="50610" y="1194011"/>
                  </a:lnTo>
                  <a:lnTo>
                    <a:pt x="809763" y="1194011"/>
                  </a:lnTo>
                  <a:lnTo>
                    <a:pt x="829463" y="1190034"/>
                  </a:lnTo>
                  <a:lnTo>
                    <a:pt x="845550" y="1179188"/>
                  </a:lnTo>
                  <a:lnTo>
                    <a:pt x="856396" y="1163100"/>
                  </a:lnTo>
                  <a:lnTo>
                    <a:pt x="860373" y="1143400"/>
                  </a:lnTo>
                  <a:lnTo>
                    <a:pt x="860373" y="50610"/>
                  </a:lnTo>
                  <a:lnTo>
                    <a:pt x="856396" y="30910"/>
                  </a:lnTo>
                  <a:lnTo>
                    <a:pt x="845550" y="14823"/>
                  </a:lnTo>
                  <a:lnTo>
                    <a:pt x="829463" y="3977"/>
                  </a:lnTo>
                  <a:lnTo>
                    <a:pt x="809763" y="0"/>
                  </a:lnTo>
                  <a:close/>
                </a:path>
              </a:pathLst>
            </a:custGeom>
            <a:solidFill>
              <a:srgbClr val="E9E5C3"/>
            </a:solidFill>
          </p:spPr>
          <p:txBody>
            <a:bodyPr wrap="square" lIns="0" tIns="0" rIns="0" bIns="0" rtlCol="0"/>
            <a:lstStyle/>
            <a:p>
              <a:endParaRPr/>
            </a:p>
          </p:txBody>
        </p:sp>
        <p:sp>
          <p:nvSpPr>
            <p:cNvPr id="31" name="object 25">
              <a:extLst>
                <a:ext uri="{FF2B5EF4-FFF2-40B4-BE49-F238E27FC236}">
                  <a16:creationId xmlns:a16="http://schemas.microsoft.com/office/drawing/2014/main" id="{D9A7FC28-9C34-EAB8-5092-E65B7C2E35BA}"/>
                </a:ext>
              </a:extLst>
            </p:cNvPr>
            <p:cNvSpPr/>
            <p:nvPr/>
          </p:nvSpPr>
          <p:spPr>
            <a:xfrm>
              <a:off x="4027810" y="6097662"/>
              <a:ext cx="860425" cy="1194435"/>
            </a:xfrm>
            <a:custGeom>
              <a:avLst/>
              <a:gdLst/>
              <a:ahLst/>
              <a:cxnLst/>
              <a:rect l="l" t="t" r="r" b="b"/>
              <a:pathLst>
                <a:path w="860425" h="1194434">
                  <a:moveTo>
                    <a:pt x="809763" y="0"/>
                  </a:moveTo>
                  <a:lnTo>
                    <a:pt x="50610" y="0"/>
                  </a:lnTo>
                  <a:lnTo>
                    <a:pt x="30910" y="3977"/>
                  </a:lnTo>
                  <a:lnTo>
                    <a:pt x="14823" y="14823"/>
                  </a:lnTo>
                  <a:lnTo>
                    <a:pt x="3977" y="30910"/>
                  </a:lnTo>
                  <a:lnTo>
                    <a:pt x="0" y="50610"/>
                  </a:lnTo>
                  <a:lnTo>
                    <a:pt x="0" y="1143400"/>
                  </a:lnTo>
                  <a:lnTo>
                    <a:pt x="3977" y="1163100"/>
                  </a:lnTo>
                  <a:lnTo>
                    <a:pt x="14823" y="1179188"/>
                  </a:lnTo>
                  <a:lnTo>
                    <a:pt x="30910" y="1190034"/>
                  </a:lnTo>
                  <a:lnTo>
                    <a:pt x="50610" y="1194011"/>
                  </a:lnTo>
                  <a:lnTo>
                    <a:pt x="809763" y="1194011"/>
                  </a:lnTo>
                  <a:lnTo>
                    <a:pt x="829463" y="1190034"/>
                  </a:lnTo>
                  <a:lnTo>
                    <a:pt x="845550" y="1179188"/>
                  </a:lnTo>
                  <a:lnTo>
                    <a:pt x="856396" y="1163100"/>
                  </a:lnTo>
                  <a:lnTo>
                    <a:pt x="860373" y="1143400"/>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32" name="object 26">
            <a:extLst>
              <a:ext uri="{FF2B5EF4-FFF2-40B4-BE49-F238E27FC236}">
                <a16:creationId xmlns:a16="http://schemas.microsoft.com/office/drawing/2014/main" id="{405337C2-EB0C-E389-9AC7-C4D3A7875A30}"/>
              </a:ext>
            </a:extLst>
          </p:cNvPr>
          <p:cNvSpPr txBox="1"/>
          <p:nvPr/>
        </p:nvSpPr>
        <p:spPr>
          <a:xfrm>
            <a:off x="9084282" y="3318221"/>
            <a:ext cx="784860" cy="1217930"/>
          </a:xfrm>
          <a:prstGeom prst="rect">
            <a:avLst/>
          </a:prstGeom>
        </p:spPr>
        <p:txBody>
          <a:bodyPr vert="horz" wrap="square" lIns="0" tIns="12700" rIns="0" bIns="0" rtlCol="0">
            <a:spAutoFit/>
          </a:bodyPr>
          <a:lstStyle/>
          <a:p>
            <a:pPr marL="12700" marR="5080" algn="ctr">
              <a:lnSpc>
                <a:spcPct val="130400"/>
              </a:lnSpc>
              <a:spcBef>
                <a:spcPts val="100"/>
              </a:spcBef>
            </a:pPr>
            <a:r>
              <a:rPr sz="1200" spc="-5" dirty="0">
                <a:latin typeface="SimSun"/>
                <a:cs typeface="SimSun"/>
              </a:rPr>
              <a:t>当达到一定 帧数时，对 </a:t>
            </a:r>
            <a:r>
              <a:rPr sz="1200" spc="10" dirty="0">
                <a:latin typeface="SimSun"/>
                <a:cs typeface="SimSun"/>
              </a:rPr>
              <a:t>序列中</a:t>
            </a:r>
            <a:r>
              <a:rPr sz="1200" spc="-5" dirty="0">
                <a:latin typeface="SimSun"/>
                <a:cs typeface="SimSun"/>
              </a:rPr>
              <a:t>的 </a:t>
            </a:r>
            <a:r>
              <a:rPr sz="1200" spc="10" dirty="0">
                <a:latin typeface="SimSun"/>
                <a:cs typeface="SimSun"/>
              </a:rPr>
              <a:t>特征值</a:t>
            </a:r>
            <a:r>
              <a:rPr sz="1200" spc="-5" dirty="0">
                <a:latin typeface="SimSun"/>
                <a:cs typeface="SimSun"/>
              </a:rPr>
              <a:t>进 </a:t>
            </a:r>
            <a:r>
              <a:rPr sz="1200" spc="10" dirty="0">
                <a:latin typeface="SimSun"/>
                <a:cs typeface="SimSun"/>
              </a:rPr>
              <a:t>行二聚</a:t>
            </a:r>
            <a:r>
              <a:rPr sz="1200" spc="-5" dirty="0">
                <a:latin typeface="SimSun"/>
                <a:cs typeface="SimSun"/>
              </a:rPr>
              <a:t>类</a:t>
            </a:r>
            <a:endParaRPr sz="1200">
              <a:latin typeface="SimSun"/>
              <a:cs typeface="SimSun"/>
            </a:endParaRPr>
          </a:p>
        </p:txBody>
      </p:sp>
      <p:grpSp>
        <p:nvGrpSpPr>
          <p:cNvPr id="33" name="object 27">
            <a:extLst>
              <a:ext uri="{FF2B5EF4-FFF2-40B4-BE49-F238E27FC236}">
                <a16:creationId xmlns:a16="http://schemas.microsoft.com/office/drawing/2014/main" id="{D0CE26D5-77A9-D8EC-3D8F-6230578CB074}"/>
              </a:ext>
            </a:extLst>
          </p:cNvPr>
          <p:cNvGrpSpPr/>
          <p:nvPr/>
        </p:nvGrpSpPr>
        <p:grpSpPr>
          <a:xfrm>
            <a:off x="7638396" y="3362258"/>
            <a:ext cx="865505" cy="1200150"/>
            <a:chOff x="2619828" y="6094825"/>
            <a:chExt cx="865505" cy="1200150"/>
          </a:xfrm>
        </p:grpSpPr>
        <p:sp>
          <p:nvSpPr>
            <p:cNvPr id="34" name="object 28">
              <a:extLst>
                <a:ext uri="{FF2B5EF4-FFF2-40B4-BE49-F238E27FC236}">
                  <a16:creationId xmlns:a16="http://schemas.microsoft.com/office/drawing/2014/main" id="{DCAC9EEF-ADCA-B321-2345-5A31845C921C}"/>
                </a:ext>
              </a:extLst>
            </p:cNvPr>
            <p:cNvSpPr/>
            <p:nvPr/>
          </p:nvSpPr>
          <p:spPr>
            <a:xfrm>
              <a:off x="2622368" y="6097365"/>
              <a:ext cx="860425" cy="1195070"/>
            </a:xfrm>
            <a:custGeom>
              <a:avLst/>
              <a:gdLst/>
              <a:ahLst/>
              <a:cxnLst/>
              <a:rect l="l" t="t" r="r" b="b"/>
              <a:pathLst>
                <a:path w="860425" h="1195070">
                  <a:moveTo>
                    <a:pt x="809763" y="0"/>
                  </a:moveTo>
                  <a:lnTo>
                    <a:pt x="50610" y="0"/>
                  </a:lnTo>
                  <a:lnTo>
                    <a:pt x="30910" y="3977"/>
                  </a:lnTo>
                  <a:lnTo>
                    <a:pt x="14823" y="14823"/>
                  </a:lnTo>
                  <a:lnTo>
                    <a:pt x="3977" y="30910"/>
                  </a:lnTo>
                  <a:lnTo>
                    <a:pt x="0" y="50610"/>
                  </a:lnTo>
                  <a:lnTo>
                    <a:pt x="0" y="1143993"/>
                  </a:lnTo>
                  <a:lnTo>
                    <a:pt x="3977" y="1163694"/>
                  </a:lnTo>
                  <a:lnTo>
                    <a:pt x="14823" y="1179781"/>
                  </a:lnTo>
                  <a:lnTo>
                    <a:pt x="30910" y="1190627"/>
                  </a:lnTo>
                  <a:lnTo>
                    <a:pt x="50610" y="1194604"/>
                  </a:lnTo>
                  <a:lnTo>
                    <a:pt x="809763" y="1194604"/>
                  </a:lnTo>
                  <a:lnTo>
                    <a:pt x="829463" y="1190627"/>
                  </a:lnTo>
                  <a:lnTo>
                    <a:pt x="845550" y="1179781"/>
                  </a:lnTo>
                  <a:lnTo>
                    <a:pt x="856396" y="1163694"/>
                  </a:lnTo>
                  <a:lnTo>
                    <a:pt x="860374" y="1143993"/>
                  </a:lnTo>
                  <a:lnTo>
                    <a:pt x="860374" y="50610"/>
                  </a:lnTo>
                  <a:lnTo>
                    <a:pt x="856396" y="30910"/>
                  </a:lnTo>
                  <a:lnTo>
                    <a:pt x="845550" y="14823"/>
                  </a:lnTo>
                  <a:lnTo>
                    <a:pt x="829463" y="3977"/>
                  </a:lnTo>
                  <a:lnTo>
                    <a:pt x="809763" y="0"/>
                  </a:lnTo>
                  <a:close/>
                </a:path>
              </a:pathLst>
            </a:custGeom>
            <a:solidFill>
              <a:srgbClr val="C7EAFB"/>
            </a:solidFill>
          </p:spPr>
          <p:txBody>
            <a:bodyPr wrap="square" lIns="0" tIns="0" rIns="0" bIns="0" rtlCol="0"/>
            <a:lstStyle/>
            <a:p>
              <a:endParaRPr/>
            </a:p>
          </p:txBody>
        </p:sp>
        <p:sp>
          <p:nvSpPr>
            <p:cNvPr id="35" name="object 29">
              <a:extLst>
                <a:ext uri="{FF2B5EF4-FFF2-40B4-BE49-F238E27FC236}">
                  <a16:creationId xmlns:a16="http://schemas.microsoft.com/office/drawing/2014/main" id="{5D8B8CE2-6355-CD69-9DD9-F1EEE273BFAD}"/>
                </a:ext>
              </a:extLst>
            </p:cNvPr>
            <p:cNvSpPr/>
            <p:nvPr/>
          </p:nvSpPr>
          <p:spPr>
            <a:xfrm>
              <a:off x="2622368" y="6097365"/>
              <a:ext cx="860425" cy="1195070"/>
            </a:xfrm>
            <a:custGeom>
              <a:avLst/>
              <a:gdLst/>
              <a:ahLst/>
              <a:cxnLst/>
              <a:rect l="l" t="t" r="r" b="b"/>
              <a:pathLst>
                <a:path w="860425" h="1195070">
                  <a:moveTo>
                    <a:pt x="809763" y="0"/>
                  </a:moveTo>
                  <a:lnTo>
                    <a:pt x="50610" y="0"/>
                  </a:lnTo>
                  <a:lnTo>
                    <a:pt x="30910" y="3977"/>
                  </a:lnTo>
                  <a:lnTo>
                    <a:pt x="14823" y="14823"/>
                  </a:lnTo>
                  <a:lnTo>
                    <a:pt x="3977" y="30910"/>
                  </a:lnTo>
                  <a:lnTo>
                    <a:pt x="0" y="50610"/>
                  </a:lnTo>
                  <a:lnTo>
                    <a:pt x="0" y="1143993"/>
                  </a:lnTo>
                  <a:lnTo>
                    <a:pt x="3977" y="1163694"/>
                  </a:lnTo>
                  <a:lnTo>
                    <a:pt x="14823" y="1179781"/>
                  </a:lnTo>
                  <a:lnTo>
                    <a:pt x="30910" y="1190627"/>
                  </a:lnTo>
                  <a:lnTo>
                    <a:pt x="50610" y="1194604"/>
                  </a:lnTo>
                  <a:lnTo>
                    <a:pt x="809763" y="1194604"/>
                  </a:lnTo>
                  <a:lnTo>
                    <a:pt x="829463" y="1190627"/>
                  </a:lnTo>
                  <a:lnTo>
                    <a:pt x="845550" y="1179781"/>
                  </a:lnTo>
                  <a:lnTo>
                    <a:pt x="856396" y="1163694"/>
                  </a:lnTo>
                  <a:lnTo>
                    <a:pt x="860374" y="1143993"/>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36" name="object 30">
            <a:extLst>
              <a:ext uri="{FF2B5EF4-FFF2-40B4-BE49-F238E27FC236}">
                <a16:creationId xmlns:a16="http://schemas.microsoft.com/office/drawing/2014/main" id="{A1665234-B756-CE03-661C-58394EB041CB}"/>
              </a:ext>
            </a:extLst>
          </p:cNvPr>
          <p:cNvSpPr txBox="1"/>
          <p:nvPr/>
        </p:nvSpPr>
        <p:spPr>
          <a:xfrm>
            <a:off x="7705329" y="3318526"/>
            <a:ext cx="732155" cy="1217930"/>
          </a:xfrm>
          <a:prstGeom prst="rect">
            <a:avLst/>
          </a:prstGeom>
        </p:spPr>
        <p:txBody>
          <a:bodyPr vert="horz" wrap="square" lIns="0" tIns="12700" rIns="0" bIns="0" rtlCol="0">
            <a:spAutoFit/>
          </a:bodyPr>
          <a:lstStyle/>
          <a:p>
            <a:pPr marL="12700" marR="5080" indent="46355" algn="just">
              <a:lnSpc>
                <a:spcPct val="130400"/>
              </a:lnSpc>
              <a:spcBef>
                <a:spcPts val="100"/>
              </a:spcBef>
            </a:pPr>
            <a:r>
              <a:rPr sz="1200" spc="10" dirty="0">
                <a:latin typeface="SimSun"/>
                <a:cs typeface="SimSun"/>
              </a:rPr>
              <a:t>根据聚</a:t>
            </a:r>
            <a:r>
              <a:rPr sz="1200" spc="-5" dirty="0">
                <a:latin typeface="SimSun"/>
                <a:cs typeface="SimSun"/>
              </a:rPr>
              <a:t>类 </a:t>
            </a:r>
            <a:r>
              <a:rPr sz="1200" spc="10" dirty="0">
                <a:latin typeface="SimSun"/>
                <a:cs typeface="SimSun"/>
              </a:rPr>
              <a:t>结果计</a:t>
            </a:r>
            <a:r>
              <a:rPr sz="1200" spc="-5" dirty="0">
                <a:latin typeface="SimSun"/>
                <a:cs typeface="SimSun"/>
              </a:rPr>
              <a:t>算 </a:t>
            </a:r>
            <a:r>
              <a:rPr sz="1200" spc="30" dirty="0">
                <a:latin typeface="Georgia"/>
                <a:cs typeface="Georgia"/>
              </a:rPr>
              <a:t>PE</a:t>
            </a:r>
            <a:r>
              <a:rPr sz="1200" spc="-5" dirty="0">
                <a:latin typeface="Georgia"/>
                <a:cs typeface="Georgia"/>
              </a:rPr>
              <a:t>R</a:t>
            </a:r>
            <a:r>
              <a:rPr sz="1200" spc="15" dirty="0">
                <a:latin typeface="Georgia"/>
                <a:cs typeface="Georgia"/>
              </a:rPr>
              <a:t>CLOS</a:t>
            </a:r>
            <a:endParaRPr sz="1200">
              <a:latin typeface="Georgia"/>
              <a:cs typeface="Georgia"/>
            </a:endParaRPr>
          </a:p>
          <a:p>
            <a:pPr marL="59055" marR="51435">
              <a:lnSpc>
                <a:spcPct val="130400"/>
              </a:lnSpc>
            </a:pPr>
            <a:r>
              <a:rPr sz="1200" spc="10" dirty="0">
                <a:latin typeface="SimSun"/>
                <a:cs typeface="SimSun"/>
              </a:rPr>
              <a:t>值并判</a:t>
            </a:r>
            <a:r>
              <a:rPr sz="1200" spc="-5" dirty="0">
                <a:latin typeface="SimSun"/>
                <a:cs typeface="SimSun"/>
              </a:rPr>
              <a:t>断 </a:t>
            </a:r>
            <a:r>
              <a:rPr sz="1200" spc="10" dirty="0">
                <a:latin typeface="SimSun"/>
                <a:cs typeface="SimSun"/>
              </a:rPr>
              <a:t>是否报</a:t>
            </a:r>
            <a:r>
              <a:rPr sz="1200" spc="-5" dirty="0">
                <a:latin typeface="SimSun"/>
                <a:cs typeface="SimSun"/>
              </a:rPr>
              <a:t>警</a:t>
            </a:r>
            <a:endParaRPr sz="1200">
              <a:latin typeface="SimSun"/>
              <a:cs typeface="SimSun"/>
            </a:endParaRPr>
          </a:p>
        </p:txBody>
      </p:sp>
      <p:grpSp>
        <p:nvGrpSpPr>
          <p:cNvPr id="37" name="object 31">
            <a:extLst>
              <a:ext uri="{FF2B5EF4-FFF2-40B4-BE49-F238E27FC236}">
                <a16:creationId xmlns:a16="http://schemas.microsoft.com/office/drawing/2014/main" id="{CE58104F-DB17-162E-439E-E5100A9A70BD}"/>
              </a:ext>
            </a:extLst>
          </p:cNvPr>
          <p:cNvGrpSpPr/>
          <p:nvPr/>
        </p:nvGrpSpPr>
        <p:grpSpPr>
          <a:xfrm>
            <a:off x="6232954" y="3655895"/>
            <a:ext cx="865505" cy="612775"/>
            <a:chOff x="1214386" y="6388462"/>
            <a:chExt cx="865505" cy="612775"/>
          </a:xfrm>
        </p:grpSpPr>
        <p:sp>
          <p:nvSpPr>
            <p:cNvPr id="38" name="object 32">
              <a:extLst>
                <a:ext uri="{FF2B5EF4-FFF2-40B4-BE49-F238E27FC236}">
                  <a16:creationId xmlns:a16="http://schemas.microsoft.com/office/drawing/2014/main" id="{AC7C69CE-CE8F-8C6C-7772-5C94280CE6E8}"/>
                </a:ext>
              </a:extLst>
            </p:cNvPr>
            <p:cNvSpPr/>
            <p:nvPr/>
          </p:nvSpPr>
          <p:spPr>
            <a:xfrm>
              <a:off x="1216926" y="6391002"/>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F2CCD8"/>
            </a:solidFill>
          </p:spPr>
          <p:txBody>
            <a:bodyPr wrap="square" lIns="0" tIns="0" rIns="0" bIns="0" rtlCol="0"/>
            <a:lstStyle/>
            <a:p>
              <a:endParaRPr/>
            </a:p>
          </p:txBody>
        </p:sp>
        <p:sp>
          <p:nvSpPr>
            <p:cNvPr id="39" name="object 33">
              <a:extLst>
                <a:ext uri="{FF2B5EF4-FFF2-40B4-BE49-F238E27FC236}">
                  <a16:creationId xmlns:a16="http://schemas.microsoft.com/office/drawing/2014/main" id="{A905838D-7957-4635-3F1F-99E5F91A7EAA}"/>
                </a:ext>
              </a:extLst>
            </p:cNvPr>
            <p:cNvSpPr/>
            <p:nvPr/>
          </p:nvSpPr>
          <p:spPr>
            <a:xfrm>
              <a:off x="1216926" y="6391002"/>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40" name="object 34">
            <a:extLst>
              <a:ext uri="{FF2B5EF4-FFF2-40B4-BE49-F238E27FC236}">
                <a16:creationId xmlns:a16="http://schemas.microsoft.com/office/drawing/2014/main" id="{406C7A45-B3B2-533A-28E0-772F850ECEED}"/>
              </a:ext>
            </a:extLst>
          </p:cNvPr>
          <p:cNvSpPr txBox="1"/>
          <p:nvPr/>
        </p:nvSpPr>
        <p:spPr>
          <a:xfrm>
            <a:off x="6498041" y="3852431"/>
            <a:ext cx="335280" cy="207645"/>
          </a:xfrm>
          <a:prstGeom prst="rect">
            <a:avLst/>
          </a:prstGeom>
        </p:spPr>
        <p:txBody>
          <a:bodyPr vert="horz" wrap="square" lIns="0" tIns="12065" rIns="0" bIns="0" rtlCol="0">
            <a:spAutoFit/>
          </a:bodyPr>
          <a:lstStyle/>
          <a:p>
            <a:pPr marL="12700">
              <a:lnSpc>
                <a:spcPct val="100000"/>
              </a:lnSpc>
              <a:spcBef>
                <a:spcPts val="95"/>
              </a:spcBef>
            </a:pPr>
            <a:r>
              <a:rPr sz="1200" spc="40" dirty="0">
                <a:latin typeface="SimSun"/>
                <a:cs typeface="SimSun"/>
              </a:rPr>
              <a:t>结</a:t>
            </a:r>
            <a:r>
              <a:rPr sz="1200" spc="-5" dirty="0">
                <a:latin typeface="SimSun"/>
                <a:cs typeface="SimSun"/>
              </a:rPr>
              <a:t>束</a:t>
            </a:r>
            <a:endParaRPr sz="1200">
              <a:latin typeface="SimSun"/>
              <a:cs typeface="SimSun"/>
            </a:endParaRPr>
          </a:p>
        </p:txBody>
      </p:sp>
      <p:grpSp>
        <p:nvGrpSpPr>
          <p:cNvPr id="41" name="object 35">
            <a:extLst>
              <a:ext uri="{FF2B5EF4-FFF2-40B4-BE49-F238E27FC236}">
                <a16:creationId xmlns:a16="http://schemas.microsoft.com/office/drawing/2014/main" id="{22898F82-D490-B823-D3E9-154BE3550332}"/>
              </a:ext>
            </a:extLst>
          </p:cNvPr>
          <p:cNvGrpSpPr/>
          <p:nvPr/>
        </p:nvGrpSpPr>
        <p:grpSpPr>
          <a:xfrm>
            <a:off x="7095859" y="2497339"/>
            <a:ext cx="1940560" cy="41910"/>
            <a:chOff x="2077291" y="5229906"/>
            <a:chExt cx="1940560" cy="41910"/>
          </a:xfrm>
        </p:grpSpPr>
        <p:sp>
          <p:nvSpPr>
            <p:cNvPr id="42" name="object 36">
              <a:extLst>
                <a:ext uri="{FF2B5EF4-FFF2-40B4-BE49-F238E27FC236}">
                  <a16:creationId xmlns:a16="http://schemas.microsoft.com/office/drawing/2014/main" id="{7EC93986-A89F-18B3-3527-5D0FA818D4C8}"/>
                </a:ext>
              </a:extLst>
            </p:cNvPr>
            <p:cNvSpPr/>
            <p:nvPr/>
          </p:nvSpPr>
          <p:spPr>
            <a:xfrm>
              <a:off x="2079831" y="5250815"/>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43" name="object 37">
              <a:extLst>
                <a:ext uri="{FF2B5EF4-FFF2-40B4-BE49-F238E27FC236}">
                  <a16:creationId xmlns:a16="http://schemas.microsoft.com/office/drawing/2014/main" id="{F99E6412-5363-DBD7-E47D-76385E30E94E}"/>
                </a:ext>
              </a:extLst>
            </p:cNvPr>
            <p:cNvSpPr/>
            <p:nvPr/>
          </p:nvSpPr>
          <p:spPr>
            <a:xfrm>
              <a:off x="2561635" y="5232446"/>
              <a:ext cx="48260" cy="36830"/>
            </a:xfrm>
            <a:custGeom>
              <a:avLst/>
              <a:gdLst/>
              <a:ahLst/>
              <a:cxnLst/>
              <a:rect l="l" t="t" r="r" b="b"/>
              <a:pathLst>
                <a:path w="48260" h="36829">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44" name="object 38">
              <a:extLst>
                <a:ext uri="{FF2B5EF4-FFF2-40B4-BE49-F238E27FC236}">
                  <a16:creationId xmlns:a16="http://schemas.microsoft.com/office/drawing/2014/main" id="{852C6625-8EB3-4709-78FF-8059B2F71941}"/>
                </a:ext>
              </a:extLst>
            </p:cNvPr>
            <p:cNvSpPr/>
            <p:nvPr/>
          </p:nvSpPr>
          <p:spPr>
            <a:xfrm>
              <a:off x="2561635" y="5232446"/>
              <a:ext cx="48260" cy="36830"/>
            </a:xfrm>
            <a:custGeom>
              <a:avLst/>
              <a:gdLst/>
              <a:ahLst/>
              <a:cxnLst/>
              <a:rect l="l" t="t" r="r" b="b"/>
              <a:pathLst>
                <a:path w="48260" h="36829">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45" name="object 39">
              <a:extLst>
                <a:ext uri="{FF2B5EF4-FFF2-40B4-BE49-F238E27FC236}">
                  <a16:creationId xmlns:a16="http://schemas.microsoft.com/office/drawing/2014/main" id="{E53D7356-F632-3629-E3A4-9F4395D34F52}"/>
                </a:ext>
              </a:extLst>
            </p:cNvPr>
            <p:cNvSpPr/>
            <p:nvPr/>
          </p:nvSpPr>
          <p:spPr>
            <a:xfrm>
              <a:off x="3485272" y="5250815"/>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46" name="object 40">
              <a:extLst>
                <a:ext uri="{FF2B5EF4-FFF2-40B4-BE49-F238E27FC236}">
                  <a16:creationId xmlns:a16="http://schemas.microsoft.com/office/drawing/2014/main" id="{5B5E3427-2B7A-5317-A05B-76836B64A2C1}"/>
                </a:ext>
              </a:extLst>
            </p:cNvPr>
            <p:cNvSpPr/>
            <p:nvPr/>
          </p:nvSpPr>
          <p:spPr>
            <a:xfrm>
              <a:off x="3967077" y="5232446"/>
              <a:ext cx="48260" cy="36830"/>
            </a:xfrm>
            <a:custGeom>
              <a:avLst/>
              <a:gdLst/>
              <a:ahLst/>
              <a:cxnLst/>
              <a:rect l="l" t="t" r="r" b="b"/>
              <a:pathLst>
                <a:path w="48260" h="36829">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47" name="object 41">
              <a:extLst>
                <a:ext uri="{FF2B5EF4-FFF2-40B4-BE49-F238E27FC236}">
                  <a16:creationId xmlns:a16="http://schemas.microsoft.com/office/drawing/2014/main" id="{8B41D85F-8C9B-9D0F-E3F5-D9755D8BA825}"/>
                </a:ext>
              </a:extLst>
            </p:cNvPr>
            <p:cNvSpPr/>
            <p:nvPr/>
          </p:nvSpPr>
          <p:spPr>
            <a:xfrm>
              <a:off x="3967077" y="5232446"/>
              <a:ext cx="48260" cy="36830"/>
            </a:xfrm>
            <a:custGeom>
              <a:avLst/>
              <a:gdLst/>
              <a:ahLst/>
              <a:cxnLst/>
              <a:rect l="l" t="t" r="r" b="b"/>
              <a:pathLst>
                <a:path w="48260" h="36829">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grpSp>
      <p:sp>
        <p:nvSpPr>
          <p:cNvPr id="48" name="object 42">
            <a:extLst>
              <a:ext uri="{FF2B5EF4-FFF2-40B4-BE49-F238E27FC236}">
                <a16:creationId xmlns:a16="http://schemas.microsoft.com/office/drawing/2014/main" id="{FB22EB08-B8E1-CD37-7D64-DBADC86397B0}"/>
              </a:ext>
            </a:extLst>
          </p:cNvPr>
          <p:cNvSpPr txBox="1"/>
          <p:nvPr/>
        </p:nvSpPr>
        <p:spPr>
          <a:xfrm>
            <a:off x="7678837" y="2232727"/>
            <a:ext cx="1336040" cy="502920"/>
          </a:xfrm>
          <a:prstGeom prst="rect">
            <a:avLst/>
          </a:prstGeom>
        </p:spPr>
        <p:txBody>
          <a:bodyPr vert="horz" wrap="square" lIns="0" tIns="12700" rIns="0" bIns="0" rtlCol="0">
            <a:spAutoFit/>
          </a:bodyPr>
          <a:lstStyle/>
          <a:p>
            <a:pPr marL="85090" marR="5080" indent="-73025">
              <a:lnSpc>
                <a:spcPct val="130400"/>
              </a:lnSpc>
              <a:spcBef>
                <a:spcPts val="100"/>
              </a:spcBef>
            </a:pPr>
            <a:r>
              <a:rPr sz="1200" spc="-5" dirty="0">
                <a:latin typeface="SimSun"/>
                <a:cs typeface="SimSun"/>
              </a:rPr>
              <a:t>判断是否建</a:t>
            </a:r>
            <a:r>
              <a:rPr sz="1200" spc="55" dirty="0">
                <a:latin typeface="SimSun"/>
                <a:cs typeface="SimSun"/>
              </a:rPr>
              <a:t> </a:t>
            </a:r>
            <a:r>
              <a:rPr sz="1200" spc="-5" dirty="0">
                <a:latin typeface="SimSun"/>
                <a:cs typeface="SimSun"/>
              </a:rPr>
              <a:t>已建立 </a:t>
            </a:r>
            <a:r>
              <a:rPr sz="1200" spc="10" dirty="0">
                <a:latin typeface="SimSun"/>
                <a:cs typeface="SimSun"/>
              </a:rPr>
              <a:t>立跟踪</a:t>
            </a:r>
            <a:r>
              <a:rPr sz="1200" spc="-5" dirty="0">
                <a:latin typeface="SimSun"/>
                <a:cs typeface="SimSun"/>
              </a:rPr>
              <a:t>体</a:t>
            </a:r>
            <a:endParaRPr sz="1200">
              <a:latin typeface="SimSun"/>
              <a:cs typeface="SimSun"/>
            </a:endParaRPr>
          </a:p>
        </p:txBody>
      </p:sp>
      <p:grpSp>
        <p:nvGrpSpPr>
          <p:cNvPr id="49" name="object 43">
            <a:extLst>
              <a:ext uri="{FF2B5EF4-FFF2-40B4-BE49-F238E27FC236}">
                <a16:creationId xmlns:a16="http://schemas.microsoft.com/office/drawing/2014/main" id="{A6855A6E-3B3F-0C28-4B63-D2FC7178C0E8}"/>
              </a:ext>
            </a:extLst>
          </p:cNvPr>
          <p:cNvGrpSpPr/>
          <p:nvPr/>
        </p:nvGrpSpPr>
        <p:grpSpPr>
          <a:xfrm>
            <a:off x="6968309" y="2821904"/>
            <a:ext cx="807720" cy="829310"/>
            <a:chOff x="1949741" y="5554471"/>
            <a:chExt cx="807720" cy="829310"/>
          </a:xfrm>
        </p:grpSpPr>
        <p:sp>
          <p:nvSpPr>
            <p:cNvPr id="50" name="object 44">
              <a:extLst>
                <a:ext uri="{FF2B5EF4-FFF2-40B4-BE49-F238E27FC236}">
                  <a16:creationId xmlns:a16="http://schemas.microsoft.com/office/drawing/2014/main" id="{2B419EB8-9184-967A-53DB-252C39790AB9}"/>
                </a:ext>
              </a:extLst>
            </p:cNvPr>
            <p:cNvSpPr/>
            <p:nvPr/>
          </p:nvSpPr>
          <p:spPr>
            <a:xfrm>
              <a:off x="1985608" y="5557011"/>
              <a:ext cx="769620" cy="789940"/>
            </a:xfrm>
            <a:custGeom>
              <a:avLst/>
              <a:gdLst/>
              <a:ahLst/>
              <a:cxnLst/>
              <a:rect l="l" t="t" r="r" b="b"/>
              <a:pathLst>
                <a:path w="769619" h="789939">
                  <a:moveTo>
                    <a:pt x="769212" y="0"/>
                  </a:moveTo>
                  <a:lnTo>
                    <a:pt x="0" y="789769"/>
                  </a:lnTo>
                </a:path>
              </a:pathLst>
            </a:custGeom>
            <a:ln w="5060">
              <a:solidFill>
                <a:srgbClr val="000000"/>
              </a:solidFill>
            </a:ln>
          </p:spPr>
          <p:txBody>
            <a:bodyPr wrap="square" lIns="0" tIns="0" rIns="0" bIns="0" rtlCol="0"/>
            <a:lstStyle/>
            <a:p>
              <a:endParaRPr/>
            </a:p>
          </p:txBody>
        </p:sp>
        <p:sp>
          <p:nvSpPr>
            <p:cNvPr id="51" name="object 45">
              <a:extLst>
                <a:ext uri="{FF2B5EF4-FFF2-40B4-BE49-F238E27FC236}">
                  <a16:creationId xmlns:a16="http://schemas.microsoft.com/office/drawing/2014/main" id="{C20A8B97-36C3-EBB0-793A-1F15B48CBFB8}"/>
                </a:ext>
              </a:extLst>
            </p:cNvPr>
            <p:cNvSpPr/>
            <p:nvPr/>
          </p:nvSpPr>
          <p:spPr>
            <a:xfrm>
              <a:off x="1952281" y="6333964"/>
              <a:ext cx="46990" cy="47625"/>
            </a:xfrm>
            <a:custGeom>
              <a:avLst/>
              <a:gdLst/>
              <a:ahLst/>
              <a:cxnLst/>
              <a:rect l="l" t="t" r="r" b="b"/>
              <a:pathLst>
                <a:path w="46989" h="47625">
                  <a:moveTo>
                    <a:pt x="46485" y="25631"/>
                  </a:moveTo>
                  <a:lnTo>
                    <a:pt x="20169" y="0"/>
                  </a:lnTo>
                  <a:lnTo>
                    <a:pt x="15372" y="14085"/>
                  </a:lnTo>
                  <a:lnTo>
                    <a:pt x="9389" y="28204"/>
                  </a:lnTo>
                  <a:lnTo>
                    <a:pt x="3753" y="39979"/>
                  </a:lnTo>
                  <a:lnTo>
                    <a:pt x="0" y="47033"/>
                  </a:lnTo>
                  <a:lnTo>
                    <a:pt x="6952" y="43095"/>
                  </a:lnTo>
                  <a:lnTo>
                    <a:pt x="18574" y="37150"/>
                  </a:lnTo>
                  <a:lnTo>
                    <a:pt x="32530" y="30797"/>
                  </a:lnTo>
                  <a:lnTo>
                    <a:pt x="46485" y="25631"/>
                  </a:lnTo>
                  <a:close/>
                </a:path>
              </a:pathLst>
            </a:custGeom>
            <a:solidFill>
              <a:srgbClr val="000000"/>
            </a:solidFill>
          </p:spPr>
          <p:txBody>
            <a:bodyPr wrap="square" lIns="0" tIns="0" rIns="0" bIns="0" rtlCol="0"/>
            <a:lstStyle/>
            <a:p>
              <a:endParaRPr/>
            </a:p>
          </p:txBody>
        </p:sp>
        <p:sp>
          <p:nvSpPr>
            <p:cNvPr id="52" name="object 46">
              <a:extLst>
                <a:ext uri="{FF2B5EF4-FFF2-40B4-BE49-F238E27FC236}">
                  <a16:creationId xmlns:a16="http://schemas.microsoft.com/office/drawing/2014/main" id="{09955CE2-6C95-1EC5-64E1-383F698ACC64}"/>
                </a:ext>
              </a:extLst>
            </p:cNvPr>
            <p:cNvSpPr/>
            <p:nvPr/>
          </p:nvSpPr>
          <p:spPr>
            <a:xfrm>
              <a:off x="1952281" y="6333964"/>
              <a:ext cx="46990" cy="47625"/>
            </a:xfrm>
            <a:custGeom>
              <a:avLst/>
              <a:gdLst/>
              <a:ahLst/>
              <a:cxnLst/>
              <a:rect l="l" t="t" r="r" b="b"/>
              <a:pathLst>
                <a:path w="46989" h="47625">
                  <a:moveTo>
                    <a:pt x="0" y="47033"/>
                  </a:moveTo>
                  <a:lnTo>
                    <a:pt x="6952" y="43095"/>
                  </a:lnTo>
                  <a:lnTo>
                    <a:pt x="18574" y="37150"/>
                  </a:lnTo>
                  <a:lnTo>
                    <a:pt x="32530" y="30797"/>
                  </a:lnTo>
                  <a:lnTo>
                    <a:pt x="46485" y="25631"/>
                  </a:lnTo>
                  <a:lnTo>
                    <a:pt x="20169" y="0"/>
                  </a:lnTo>
                  <a:lnTo>
                    <a:pt x="15372" y="14085"/>
                  </a:lnTo>
                  <a:lnTo>
                    <a:pt x="9389" y="28204"/>
                  </a:lnTo>
                  <a:lnTo>
                    <a:pt x="3753" y="39979"/>
                  </a:lnTo>
                  <a:lnTo>
                    <a:pt x="0" y="47033"/>
                  </a:lnTo>
                  <a:close/>
                </a:path>
              </a:pathLst>
            </a:custGeom>
            <a:ln w="5060">
              <a:solidFill>
                <a:srgbClr val="000000"/>
              </a:solidFill>
            </a:ln>
          </p:spPr>
          <p:txBody>
            <a:bodyPr wrap="square" lIns="0" tIns="0" rIns="0" bIns="0" rtlCol="0"/>
            <a:lstStyle/>
            <a:p>
              <a:endParaRPr/>
            </a:p>
          </p:txBody>
        </p:sp>
      </p:grpSp>
      <p:sp>
        <p:nvSpPr>
          <p:cNvPr id="53" name="object 47">
            <a:extLst>
              <a:ext uri="{FF2B5EF4-FFF2-40B4-BE49-F238E27FC236}">
                <a16:creationId xmlns:a16="http://schemas.microsoft.com/office/drawing/2014/main" id="{65F90BA5-B7B0-FF7F-DF33-35CC2457315C}"/>
              </a:ext>
            </a:extLst>
          </p:cNvPr>
          <p:cNvSpPr txBox="1"/>
          <p:nvPr/>
        </p:nvSpPr>
        <p:spPr>
          <a:xfrm>
            <a:off x="7128025" y="3007678"/>
            <a:ext cx="481330" cy="207645"/>
          </a:xfrm>
          <a:prstGeom prst="rect">
            <a:avLst/>
          </a:prstGeom>
        </p:spPr>
        <p:txBody>
          <a:bodyPr vert="horz" wrap="square" lIns="0" tIns="12065" rIns="0" bIns="0" rtlCol="0">
            <a:spAutoFit/>
          </a:bodyPr>
          <a:lstStyle/>
          <a:p>
            <a:pPr marL="12700">
              <a:lnSpc>
                <a:spcPct val="100000"/>
              </a:lnSpc>
              <a:spcBef>
                <a:spcPts val="95"/>
              </a:spcBef>
            </a:pPr>
            <a:r>
              <a:rPr sz="1200" spc="-5" dirty="0">
                <a:latin typeface="SimSun"/>
                <a:cs typeface="SimSun"/>
              </a:rPr>
              <a:t>未建立</a:t>
            </a:r>
            <a:endParaRPr sz="1200">
              <a:latin typeface="SimSun"/>
              <a:cs typeface="SimSun"/>
            </a:endParaRPr>
          </a:p>
        </p:txBody>
      </p:sp>
      <p:grpSp>
        <p:nvGrpSpPr>
          <p:cNvPr id="54" name="object 48">
            <a:extLst>
              <a:ext uri="{FF2B5EF4-FFF2-40B4-BE49-F238E27FC236}">
                <a16:creationId xmlns:a16="http://schemas.microsoft.com/office/drawing/2014/main" id="{789F6DFC-4C34-95C8-EE12-68D0C1715960}"/>
              </a:ext>
            </a:extLst>
          </p:cNvPr>
          <p:cNvGrpSpPr/>
          <p:nvPr/>
        </p:nvGrpSpPr>
        <p:grpSpPr>
          <a:xfrm>
            <a:off x="7106302" y="2497348"/>
            <a:ext cx="3796665" cy="1485900"/>
            <a:chOff x="2087734" y="5229915"/>
            <a:chExt cx="3796665" cy="1485900"/>
          </a:xfrm>
        </p:grpSpPr>
        <p:sp>
          <p:nvSpPr>
            <p:cNvPr id="55" name="object 49">
              <a:extLst>
                <a:ext uri="{FF2B5EF4-FFF2-40B4-BE49-F238E27FC236}">
                  <a16:creationId xmlns:a16="http://schemas.microsoft.com/office/drawing/2014/main" id="{077168B4-E60D-89E1-04AE-8461CF56B000}"/>
                </a:ext>
              </a:extLst>
            </p:cNvPr>
            <p:cNvSpPr/>
            <p:nvPr/>
          </p:nvSpPr>
          <p:spPr>
            <a:xfrm>
              <a:off x="4890714" y="5250815"/>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56" name="object 50">
              <a:extLst>
                <a:ext uri="{FF2B5EF4-FFF2-40B4-BE49-F238E27FC236}">
                  <a16:creationId xmlns:a16="http://schemas.microsoft.com/office/drawing/2014/main" id="{CF2753FD-9C83-C6B2-AE6A-ED47C28BDE3A}"/>
                </a:ext>
              </a:extLst>
            </p:cNvPr>
            <p:cNvSpPr/>
            <p:nvPr/>
          </p:nvSpPr>
          <p:spPr>
            <a:xfrm>
              <a:off x="5372519" y="5232446"/>
              <a:ext cx="48260" cy="36830"/>
            </a:xfrm>
            <a:custGeom>
              <a:avLst/>
              <a:gdLst/>
              <a:ahLst/>
              <a:cxnLst/>
              <a:rect l="l" t="t" r="r" b="b"/>
              <a:pathLst>
                <a:path w="48260" h="36829">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57" name="object 51">
              <a:extLst>
                <a:ext uri="{FF2B5EF4-FFF2-40B4-BE49-F238E27FC236}">
                  <a16:creationId xmlns:a16="http://schemas.microsoft.com/office/drawing/2014/main" id="{B25C0164-AEAC-E4BD-1811-17D2AC9F8E2A}"/>
                </a:ext>
              </a:extLst>
            </p:cNvPr>
            <p:cNvSpPr/>
            <p:nvPr/>
          </p:nvSpPr>
          <p:spPr>
            <a:xfrm>
              <a:off x="5372519" y="5232446"/>
              <a:ext cx="48260" cy="36830"/>
            </a:xfrm>
            <a:custGeom>
              <a:avLst/>
              <a:gdLst/>
              <a:ahLst/>
              <a:cxnLst/>
              <a:rect l="l" t="t" r="r" b="b"/>
              <a:pathLst>
                <a:path w="48260" h="36829">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58" name="object 52">
              <a:extLst>
                <a:ext uri="{FF2B5EF4-FFF2-40B4-BE49-F238E27FC236}">
                  <a16:creationId xmlns:a16="http://schemas.microsoft.com/office/drawing/2014/main" id="{2FEE2148-BC82-A644-B81D-D120A4C6F2FF}"/>
                </a:ext>
              </a:extLst>
            </p:cNvPr>
            <p:cNvSpPr/>
            <p:nvPr/>
          </p:nvSpPr>
          <p:spPr>
            <a:xfrm>
              <a:off x="5863438" y="5613033"/>
              <a:ext cx="0" cy="662305"/>
            </a:xfrm>
            <a:custGeom>
              <a:avLst/>
              <a:gdLst/>
              <a:ahLst/>
              <a:cxnLst/>
              <a:rect l="l" t="t" r="r" b="b"/>
              <a:pathLst>
                <a:path h="662304">
                  <a:moveTo>
                    <a:pt x="0" y="0"/>
                  </a:moveTo>
                  <a:lnTo>
                    <a:pt x="0" y="661807"/>
                  </a:lnTo>
                </a:path>
              </a:pathLst>
            </a:custGeom>
            <a:ln w="5060">
              <a:solidFill>
                <a:srgbClr val="000000"/>
              </a:solidFill>
            </a:ln>
          </p:spPr>
          <p:txBody>
            <a:bodyPr wrap="square" lIns="0" tIns="0" rIns="0" bIns="0" rtlCol="0"/>
            <a:lstStyle/>
            <a:p>
              <a:endParaRPr/>
            </a:p>
          </p:txBody>
        </p:sp>
        <p:sp>
          <p:nvSpPr>
            <p:cNvPr id="59" name="object 53">
              <a:extLst>
                <a:ext uri="{FF2B5EF4-FFF2-40B4-BE49-F238E27FC236}">
                  <a16:creationId xmlns:a16="http://schemas.microsoft.com/office/drawing/2014/main" id="{7BE59AC5-2AA7-825A-B6E0-5933973F39E2}"/>
                </a:ext>
              </a:extLst>
            </p:cNvPr>
            <p:cNvSpPr/>
            <p:nvPr/>
          </p:nvSpPr>
          <p:spPr>
            <a:xfrm>
              <a:off x="5845069" y="6274840"/>
              <a:ext cx="36830" cy="48260"/>
            </a:xfrm>
            <a:custGeom>
              <a:avLst/>
              <a:gdLst/>
              <a:ahLst/>
              <a:cxnLst/>
              <a:rect l="l" t="t" r="r" b="b"/>
              <a:pathLst>
                <a:path w="36829" h="48260">
                  <a:moveTo>
                    <a:pt x="36738" y="0"/>
                  </a:moveTo>
                  <a:lnTo>
                    <a:pt x="0" y="0"/>
                  </a:lnTo>
                  <a:lnTo>
                    <a:pt x="6392" y="13438"/>
                  </a:lnTo>
                  <a:lnTo>
                    <a:pt x="11957" y="27728"/>
                  </a:lnTo>
                  <a:lnTo>
                    <a:pt x="16136" y="40096"/>
                  </a:lnTo>
                  <a:lnTo>
                    <a:pt x="18369" y="47768"/>
                  </a:lnTo>
                  <a:lnTo>
                    <a:pt x="20601" y="40096"/>
                  </a:lnTo>
                  <a:lnTo>
                    <a:pt x="24780" y="27728"/>
                  </a:lnTo>
                  <a:lnTo>
                    <a:pt x="30345" y="13438"/>
                  </a:lnTo>
                  <a:lnTo>
                    <a:pt x="36738" y="0"/>
                  </a:lnTo>
                  <a:close/>
                </a:path>
              </a:pathLst>
            </a:custGeom>
            <a:solidFill>
              <a:srgbClr val="000000"/>
            </a:solidFill>
          </p:spPr>
          <p:txBody>
            <a:bodyPr wrap="square" lIns="0" tIns="0" rIns="0" bIns="0" rtlCol="0"/>
            <a:lstStyle/>
            <a:p>
              <a:endParaRPr/>
            </a:p>
          </p:txBody>
        </p:sp>
        <p:sp>
          <p:nvSpPr>
            <p:cNvPr id="145" name="object 54">
              <a:extLst>
                <a:ext uri="{FF2B5EF4-FFF2-40B4-BE49-F238E27FC236}">
                  <a16:creationId xmlns:a16="http://schemas.microsoft.com/office/drawing/2014/main" id="{02A781AB-5A25-7792-F773-1B78B086794A}"/>
                </a:ext>
              </a:extLst>
            </p:cNvPr>
            <p:cNvSpPr/>
            <p:nvPr/>
          </p:nvSpPr>
          <p:spPr>
            <a:xfrm>
              <a:off x="5845069" y="6274840"/>
              <a:ext cx="36830" cy="48260"/>
            </a:xfrm>
            <a:custGeom>
              <a:avLst/>
              <a:gdLst/>
              <a:ahLst/>
              <a:cxnLst/>
              <a:rect l="l" t="t" r="r" b="b"/>
              <a:pathLst>
                <a:path w="36829" h="48260">
                  <a:moveTo>
                    <a:pt x="18369" y="47768"/>
                  </a:moveTo>
                  <a:lnTo>
                    <a:pt x="20601" y="40096"/>
                  </a:lnTo>
                  <a:lnTo>
                    <a:pt x="24780" y="27728"/>
                  </a:lnTo>
                  <a:lnTo>
                    <a:pt x="30345" y="13438"/>
                  </a:lnTo>
                  <a:lnTo>
                    <a:pt x="36738" y="0"/>
                  </a:lnTo>
                  <a:lnTo>
                    <a:pt x="0" y="0"/>
                  </a:lnTo>
                  <a:lnTo>
                    <a:pt x="6392" y="13438"/>
                  </a:lnTo>
                  <a:lnTo>
                    <a:pt x="11957" y="27728"/>
                  </a:lnTo>
                  <a:lnTo>
                    <a:pt x="16136" y="40096"/>
                  </a:lnTo>
                  <a:lnTo>
                    <a:pt x="18369" y="47768"/>
                  </a:lnTo>
                  <a:close/>
                </a:path>
              </a:pathLst>
            </a:custGeom>
            <a:ln w="5060">
              <a:solidFill>
                <a:srgbClr val="000000"/>
              </a:solidFill>
            </a:ln>
          </p:spPr>
          <p:txBody>
            <a:bodyPr wrap="square" lIns="0" tIns="0" rIns="0" bIns="0" rtlCol="0"/>
            <a:lstStyle/>
            <a:p>
              <a:endParaRPr/>
            </a:p>
          </p:txBody>
        </p:sp>
        <p:sp>
          <p:nvSpPr>
            <p:cNvPr id="146" name="object 55">
              <a:extLst>
                <a:ext uri="{FF2B5EF4-FFF2-40B4-BE49-F238E27FC236}">
                  <a16:creationId xmlns:a16="http://schemas.microsoft.com/office/drawing/2014/main" id="{796FD6C4-B30A-68EF-AF91-99235BC8596A}"/>
                </a:ext>
              </a:extLst>
            </p:cNvPr>
            <p:cNvSpPr/>
            <p:nvPr/>
          </p:nvSpPr>
          <p:spPr>
            <a:xfrm>
              <a:off x="4948916" y="6694668"/>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147" name="object 56">
              <a:extLst>
                <a:ext uri="{FF2B5EF4-FFF2-40B4-BE49-F238E27FC236}">
                  <a16:creationId xmlns:a16="http://schemas.microsoft.com/office/drawing/2014/main" id="{21EEE52F-C5E9-EE22-CD9C-6B9F529F9CBA}"/>
                </a:ext>
              </a:extLst>
            </p:cNvPr>
            <p:cNvSpPr/>
            <p:nvPr/>
          </p:nvSpPr>
          <p:spPr>
            <a:xfrm>
              <a:off x="4901148" y="6676298"/>
              <a:ext cx="48260" cy="36830"/>
            </a:xfrm>
            <a:custGeom>
              <a:avLst/>
              <a:gdLst/>
              <a:ahLst/>
              <a:cxnLst/>
              <a:rect l="l" t="t" r="r" b="b"/>
              <a:pathLst>
                <a:path w="48260" h="36829">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148" name="object 57">
              <a:extLst>
                <a:ext uri="{FF2B5EF4-FFF2-40B4-BE49-F238E27FC236}">
                  <a16:creationId xmlns:a16="http://schemas.microsoft.com/office/drawing/2014/main" id="{9E51821A-3630-E93F-31A7-0533BD7002C8}"/>
                </a:ext>
              </a:extLst>
            </p:cNvPr>
            <p:cNvSpPr/>
            <p:nvPr/>
          </p:nvSpPr>
          <p:spPr>
            <a:xfrm>
              <a:off x="4901148" y="6676298"/>
              <a:ext cx="48260" cy="36830"/>
            </a:xfrm>
            <a:custGeom>
              <a:avLst/>
              <a:gdLst/>
              <a:ahLst/>
              <a:cxnLst/>
              <a:rect l="l" t="t" r="r" b="b"/>
              <a:pathLst>
                <a:path w="48260" h="36829">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sp>
          <p:nvSpPr>
            <p:cNvPr id="149" name="object 58">
              <a:extLst>
                <a:ext uri="{FF2B5EF4-FFF2-40B4-BE49-F238E27FC236}">
                  <a16:creationId xmlns:a16="http://schemas.microsoft.com/office/drawing/2014/main" id="{B46EBB27-526E-7085-8476-4EA39C071904}"/>
                </a:ext>
              </a:extLst>
            </p:cNvPr>
            <p:cNvSpPr/>
            <p:nvPr/>
          </p:nvSpPr>
          <p:spPr>
            <a:xfrm>
              <a:off x="3543475" y="6694668"/>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150" name="object 59">
              <a:extLst>
                <a:ext uri="{FF2B5EF4-FFF2-40B4-BE49-F238E27FC236}">
                  <a16:creationId xmlns:a16="http://schemas.microsoft.com/office/drawing/2014/main" id="{78747D70-86A6-29D6-7338-798D8EDE3C43}"/>
                </a:ext>
              </a:extLst>
            </p:cNvPr>
            <p:cNvSpPr/>
            <p:nvPr/>
          </p:nvSpPr>
          <p:spPr>
            <a:xfrm>
              <a:off x="3495706" y="6676298"/>
              <a:ext cx="48260" cy="36830"/>
            </a:xfrm>
            <a:custGeom>
              <a:avLst/>
              <a:gdLst/>
              <a:ahLst/>
              <a:cxnLst/>
              <a:rect l="l" t="t" r="r" b="b"/>
              <a:pathLst>
                <a:path w="48260" h="36829">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151" name="object 60">
              <a:extLst>
                <a:ext uri="{FF2B5EF4-FFF2-40B4-BE49-F238E27FC236}">
                  <a16:creationId xmlns:a16="http://schemas.microsoft.com/office/drawing/2014/main" id="{8209FE32-30FF-8960-185D-4B1E17F71F9A}"/>
                </a:ext>
              </a:extLst>
            </p:cNvPr>
            <p:cNvSpPr/>
            <p:nvPr/>
          </p:nvSpPr>
          <p:spPr>
            <a:xfrm>
              <a:off x="3495706" y="6676298"/>
              <a:ext cx="48260" cy="36830"/>
            </a:xfrm>
            <a:custGeom>
              <a:avLst/>
              <a:gdLst/>
              <a:ahLst/>
              <a:cxnLst/>
              <a:rect l="l" t="t" r="r" b="b"/>
              <a:pathLst>
                <a:path w="48260" h="36829">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sp>
          <p:nvSpPr>
            <p:cNvPr id="152" name="object 61">
              <a:extLst>
                <a:ext uri="{FF2B5EF4-FFF2-40B4-BE49-F238E27FC236}">
                  <a16:creationId xmlns:a16="http://schemas.microsoft.com/office/drawing/2014/main" id="{2649FC2F-B655-7D77-E3C9-28E09A579F10}"/>
                </a:ext>
              </a:extLst>
            </p:cNvPr>
            <p:cNvSpPr/>
            <p:nvPr/>
          </p:nvSpPr>
          <p:spPr>
            <a:xfrm>
              <a:off x="2138033" y="6694668"/>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153" name="object 62">
              <a:extLst>
                <a:ext uri="{FF2B5EF4-FFF2-40B4-BE49-F238E27FC236}">
                  <a16:creationId xmlns:a16="http://schemas.microsoft.com/office/drawing/2014/main" id="{38582793-E590-707C-AF35-D6C796C0802B}"/>
                </a:ext>
              </a:extLst>
            </p:cNvPr>
            <p:cNvSpPr/>
            <p:nvPr/>
          </p:nvSpPr>
          <p:spPr>
            <a:xfrm>
              <a:off x="2090264" y="6676298"/>
              <a:ext cx="48260" cy="36830"/>
            </a:xfrm>
            <a:custGeom>
              <a:avLst/>
              <a:gdLst/>
              <a:ahLst/>
              <a:cxnLst/>
              <a:rect l="l" t="t" r="r" b="b"/>
              <a:pathLst>
                <a:path w="48260" h="36829">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154" name="object 63">
              <a:extLst>
                <a:ext uri="{FF2B5EF4-FFF2-40B4-BE49-F238E27FC236}">
                  <a16:creationId xmlns:a16="http://schemas.microsoft.com/office/drawing/2014/main" id="{150D23B4-2574-FAC3-69AE-CD9CBA5C187B}"/>
                </a:ext>
              </a:extLst>
            </p:cNvPr>
            <p:cNvSpPr/>
            <p:nvPr/>
          </p:nvSpPr>
          <p:spPr>
            <a:xfrm>
              <a:off x="2090264" y="6676298"/>
              <a:ext cx="48260" cy="36830"/>
            </a:xfrm>
            <a:custGeom>
              <a:avLst/>
              <a:gdLst/>
              <a:ahLst/>
              <a:cxnLst/>
              <a:rect l="l" t="t" r="r" b="b"/>
              <a:pathLst>
                <a:path w="48260" h="36829">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3133873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2B417-7ADC-DA42-45BA-DC3CA02CF40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D7782D4-7D43-773B-C208-0C6E3B106A8F}"/>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B4C786EA-51AB-3829-F067-441593CFDF57}"/>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C3BA133-DB65-737A-2CC2-CF137A83D2DB}"/>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瞌睡判定与报警插件</a:t>
            </a:r>
          </a:p>
        </p:txBody>
      </p:sp>
      <p:sp>
        <p:nvSpPr>
          <p:cNvPr id="7" name="object 5">
            <a:extLst>
              <a:ext uri="{FF2B5EF4-FFF2-40B4-BE49-F238E27FC236}">
                <a16:creationId xmlns:a16="http://schemas.microsoft.com/office/drawing/2014/main" id="{0BA2BA90-B323-049A-6326-6B72EF35530F}"/>
              </a:ext>
            </a:extLst>
          </p:cNvPr>
          <p:cNvSpPr txBox="1"/>
          <p:nvPr/>
        </p:nvSpPr>
        <p:spPr>
          <a:xfrm>
            <a:off x="558185" y="1225606"/>
            <a:ext cx="6658625" cy="289823"/>
          </a:xfrm>
          <a:prstGeom prst="rect">
            <a:avLst/>
          </a:prstGeom>
        </p:spPr>
        <p:txBody>
          <a:bodyPr vert="horz" wrap="square" lIns="0" tIns="12700" rIns="0" bIns="0" rtlCol="0">
            <a:spAutoFit/>
          </a:bodyPr>
          <a:lstStyle/>
          <a:p>
            <a:pPr marL="12700">
              <a:lnSpc>
                <a:spcPct val="100000"/>
              </a:lnSpc>
              <a:spcBef>
                <a:spcPts val="1325"/>
              </a:spcBef>
            </a:pPr>
            <a:r>
              <a:rPr lang="zh-CN" altLang="en-US" sz="1800" b="1" spc="30" dirty="0">
                <a:latin typeface="SimSun"/>
                <a:cs typeface="SimSun"/>
              </a:rPr>
              <a:t>特征提取与特征值计算</a:t>
            </a:r>
            <a:endParaRPr lang="zh-CN" altLang="en-US" b="1" dirty="0">
              <a:latin typeface="SimSun"/>
              <a:cs typeface="SimSun"/>
            </a:endParaRPr>
          </a:p>
        </p:txBody>
      </p:sp>
      <p:sp>
        <p:nvSpPr>
          <p:cNvPr id="12" name="文本框 11">
            <a:extLst>
              <a:ext uri="{FF2B5EF4-FFF2-40B4-BE49-F238E27FC236}">
                <a16:creationId xmlns:a16="http://schemas.microsoft.com/office/drawing/2014/main" id="{635EC961-1177-64CD-5DD4-5788CEB6D4F0}"/>
              </a:ext>
            </a:extLst>
          </p:cNvPr>
          <p:cNvSpPr txBox="1"/>
          <p:nvPr/>
        </p:nvSpPr>
        <p:spPr>
          <a:xfrm>
            <a:off x="192527" y="1429275"/>
            <a:ext cx="6144477" cy="5058629"/>
          </a:xfrm>
          <a:prstGeom prst="rect">
            <a:avLst/>
          </a:prstGeom>
          <a:noFill/>
        </p:spPr>
        <p:txBody>
          <a:bodyPr wrap="square">
            <a:spAutoFit/>
          </a:bodyPr>
          <a:lstStyle/>
          <a:p>
            <a:pPr marL="121920" marR="136525" indent="363855">
              <a:lnSpc>
                <a:spcPct val="138800"/>
              </a:lnSpc>
              <a:spcBef>
                <a:spcPts val="930"/>
              </a:spcBef>
            </a:pPr>
            <a:r>
              <a:rPr lang="zh-CN" altLang="en-US" sz="1800" spc="60" dirty="0">
                <a:latin typeface="SimSun"/>
                <a:cs typeface="SimSun"/>
              </a:rPr>
              <a:t>本设计使用的特征提取方法是提取眼睛区域的灰度图像的水平灰</a:t>
            </a:r>
            <a:r>
              <a:rPr lang="zh-CN" altLang="en-US" sz="1800" spc="30" dirty="0">
                <a:latin typeface="SimSun"/>
                <a:cs typeface="SimSun"/>
              </a:rPr>
              <a:t>度 直方图。</a:t>
            </a:r>
            <a:endParaRPr lang="zh-CN" altLang="en-US" sz="1800" dirty="0">
              <a:latin typeface="SimSun"/>
              <a:cs typeface="SimSun"/>
            </a:endParaRPr>
          </a:p>
          <a:p>
            <a:pPr marL="121920" marR="5080" indent="363855">
              <a:lnSpc>
                <a:spcPct val="138800"/>
              </a:lnSpc>
            </a:pPr>
            <a:r>
              <a:rPr lang="zh-CN" altLang="en-US" sz="1800" spc="60" dirty="0">
                <a:latin typeface="SimSun"/>
                <a:cs typeface="SimSun"/>
              </a:rPr>
              <a:t>经过实</a:t>
            </a:r>
            <a:r>
              <a:rPr lang="zh-CN" altLang="en-US" sz="1800" spc="30" dirty="0">
                <a:latin typeface="SimSun"/>
                <a:cs typeface="SimSun"/>
              </a:rPr>
              <a:t>验</a:t>
            </a:r>
            <a:r>
              <a:rPr lang="zh-CN" altLang="en-US" sz="1800" spc="60" dirty="0">
                <a:latin typeface="SimSun"/>
                <a:cs typeface="SimSun"/>
              </a:rPr>
              <a:t>，眼睛睁开与否对图像的影响主要在于眼睛中心的眼白</a:t>
            </a:r>
            <a:r>
              <a:rPr lang="zh-CN" altLang="en-US" sz="1800" spc="30" dirty="0">
                <a:latin typeface="SimSun"/>
                <a:cs typeface="SimSun"/>
              </a:rPr>
              <a:t>和 </a:t>
            </a:r>
            <a:r>
              <a:rPr lang="zh-CN" altLang="en-US" sz="1800" spc="60" dirty="0">
                <a:latin typeface="SimSun"/>
                <a:cs typeface="SimSun"/>
              </a:rPr>
              <a:t>眼球部</a:t>
            </a:r>
            <a:r>
              <a:rPr lang="zh-CN" altLang="en-US" sz="1800" spc="30" dirty="0">
                <a:latin typeface="SimSun"/>
                <a:cs typeface="SimSun"/>
              </a:rPr>
              <a:t>分</a:t>
            </a:r>
            <a:r>
              <a:rPr lang="zh-CN" altLang="en-US" sz="1800" spc="60" dirty="0">
                <a:latin typeface="SimSun"/>
                <a:cs typeface="SimSun"/>
              </a:rPr>
              <a:t>。通过对于睁眼和闭眼状态下的眼睛灰度图像中心区域的水</a:t>
            </a:r>
            <a:r>
              <a:rPr lang="zh-CN" altLang="en-US" sz="1800" spc="30" dirty="0">
                <a:latin typeface="SimSun"/>
                <a:cs typeface="SimSun"/>
              </a:rPr>
              <a:t>平 灰度直方图的对比</a:t>
            </a:r>
            <a:r>
              <a:rPr lang="zh-CN" altLang="en-US" sz="1800" spc="-290" dirty="0">
                <a:latin typeface="SimSun"/>
                <a:cs typeface="SimSun"/>
              </a:rPr>
              <a:t>，</a:t>
            </a:r>
            <a:r>
              <a:rPr lang="zh-CN" altLang="en-US" sz="1800" spc="30" dirty="0">
                <a:latin typeface="SimSun"/>
                <a:cs typeface="SimSun"/>
              </a:rPr>
              <a:t>可以发现</a:t>
            </a:r>
            <a:r>
              <a:rPr lang="zh-CN" altLang="en-US" sz="1800" spc="-290" dirty="0">
                <a:latin typeface="SimSun"/>
                <a:cs typeface="SimSun"/>
              </a:rPr>
              <a:t>，</a:t>
            </a:r>
            <a:r>
              <a:rPr lang="zh-CN" altLang="en-US" sz="1800" spc="30" dirty="0">
                <a:latin typeface="SimSun"/>
                <a:cs typeface="SimSun"/>
              </a:rPr>
              <a:t>睁眼时</a:t>
            </a:r>
            <a:r>
              <a:rPr lang="zh-CN" altLang="en-US" sz="1800" spc="-290" dirty="0">
                <a:latin typeface="SimSun"/>
                <a:cs typeface="SimSun"/>
              </a:rPr>
              <a:t>，</a:t>
            </a:r>
            <a:r>
              <a:rPr lang="zh-CN" altLang="en-US" sz="1800" spc="30" dirty="0">
                <a:latin typeface="SimSun"/>
                <a:cs typeface="SimSun"/>
              </a:rPr>
              <a:t>灰度直方图呈现明显的单峰分布， </a:t>
            </a:r>
            <a:r>
              <a:rPr lang="zh-CN" altLang="en-US" sz="1800" spc="-685" dirty="0">
                <a:latin typeface="SimSun"/>
                <a:cs typeface="SimSun"/>
              </a:rPr>
              <a:t> </a:t>
            </a:r>
            <a:r>
              <a:rPr lang="zh-CN" altLang="en-US" sz="1800" spc="30" dirty="0">
                <a:latin typeface="SimSun"/>
                <a:cs typeface="SimSun"/>
              </a:rPr>
              <a:t>而闭眼时</a:t>
            </a:r>
            <a:r>
              <a:rPr lang="zh-CN" altLang="en-US" sz="1800" spc="-165" dirty="0">
                <a:latin typeface="SimSun"/>
                <a:cs typeface="SimSun"/>
              </a:rPr>
              <a:t>，</a:t>
            </a:r>
            <a:r>
              <a:rPr lang="zh-CN" altLang="en-US" sz="1800" spc="30" dirty="0">
                <a:latin typeface="SimSun"/>
                <a:cs typeface="SimSun"/>
              </a:rPr>
              <a:t>灰度直方图呈现较为平坦的分布</a:t>
            </a:r>
            <a:r>
              <a:rPr lang="zh-CN" altLang="en-US" sz="1800" spc="-135" dirty="0">
                <a:latin typeface="SimSun"/>
                <a:cs typeface="SimSun"/>
              </a:rPr>
              <a:t>。</a:t>
            </a:r>
            <a:r>
              <a:rPr lang="zh-CN" altLang="en-US" sz="1800" spc="30" dirty="0">
                <a:latin typeface="SimSun"/>
                <a:cs typeface="SimSun"/>
              </a:rPr>
              <a:t>因此</a:t>
            </a:r>
            <a:r>
              <a:rPr lang="zh-CN" altLang="en-US" sz="1800" spc="-165" dirty="0">
                <a:latin typeface="SimSun"/>
                <a:cs typeface="SimSun"/>
              </a:rPr>
              <a:t>，</a:t>
            </a:r>
            <a:r>
              <a:rPr lang="zh-CN" altLang="en-US" sz="1800" spc="30" dirty="0">
                <a:latin typeface="SimSun"/>
                <a:cs typeface="SimSun"/>
              </a:rPr>
              <a:t>我们提取了眼睛中心 </a:t>
            </a:r>
            <a:r>
              <a:rPr lang="zh-CN" altLang="en-US" sz="1800" spc="60" dirty="0">
                <a:latin typeface="SimSun"/>
                <a:cs typeface="SimSun"/>
              </a:rPr>
              <a:t>区域的灰度图像的水平灰度直方</a:t>
            </a:r>
            <a:r>
              <a:rPr lang="zh-CN" altLang="en-US" sz="1800" spc="30" dirty="0">
                <a:latin typeface="SimSun"/>
                <a:cs typeface="SimSun"/>
              </a:rPr>
              <a:t>图</a:t>
            </a:r>
            <a:r>
              <a:rPr lang="zh-CN" altLang="en-US" sz="1800" spc="60" dirty="0">
                <a:latin typeface="SimSun"/>
                <a:cs typeface="SimSun"/>
              </a:rPr>
              <a:t>，并计算了其均值和标准差来作为</a:t>
            </a:r>
            <a:r>
              <a:rPr lang="zh-CN" altLang="en-US" sz="1800" spc="30" dirty="0">
                <a:latin typeface="SimSun"/>
                <a:cs typeface="SimSun"/>
              </a:rPr>
              <a:t>特 征值。</a:t>
            </a:r>
            <a:endParaRPr lang="zh-CN" altLang="en-US" sz="1800" dirty="0">
              <a:latin typeface="SimSun"/>
              <a:cs typeface="SimSun"/>
            </a:endParaRPr>
          </a:p>
          <a:p>
            <a:pPr marL="121920" marR="136525" indent="363855" algn="just">
              <a:lnSpc>
                <a:spcPct val="138800"/>
              </a:lnSpc>
            </a:pPr>
            <a:r>
              <a:rPr lang="zh-CN" altLang="en-US" sz="1800" spc="30" dirty="0">
                <a:latin typeface="SimSun"/>
                <a:cs typeface="SimSun"/>
              </a:rPr>
              <a:t>该方法的好处是简单易行</a:t>
            </a:r>
            <a:r>
              <a:rPr lang="zh-CN" altLang="en-US" sz="1800" spc="-250" dirty="0">
                <a:latin typeface="SimSun"/>
                <a:cs typeface="SimSun"/>
              </a:rPr>
              <a:t>，</a:t>
            </a:r>
            <a:r>
              <a:rPr lang="zh-CN" altLang="en-US" sz="1800" spc="30" dirty="0">
                <a:latin typeface="SimSun"/>
                <a:cs typeface="SimSun"/>
              </a:rPr>
              <a:t>计算复杂度低速度快</a:t>
            </a:r>
            <a:r>
              <a:rPr lang="zh-CN" altLang="en-US" sz="1800" spc="-250" dirty="0">
                <a:latin typeface="SimSun"/>
                <a:cs typeface="SimSun"/>
              </a:rPr>
              <a:t>，</a:t>
            </a:r>
            <a:r>
              <a:rPr lang="zh-CN" altLang="en-US" sz="1800" spc="30" dirty="0">
                <a:latin typeface="SimSun"/>
                <a:cs typeface="SimSun"/>
              </a:rPr>
              <a:t>且对于眼睛的位置 和大小变化具有一定的鲁棒性</a:t>
            </a:r>
            <a:r>
              <a:rPr lang="zh-CN" altLang="en-US" sz="1800" spc="-225" dirty="0">
                <a:latin typeface="SimSun"/>
                <a:cs typeface="SimSun"/>
              </a:rPr>
              <a:t>。</a:t>
            </a:r>
            <a:r>
              <a:rPr lang="zh-CN" altLang="en-US" sz="1800" spc="30" dirty="0">
                <a:latin typeface="SimSun"/>
                <a:cs typeface="SimSun"/>
              </a:rPr>
              <a:t>在实时性要求较高的疲劳检测系统中</a:t>
            </a:r>
            <a:r>
              <a:rPr lang="zh-CN" altLang="en-US" sz="1800" spc="-270" dirty="0">
                <a:latin typeface="SimSun"/>
                <a:cs typeface="SimSun"/>
              </a:rPr>
              <a:t>，</a:t>
            </a:r>
            <a:r>
              <a:rPr lang="zh-CN" altLang="en-US" sz="1800" spc="30" dirty="0">
                <a:latin typeface="SimSun"/>
                <a:cs typeface="SimSun"/>
              </a:rPr>
              <a:t>该 方法是一种较为合适的特征提取方法。</a:t>
            </a:r>
            <a:endParaRPr lang="zh-CN" altLang="en-US" sz="1800" dirty="0">
              <a:latin typeface="SimSun"/>
              <a:cs typeface="SimSun"/>
            </a:endParaRPr>
          </a:p>
        </p:txBody>
      </p:sp>
      <p:pic>
        <p:nvPicPr>
          <p:cNvPr id="9" name="图片 8">
            <a:extLst>
              <a:ext uri="{FF2B5EF4-FFF2-40B4-BE49-F238E27FC236}">
                <a16:creationId xmlns:a16="http://schemas.microsoft.com/office/drawing/2014/main" id="{9B60C8B4-3A73-7768-ACB9-4318F994FA2B}"/>
              </a:ext>
            </a:extLst>
          </p:cNvPr>
          <p:cNvPicPr>
            <a:picLocks noChangeAspect="1"/>
          </p:cNvPicPr>
          <p:nvPr/>
        </p:nvPicPr>
        <p:blipFill>
          <a:blip r:embed="rId3"/>
          <a:stretch>
            <a:fillRect/>
          </a:stretch>
        </p:blipFill>
        <p:spPr>
          <a:xfrm>
            <a:off x="6627856" y="2568402"/>
            <a:ext cx="5131743" cy="1937767"/>
          </a:xfrm>
          <a:prstGeom prst="rect">
            <a:avLst/>
          </a:prstGeom>
        </p:spPr>
      </p:pic>
    </p:spTree>
    <p:extLst>
      <p:ext uri="{BB962C8B-B14F-4D97-AF65-F5344CB8AC3E}">
        <p14:creationId xmlns:p14="http://schemas.microsoft.com/office/powerpoint/2010/main" val="2814228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083C3-D603-E491-41FE-7F3C8D35022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8CBA47E-7BFA-DE4E-4BDE-861422DB8F3B}"/>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905309A9-84F9-C3F8-A6E4-6D2C805D73B1}"/>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64DE270-5B02-67E8-7EE8-AC042C454710}"/>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瞌睡判定与报警插件</a:t>
            </a:r>
          </a:p>
        </p:txBody>
      </p:sp>
      <p:sp>
        <p:nvSpPr>
          <p:cNvPr id="7" name="object 5">
            <a:extLst>
              <a:ext uri="{FF2B5EF4-FFF2-40B4-BE49-F238E27FC236}">
                <a16:creationId xmlns:a16="http://schemas.microsoft.com/office/drawing/2014/main" id="{CD034F23-7246-4AD5-C56C-C3611C1280DC}"/>
              </a:ext>
            </a:extLst>
          </p:cNvPr>
          <p:cNvSpPr txBox="1"/>
          <p:nvPr/>
        </p:nvSpPr>
        <p:spPr>
          <a:xfrm>
            <a:off x="558185" y="1225606"/>
            <a:ext cx="6658625" cy="289823"/>
          </a:xfrm>
          <a:prstGeom prst="rect">
            <a:avLst/>
          </a:prstGeom>
        </p:spPr>
        <p:txBody>
          <a:bodyPr vert="horz" wrap="square" lIns="0" tIns="12700" rIns="0" bIns="0" rtlCol="0">
            <a:spAutoFit/>
          </a:bodyPr>
          <a:lstStyle/>
          <a:p>
            <a:pPr marL="12700">
              <a:lnSpc>
                <a:spcPct val="100000"/>
              </a:lnSpc>
              <a:spcBef>
                <a:spcPts val="1325"/>
              </a:spcBef>
            </a:pPr>
            <a:r>
              <a:rPr lang="zh-CN" altLang="en-US" sz="1800" b="1" spc="30" dirty="0">
                <a:latin typeface="SimSun"/>
                <a:cs typeface="SimSun"/>
              </a:rPr>
              <a:t>二聚类区分睁眼和闭眼帧</a:t>
            </a:r>
            <a:endParaRPr lang="zh-CN" altLang="en-US" b="1" dirty="0">
              <a:latin typeface="SimSun"/>
              <a:cs typeface="SimSun"/>
            </a:endParaRPr>
          </a:p>
        </p:txBody>
      </p:sp>
      <p:sp>
        <p:nvSpPr>
          <p:cNvPr id="12" name="文本框 11">
            <a:extLst>
              <a:ext uri="{FF2B5EF4-FFF2-40B4-BE49-F238E27FC236}">
                <a16:creationId xmlns:a16="http://schemas.microsoft.com/office/drawing/2014/main" id="{73C6486A-2373-55F4-1EEE-C1085E428B23}"/>
              </a:ext>
            </a:extLst>
          </p:cNvPr>
          <p:cNvSpPr txBox="1"/>
          <p:nvPr/>
        </p:nvSpPr>
        <p:spPr>
          <a:xfrm>
            <a:off x="192527" y="1429275"/>
            <a:ext cx="6658625" cy="1426544"/>
          </a:xfrm>
          <a:prstGeom prst="rect">
            <a:avLst/>
          </a:prstGeom>
          <a:noFill/>
        </p:spPr>
        <p:txBody>
          <a:bodyPr wrap="square">
            <a:spAutoFit/>
          </a:bodyPr>
          <a:lstStyle/>
          <a:p>
            <a:pPr marL="12700" marR="90170" indent="363855" algn="just">
              <a:lnSpc>
                <a:spcPct val="138800"/>
              </a:lnSpc>
              <a:spcBef>
                <a:spcPts val="930"/>
              </a:spcBef>
            </a:pPr>
            <a:r>
              <a:rPr lang="en-US" altLang="zh-CN" sz="1600" spc="-10" dirty="0" err="1">
                <a:latin typeface="Georgia"/>
                <a:cs typeface="Georgia"/>
              </a:rPr>
              <a:t>KMeans</a:t>
            </a:r>
            <a:r>
              <a:rPr lang="zh-CN" altLang="en-US" sz="1600" spc="70" dirty="0">
                <a:latin typeface="Georgia"/>
                <a:cs typeface="Georgia"/>
              </a:rPr>
              <a:t> </a:t>
            </a:r>
            <a:r>
              <a:rPr lang="zh-CN" altLang="en-US" sz="1600" spc="30" dirty="0">
                <a:latin typeface="SimSun"/>
                <a:cs typeface="SimSun"/>
              </a:rPr>
              <a:t>算法是一种常用的聚类算法</a:t>
            </a:r>
            <a:r>
              <a:rPr lang="zh-CN" altLang="en-US" sz="1600" spc="-355" dirty="0">
                <a:latin typeface="SimSun"/>
                <a:cs typeface="SimSun"/>
              </a:rPr>
              <a:t>，</a:t>
            </a:r>
            <a:r>
              <a:rPr lang="zh-CN" altLang="en-US" sz="1600" spc="30" dirty="0">
                <a:latin typeface="SimSun"/>
                <a:cs typeface="SimSun"/>
              </a:rPr>
              <a:t>用于将数据集分成</a:t>
            </a:r>
            <a:r>
              <a:rPr lang="zh-CN" altLang="en-US" sz="1600" spc="-295" dirty="0">
                <a:latin typeface="SimSun"/>
                <a:cs typeface="SimSun"/>
              </a:rPr>
              <a:t> </a:t>
            </a:r>
            <a:r>
              <a:rPr lang="en-US" altLang="zh-CN" sz="1600" spc="114" dirty="0">
                <a:latin typeface="Georgia"/>
                <a:cs typeface="Georgia"/>
              </a:rPr>
              <a:t>K</a:t>
            </a:r>
            <a:r>
              <a:rPr lang="zh-CN" altLang="en-US" sz="1600" spc="70" dirty="0">
                <a:latin typeface="Georgia"/>
                <a:cs typeface="Georgia"/>
              </a:rPr>
              <a:t> </a:t>
            </a:r>
            <a:r>
              <a:rPr lang="zh-CN" altLang="en-US" sz="1600" spc="30" dirty="0">
                <a:latin typeface="SimSun"/>
                <a:cs typeface="SimSun"/>
              </a:rPr>
              <a:t>个簇</a:t>
            </a:r>
            <a:r>
              <a:rPr lang="en-US" altLang="zh-CN" sz="1600" spc="-10" dirty="0" err="1">
                <a:latin typeface="Georgia"/>
                <a:cs typeface="Georgia"/>
              </a:rPr>
              <a:t>KMeans</a:t>
            </a:r>
            <a:r>
              <a:rPr lang="zh-CN" altLang="en-US" sz="1600" spc="110" dirty="0">
                <a:latin typeface="Georgia"/>
                <a:cs typeface="Georgia"/>
              </a:rPr>
              <a:t> </a:t>
            </a:r>
            <a:r>
              <a:rPr lang="zh-CN" altLang="en-US" sz="1600" spc="30" dirty="0">
                <a:latin typeface="SimSun"/>
                <a:cs typeface="SimSun"/>
              </a:rPr>
              <a:t>算法的基本思想是通过迭代优化</a:t>
            </a:r>
            <a:r>
              <a:rPr lang="zh-CN" altLang="en-US" sz="1600" spc="-245" dirty="0">
                <a:latin typeface="SimSun"/>
                <a:cs typeface="SimSun"/>
              </a:rPr>
              <a:t>，</a:t>
            </a:r>
            <a:r>
              <a:rPr lang="zh-CN" altLang="en-US" sz="1600" spc="30" dirty="0">
                <a:latin typeface="SimSun"/>
                <a:cs typeface="SimSun"/>
              </a:rPr>
              <a:t>将数据点分配到最近的簇 中心，并更新簇中心的位置。具体步骤如下：</a:t>
            </a:r>
            <a:endParaRPr lang="zh-CN" altLang="en-US" sz="1600" dirty="0">
              <a:latin typeface="SimSun"/>
              <a:cs typeface="SimSun"/>
            </a:endParaRPr>
          </a:p>
          <a:p>
            <a:pPr marL="12700" marR="90170" indent="363855" algn="just">
              <a:lnSpc>
                <a:spcPct val="138800"/>
              </a:lnSpc>
            </a:pPr>
            <a:r>
              <a:rPr lang="zh-CN" altLang="en-US" sz="1600" spc="50" dirty="0">
                <a:latin typeface="SimSun"/>
                <a:cs typeface="SimSun"/>
              </a:rPr>
              <a:t>二聚类算法</a:t>
            </a:r>
            <a:r>
              <a:rPr lang="zh-CN" altLang="en-US" sz="1600" spc="30" dirty="0">
                <a:latin typeface="SimSun"/>
                <a:cs typeface="SimSun"/>
              </a:rPr>
              <a:t>是</a:t>
            </a:r>
            <a:r>
              <a:rPr lang="zh-CN" altLang="en-US" sz="1600" spc="-155" dirty="0">
                <a:latin typeface="SimSun"/>
                <a:cs typeface="SimSun"/>
              </a:rPr>
              <a:t> </a:t>
            </a:r>
            <a:r>
              <a:rPr lang="en-US" altLang="zh-CN" sz="1600" spc="-10" dirty="0" err="1">
                <a:latin typeface="Georgia"/>
                <a:cs typeface="Georgia"/>
              </a:rPr>
              <a:t>KMeans</a:t>
            </a:r>
            <a:r>
              <a:rPr lang="zh-CN" altLang="en-US" sz="1600" spc="215" dirty="0">
                <a:latin typeface="Georgia"/>
                <a:cs typeface="Georgia"/>
              </a:rPr>
              <a:t> </a:t>
            </a:r>
            <a:r>
              <a:rPr lang="zh-CN" altLang="en-US" sz="1600" spc="50" dirty="0">
                <a:latin typeface="SimSun"/>
                <a:cs typeface="SimSun"/>
              </a:rPr>
              <a:t>算法的特</a:t>
            </a:r>
            <a:r>
              <a:rPr lang="zh-CN" altLang="en-US" sz="1600" spc="30" dirty="0">
                <a:latin typeface="SimSun"/>
                <a:cs typeface="SimSun"/>
              </a:rPr>
              <a:t>例</a:t>
            </a:r>
            <a:r>
              <a:rPr lang="zh-CN" altLang="en-US" sz="1600" spc="50" dirty="0">
                <a:latin typeface="SimSun"/>
                <a:cs typeface="SimSun"/>
              </a:rPr>
              <a:t>，用于将数据集分成两个</a:t>
            </a:r>
            <a:r>
              <a:rPr lang="zh-CN" altLang="en-US" sz="1600" spc="30" dirty="0">
                <a:latin typeface="SimSun"/>
                <a:cs typeface="SimSun"/>
              </a:rPr>
              <a:t>簇</a:t>
            </a:r>
            <a:endParaRPr lang="zh-CN" altLang="en-US" sz="1600" dirty="0">
              <a:latin typeface="SimSun"/>
              <a:cs typeface="SimSun"/>
            </a:endParaRPr>
          </a:p>
        </p:txBody>
      </p:sp>
      <p:sp>
        <p:nvSpPr>
          <p:cNvPr id="10" name="文本框 9">
            <a:extLst>
              <a:ext uri="{FF2B5EF4-FFF2-40B4-BE49-F238E27FC236}">
                <a16:creationId xmlns:a16="http://schemas.microsoft.com/office/drawing/2014/main" id="{A247F522-ED41-33EC-6171-85685264BE49}"/>
              </a:ext>
            </a:extLst>
          </p:cNvPr>
          <p:cNvSpPr txBox="1"/>
          <p:nvPr/>
        </p:nvSpPr>
        <p:spPr>
          <a:xfrm>
            <a:off x="192527" y="3148736"/>
            <a:ext cx="6097772" cy="2708306"/>
          </a:xfrm>
          <a:prstGeom prst="rect">
            <a:avLst/>
          </a:prstGeom>
          <a:noFill/>
        </p:spPr>
        <p:txBody>
          <a:bodyPr wrap="square">
            <a:spAutoFit/>
          </a:bodyPr>
          <a:lstStyle/>
          <a:p>
            <a:pPr marL="391795" lvl="1" indent="-215265">
              <a:lnSpc>
                <a:spcPct val="100000"/>
              </a:lnSpc>
              <a:buFont typeface="Georgia"/>
              <a:buAutoNum type="arabicPeriod"/>
              <a:tabLst>
                <a:tab pos="392430" algn="l"/>
              </a:tabLst>
            </a:pPr>
            <a:r>
              <a:rPr lang="zh-CN" altLang="en-US" sz="1800" spc="30" dirty="0">
                <a:latin typeface="SimSun"/>
                <a:cs typeface="SimSun"/>
              </a:rPr>
              <a:t>初始化：选择两个初始簇中心，可以是数据集中的最大值和最小值。</a:t>
            </a:r>
            <a:endParaRPr lang="zh-CN" altLang="en-US" sz="1800" dirty="0">
              <a:latin typeface="SimSun"/>
              <a:cs typeface="SimSun"/>
            </a:endParaRPr>
          </a:p>
          <a:p>
            <a:pPr marL="391795" lvl="1" indent="-215265">
              <a:lnSpc>
                <a:spcPct val="100000"/>
              </a:lnSpc>
              <a:spcBef>
                <a:spcPts val="1520"/>
              </a:spcBef>
              <a:buFont typeface="Georgia"/>
              <a:buAutoNum type="arabicPeriod"/>
              <a:tabLst>
                <a:tab pos="392430" algn="l"/>
              </a:tabLst>
            </a:pPr>
            <a:r>
              <a:rPr lang="zh-CN" altLang="en-US" sz="1800" spc="30" dirty="0">
                <a:latin typeface="SimSun"/>
                <a:cs typeface="SimSun"/>
              </a:rPr>
              <a:t>分配数据点：将每个数据点分配到最近的簇中心。</a:t>
            </a:r>
            <a:endParaRPr lang="zh-CN" altLang="en-US" sz="1800" dirty="0">
              <a:latin typeface="SimSun"/>
              <a:cs typeface="SimSun"/>
            </a:endParaRPr>
          </a:p>
          <a:p>
            <a:pPr marL="391795" lvl="1" indent="-215265">
              <a:lnSpc>
                <a:spcPct val="100000"/>
              </a:lnSpc>
              <a:spcBef>
                <a:spcPts val="1520"/>
              </a:spcBef>
              <a:buFont typeface="Georgia"/>
              <a:buAutoNum type="arabicPeriod"/>
              <a:tabLst>
                <a:tab pos="392430" algn="l"/>
              </a:tabLst>
            </a:pPr>
            <a:r>
              <a:rPr lang="zh-CN" altLang="en-US" sz="1800" spc="30" dirty="0">
                <a:latin typeface="SimSun"/>
                <a:cs typeface="SimSun"/>
              </a:rPr>
              <a:t>更新簇中心：计算每个簇的平均值，并将簇中心更新为该平均值。</a:t>
            </a:r>
            <a:endParaRPr lang="zh-CN" altLang="en-US" sz="1800" dirty="0">
              <a:latin typeface="SimSun"/>
              <a:cs typeface="SimSun"/>
            </a:endParaRPr>
          </a:p>
          <a:p>
            <a:pPr marL="391795" marR="90170" lvl="1" indent="-215265">
              <a:lnSpc>
                <a:spcPct val="138800"/>
              </a:lnSpc>
              <a:spcBef>
                <a:spcPts val="865"/>
              </a:spcBef>
              <a:buFont typeface="Georgia"/>
              <a:buAutoNum type="arabicPeriod"/>
              <a:tabLst>
                <a:tab pos="392430" algn="l"/>
              </a:tabLst>
            </a:pPr>
            <a:r>
              <a:rPr lang="zh-CN" altLang="en-US" sz="1800" spc="30" dirty="0">
                <a:latin typeface="SimSun"/>
                <a:cs typeface="SimSun"/>
              </a:rPr>
              <a:t>重复迭代</a:t>
            </a:r>
            <a:r>
              <a:rPr lang="zh-CN" altLang="en-US" sz="1800" spc="-215" dirty="0">
                <a:latin typeface="SimSun"/>
                <a:cs typeface="SimSun"/>
              </a:rPr>
              <a:t>：</a:t>
            </a:r>
            <a:r>
              <a:rPr lang="zh-CN" altLang="en-US" sz="1800" spc="30" dirty="0">
                <a:latin typeface="SimSun"/>
                <a:cs typeface="SimSun"/>
              </a:rPr>
              <a:t>重复步骤</a:t>
            </a:r>
            <a:r>
              <a:rPr lang="zh-CN" altLang="en-US" sz="1800" spc="-270" dirty="0">
                <a:latin typeface="SimSun"/>
                <a:cs typeface="SimSun"/>
              </a:rPr>
              <a:t> </a:t>
            </a:r>
            <a:r>
              <a:rPr lang="en-US" altLang="zh-CN" sz="1800" spc="-80" dirty="0">
                <a:latin typeface="Georgia"/>
                <a:cs typeface="Georgia"/>
              </a:rPr>
              <a:t>2</a:t>
            </a:r>
            <a:r>
              <a:rPr lang="zh-CN" altLang="en-US" sz="1800" spc="95" dirty="0">
                <a:latin typeface="Georgia"/>
                <a:cs typeface="Georgia"/>
              </a:rPr>
              <a:t> </a:t>
            </a:r>
            <a:r>
              <a:rPr lang="zh-CN" altLang="en-US" sz="1800" spc="30" dirty="0">
                <a:latin typeface="SimSun"/>
                <a:cs typeface="SimSun"/>
              </a:rPr>
              <a:t>和步骤</a:t>
            </a:r>
            <a:r>
              <a:rPr lang="zh-CN" altLang="en-US" sz="1800" spc="-270" dirty="0">
                <a:latin typeface="SimSun"/>
                <a:cs typeface="SimSun"/>
              </a:rPr>
              <a:t> </a:t>
            </a:r>
            <a:r>
              <a:rPr lang="en-US" altLang="zh-CN" sz="1800" spc="-140" dirty="0">
                <a:latin typeface="Georgia"/>
                <a:cs typeface="Georgia"/>
              </a:rPr>
              <a:t>3</a:t>
            </a:r>
            <a:r>
              <a:rPr lang="zh-CN" altLang="en-US" sz="1800" spc="-140" dirty="0">
                <a:latin typeface="SimSun"/>
                <a:cs typeface="SimSun"/>
              </a:rPr>
              <a:t>，</a:t>
            </a:r>
            <a:r>
              <a:rPr lang="zh-CN" altLang="en-US" sz="1800" spc="30" dirty="0">
                <a:latin typeface="SimSun"/>
                <a:cs typeface="SimSun"/>
              </a:rPr>
              <a:t>直到簇中心不再变化或达到最大迭 代次数。</a:t>
            </a:r>
            <a:endParaRPr lang="zh-CN" altLang="en-US" sz="1800" dirty="0">
              <a:latin typeface="SimSun"/>
              <a:cs typeface="SimSun"/>
            </a:endParaRPr>
          </a:p>
        </p:txBody>
      </p:sp>
      <p:pic>
        <p:nvPicPr>
          <p:cNvPr id="11" name="object 5">
            <a:extLst>
              <a:ext uri="{FF2B5EF4-FFF2-40B4-BE49-F238E27FC236}">
                <a16:creationId xmlns:a16="http://schemas.microsoft.com/office/drawing/2014/main" id="{4EC0BB18-BD4D-6F3C-3E23-A66272A71CC5}"/>
              </a:ext>
            </a:extLst>
          </p:cNvPr>
          <p:cNvPicPr/>
          <p:nvPr/>
        </p:nvPicPr>
        <p:blipFill>
          <a:blip r:embed="rId3" cstate="print"/>
          <a:stretch>
            <a:fillRect/>
          </a:stretch>
        </p:blipFill>
        <p:spPr>
          <a:xfrm>
            <a:off x="7502687" y="1670666"/>
            <a:ext cx="3794150" cy="3516667"/>
          </a:xfrm>
          <a:prstGeom prst="rect">
            <a:avLst/>
          </a:prstGeom>
        </p:spPr>
      </p:pic>
    </p:spTree>
    <p:extLst>
      <p:ext uri="{BB962C8B-B14F-4D97-AF65-F5344CB8AC3E}">
        <p14:creationId xmlns:p14="http://schemas.microsoft.com/office/powerpoint/2010/main" val="908734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580CC-BF91-AAE4-2A1C-F586C24EE44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40405D4-D3E4-D9F0-1BBF-B607E94AC825}"/>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A1FF7B9F-79C4-466D-2014-CF19F77BF12E}"/>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E2DAA94-63C8-AD02-D262-7860E2959DE4}"/>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瞌睡判定与报警插件</a:t>
            </a:r>
          </a:p>
        </p:txBody>
      </p:sp>
      <p:sp>
        <p:nvSpPr>
          <p:cNvPr id="7" name="object 5">
            <a:extLst>
              <a:ext uri="{FF2B5EF4-FFF2-40B4-BE49-F238E27FC236}">
                <a16:creationId xmlns:a16="http://schemas.microsoft.com/office/drawing/2014/main" id="{318ADCB5-9466-0234-0824-1D40EA283DE6}"/>
              </a:ext>
            </a:extLst>
          </p:cNvPr>
          <p:cNvSpPr txBox="1"/>
          <p:nvPr/>
        </p:nvSpPr>
        <p:spPr>
          <a:xfrm>
            <a:off x="558185" y="1225606"/>
            <a:ext cx="6658625" cy="289823"/>
          </a:xfrm>
          <a:prstGeom prst="rect">
            <a:avLst/>
          </a:prstGeom>
        </p:spPr>
        <p:txBody>
          <a:bodyPr vert="horz" wrap="square" lIns="0" tIns="12700" rIns="0" bIns="0" rtlCol="0">
            <a:spAutoFit/>
          </a:bodyPr>
          <a:lstStyle/>
          <a:p>
            <a:pPr marL="12700">
              <a:lnSpc>
                <a:spcPct val="100000"/>
              </a:lnSpc>
              <a:spcBef>
                <a:spcPts val="1325"/>
              </a:spcBef>
            </a:pPr>
            <a:r>
              <a:rPr lang="zh-CN" altLang="en-US" sz="1800" b="1" spc="30" dirty="0">
                <a:latin typeface="SimSun"/>
                <a:cs typeface="SimSun"/>
              </a:rPr>
              <a:t>疲劳报警与插件主函数实现</a:t>
            </a:r>
            <a:endParaRPr lang="zh-CN" altLang="en-US" b="1" dirty="0">
              <a:latin typeface="SimSun"/>
              <a:cs typeface="SimSun"/>
            </a:endParaRPr>
          </a:p>
        </p:txBody>
      </p:sp>
      <p:sp>
        <p:nvSpPr>
          <p:cNvPr id="12" name="文本框 11">
            <a:extLst>
              <a:ext uri="{FF2B5EF4-FFF2-40B4-BE49-F238E27FC236}">
                <a16:creationId xmlns:a16="http://schemas.microsoft.com/office/drawing/2014/main" id="{05EDD43B-0E17-DC92-FC67-2464E199C469}"/>
              </a:ext>
            </a:extLst>
          </p:cNvPr>
          <p:cNvSpPr txBox="1"/>
          <p:nvPr/>
        </p:nvSpPr>
        <p:spPr>
          <a:xfrm>
            <a:off x="192527" y="1429275"/>
            <a:ext cx="6658625" cy="741998"/>
          </a:xfrm>
          <a:prstGeom prst="rect">
            <a:avLst/>
          </a:prstGeom>
          <a:noFill/>
        </p:spPr>
        <p:txBody>
          <a:bodyPr wrap="square">
            <a:spAutoFit/>
          </a:bodyPr>
          <a:lstStyle/>
          <a:p>
            <a:pPr marL="12700" marR="90170" indent="363855" algn="just">
              <a:lnSpc>
                <a:spcPct val="138800"/>
              </a:lnSpc>
              <a:spcBef>
                <a:spcPts val="930"/>
              </a:spcBef>
            </a:pPr>
            <a:r>
              <a:rPr lang="zh-CN" altLang="en-US" sz="1600" spc="45" dirty="0">
                <a:latin typeface="SimSun"/>
                <a:cs typeface="SimSun"/>
              </a:rPr>
              <a:t>疲劳报警使用弹窗警告和声音报警的方</a:t>
            </a:r>
            <a:r>
              <a:rPr lang="zh-CN" altLang="en-US" sz="1600" spc="30" dirty="0">
                <a:latin typeface="SimSun"/>
                <a:cs typeface="SimSun"/>
              </a:rPr>
              <a:t>式</a:t>
            </a:r>
            <a:r>
              <a:rPr lang="zh-CN" altLang="en-US" sz="1600" spc="45" dirty="0">
                <a:latin typeface="SimSun"/>
                <a:cs typeface="SimSun"/>
              </a:rPr>
              <a:t>，</a:t>
            </a:r>
            <a:r>
              <a:rPr lang="zh-CN" altLang="en-US" sz="1600" spc="30" dirty="0">
                <a:latin typeface="SimSun"/>
                <a:cs typeface="SimSun"/>
              </a:rPr>
              <a:t>当</a:t>
            </a:r>
            <a:r>
              <a:rPr lang="zh-CN" altLang="en-US" sz="1600" spc="-165" dirty="0">
                <a:latin typeface="SimSun"/>
                <a:cs typeface="SimSun"/>
              </a:rPr>
              <a:t> </a:t>
            </a:r>
            <a:r>
              <a:rPr lang="en-US" altLang="zh-CN" sz="1600" spc="45" dirty="0">
                <a:latin typeface="Georgia"/>
                <a:cs typeface="Georgia"/>
              </a:rPr>
              <a:t>PERCLOS</a:t>
            </a:r>
            <a:r>
              <a:rPr lang="zh-CN" altLang="en-US" sz="1600" spc="195" dirty="0">
                <a:latin typeface="Georgia"/>
                <a:cs typeface="Georgia"/>
              </a:rPr>
              <a:t> </a:t>
            </a:r>
            <a:r>
              <a:rPr lang="zh-CN" altLang="en-US" sz="1600" spc="45" dirty="0">
                <a:latin typeface="SimSun"/>
                <a:cs typeface="SimSun"/>
              </a:rPr>
              <a:t>值超过</a:t>
            </a:r>
            <a:r>
              <a:rPr lang="zh-CN" altLang="en-US" sz="1600" spc="30" dirty="0">
                <a:latin typeface="SimSun"/>
                <a:cs typeface="SimSun"/>
              </a:rPr>
              <a:t>一 定阈值时，弹出警告窗口，并播放声音报警</a:t>
            </a:r>
            <a:endParaRPr lang="zh-CN" altLang="en-US" sz="1600" dirty="0">
              <a:latin typeface="SimSun"/>
              <a:cs typeface="SimSun"/>
            </a:endParaRPr>
          </a:p>
        </p:txBody>
      </p:sp>
      <p:pic>
        <p:nvPicPr>
          <p:cNvPr id="5" name="图片 4">
            <a:extLst>
              <a:ext uri="{FF2B5EF4-FFF2-40B4-BE49-F238E27FC236}">
                <a16:creationId xmlns:a16="http://schemas.microsoft.com/office/drawing/2014/main" id="{F6F0CB30-4835-A018-BCE2-FC5793C716D2}"/>
              </a:ext>
            </a:extLst>
          </p:cNvPr>
          <p:cNvPicPr>
            <a:picLocks noChangeAspect="1"/>
          </p:cNvPicPr>
          <p:nvPr/>
        </p:nvPicPr>
        <p:blipFill>
          <a:blip r:embed="rId3"/>
          <a:stretch>
            <a:fillRect/>
          </a:stretch>
        </p:blipFill>
        <p:spPr>
          <a:xfrm>
            <a:off x="558185" y="3626773"/>
            <a:ext cx="5469222" cy="2607956"/>
          </a:xfrm>
          <a:prstGeom prst="rect">
            <a:avLst/>
          </a:prstGeom>
        </p:spPr>
      </p:pic>
      <p:pic>
        <p:nvPicPr>
          <p:cNvPr id="9" name="图片 8">
            <a:extLst>
              <a:ext uri="{FF2B5EF4-FFF2-40B4-BE49-F238E27FC236}">
                <a16:creationId xmlns:a16="http://schemas.microsoft.com/office/drawing/2014/main" id="{A3B8F5D6-9A04-0D16-1EE4-EC95B2D17016}"/>
              </a:ext>
            </a:extLst>
          </p:cNvPr>
          <p:cNvPicPr>
            <a:picLocks noChangeAspect="1"/>
          </p:cNvPicPr>
          <p:nvPr/>
        </p:nvPicPr>
        <p:blipFill>
          <a:blip r:embed="rId4"/>
          <a:stretch>
            <a:fillRect/>
          </a:stretch>
        </p:blipFill>
        <p:spPr>
          <a:xfrm>
            <a:off x="7096372" y="826916"/>
            <a:ext cx="4617964" cy="3795389"/>
          </a:xfrm>
          <a:prstGeom prst="rect">
            <a:avLst/>
          </a:prstGeom>
        </p:spPr>
      </p:pic>
      <p:pic>
        <p:nvPicPr>
          <p:cNvPr id="14" name="图片 13">
            <a:extLst>
              <a:ext uri="{FF2B5EF4-FFF2-40B4-BE49-F238E27FC236}">
                <a16:creationId xmlns:a16="http://schemas.microsoft.com/office/drawing/2014/main" id="{98536984-21FC-AC95-30D2-05BBDB184CE6}"/>
              </a:ext>
            </a:extLst>
          </p:cNvPr>
          <p:cNvPicPr>
            <a:picLocks noChangeAspect="1"/>
          </p:cNvPicPr>
          <p:nvPr/>
        </p:nvPicPr>
        <p:blipFill>
          <a:blip r:embed="rId5"/>
          <a:stretch>
            <a:fillRect/>
          </a:stretch>
        </p:blipFill>
        <p:spPr>
          <a:xfrm>
            <a:off x="7052045" y="4603354"/>
            <a:ext cx="4617965" cy="2185676"/>
          </a:xfrm>
          <a:prstGeom prst="rect">
            <a:avLst/>
          </a:prstGeom>
        </p:spPr>
      </p:pic>
    </p:spTree>
    <p:extLst>
      <p:ext uri="{BB962C8B-B14F-4D97-AF65-F5344CB8AC3E}">
        <p14:creationId xmlns:p14="http://schemas.microsoft.com/office/powerpoint/2010/main" val="2692676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5820-4232-2D55-7B5B-734CA33E8FB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B16A034-7216-E275-C865-19E7AB81A1D3}"/>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E2C30ADF-B7EE-D21B-AAE5-42116DC340F5}"/>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C4D987D-5AE4-2046-A8D3-BB4D3F3E4CEF}"/>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瞌睡判定与报警插件</a:t>
            </a:r>
          </a:p>
        </p:txBody>
      </p:sp>
      <p:sp>
        <p:nvSpPr>
          <p:cNvPr id="7" name="object 5">
            <a:extLst>
              <a:ext uri="{FF2B5EF4-FFF2-40B4-BE49-F238E27FC236}">
                <a16:creationId xmlns:a16="http://schemas.microsoft.com/office/drawing/2014/main" id="{A2074733-1D3F-235D-4394-A433701A084C}"/>
              </a:ext>
            </a:extLst>
          </p:cNvPr>
          <p:cNvSpPr txBox="1"/>
          <p:nvPr/>
        </p:nvSpPr>
        <p:spPr>
          <a:xfrm>
            <a:off x="1036650" y="826916"/>
            <a:ext cx="6658625" cy="289823"/>
          </a:xfrm>
          <a:prstGeom prst="rect">
            <a:avLst/>
          </a:prstGeom>
        </p:spPr>
        <p:txBody>
          <a:bodyPr vert="horz" wrap="square" lIns="0" tIns="12700" rIns="0" bIns="0" rtlCol="0">
            <a:spAutoFit/>
          </a:bodyPr>
          <a:lstStyle/>
          <a:p>
            <a:pPr marL="12700">
              <a:lnSpc>
                <a:spcPct val="100000"/>
              </a:lnSpc>
              <a:spcBef>
                <a:spcPts val="1325"/>
              </a:spcBef>
            </a:pPr>
            <a:r>
              <a:rPr lang="zh-CN" altLang="en-US" sz="1800" b="1" spc="30" dirty="0">
                <a:latin typeface="SimSun"/>
                <a:cs typeface="SimSun"/>
              </a:rPr>
              <a:t>疲劳报警与插件</a:t>
            </a:r>
            <a:r>
              <a:rPr lang="zh-CN" altLang="en-US" b="1" spc="30" dirty="0">
                <a:latin typeface="SimSun"/>
                <a:cs typeface="SimSun"/>
              </a:rPr>
              <a:t>效果</a:t>
            </a:r>
            <a:endParaRPr lang="zh-CN" altLang="en-US" b="1" dirty="0">
              <a:latin typeface="SimSun"/>
              <a:cs typeface="SimSun"/>
            </a:endParaRPr>
          </a:p>
        </p:txBody>
      </p:sp>
      <p:sp>
        <p:nvSpPr>
          <p:cNvPr id="12" name="文本框 11">
            <a:extLst>
              <a:ext uri="{FF2B5EF4-FFF2-40B4-BE49-F238E27FC236}">
                <a16:creationId xmlns:a16="http://schemas.microsoft.com/office/drawing/2014/main" id="{931B04A0-AF21-6BF9-E760-040F6B6A40B8}"/>
              </a:ext>
            </a:extLst>
          </p:cNvPr>
          <p:cNvSpPr txBox="1"/>
          <p:nvPr/>
        </p:nvSpPr>
        <p:spPr>
          <a:xfrm>
            <a:off x="558185" y="972404"/>
            <a:ext cx="6658625" cy="420051"/>
          </a:xfrm>
          <a:prstGeom prst="rect">
            <a:avLst/>
          </a:prstGeom>
          <a:noFill/>
        </p:spPr>
        <p:txBody>
          <a:bodyPr wrap="square">
            <a:spAutoFit/>
          </a:bodyPr>
          <a:lstStyle/>
          <a:p>
            <a:pPr marL="12700" marR="90170" indent="363855" algn="just">
              <a:lnSpc>
                <a:spcPct val="138800"/>
              </a:lnSpc>
              <a:spcBef>
                <a:spcPts val="930"/>
              </a:spcBef>
            </a:pPr>
            <a:r>
              <a:rPr lang="zh-CN" altLang="en-US" sz="1800">
                <a:solidFill>
                  <a:srgbClr val="000000"/>
                </a:solidFill>
                <a:effectLst/>
                <a:latin typeface="宋体" panose="02010600030101010101" pitchFamily="2" charset="-122"/>
                <a:ea typeface="宋体" panose="02010600030101010101" pitchFamily="2" charset="-122"/>
              </a:rPr>
              <a:t>如下图，当眼睛闭合超过一定时间后，报警效果被触发</a:t>
            </a:r>
            <a:endParaRPr lang="zh-CN" altLang="en-US" sz="1600" dirty="0">
              <a:latin typeface="SimSun"/>
              <a:cs typeface="SimSun"/>
            </a:endParaRPr>
          </a:p>
        </p:txBody>
      </p:sp>
      <p:pic>
        <p:nvPicPr>
          <p:cNvPr id="8" name="图片 7">
            <a:extLst>
              <a:ext uri="{FF2B5EF4-FFF2-40B4-BE49-F238E27FC236}">
                <a16:creationId xmlns:a16="http://schemas.microsoft.com/office/drawing/2014/main" id="{D65CF66F-D87F-FFDF-DBBA-633349F08AB6}"/>
              </a:ext>
            </a:extLst>
          </p:cNvPr>
          <p:cNvPicPr>
            <a:picLocks noChangeAspect="1"/>
          </p:cNvPicPr>
          <p:nvPr/>
        </p:nvPicPr>
        <p:blipFill>
          <a:blip r:embed="rId3"/>
          <a:stretch>
            <a:fillRect/>
          </a:stretch>
        </p:blipFill>
        <p:spPr>
          <a:xfrm>
            <a:off x="1036650" y="1649186"/>
            <a:ext cx="10401300" cy="5208814"/>
          </a:xfrm>
          <a:prstGeom prst="rect">
            <a:avLst/>
          </a:prstGeom>
        </p:spPr>
      </p:pic>
    </p:spTree>
    <p:extLst>
      <p:ext uri="{BB962C8B-B14F-4D97-AF65-F5344CB8AC3E}">
        <p14:creationId xmlns:p14="http://schemas.microsoft.com/office/powerpoint/2010/main" val="2715442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EC329F-A4D9-472D-8B8D-D6370A67939C}"/>
              </a:ext>
            </a:extLst>
          </p:cNvPr>
          <p:cNvGrpSpPr/>
          <p:nvPr/>
        </p:nvGrpSpPr>
        <p:grpSpPr>
          <a:xfrm>
            <a:off x="4651576" y="669667"/>
            <a:ext cx="2888848" cy="1631216"/>
            <a:chOff x="1182814" y="2318695"/>
            <a:chExt cx="2888848" cy="1631216"/>
          </a:xfrm>
        </p:grpSpPr>
        <p:sp>
          <p:nvSpPr>
            <p:cNvPr id="3" name="文本框 4">
              <a:extLst>
                <a:ext uri="{FF2B5EF4-FFF2-40B4-BE49-F238E27FC236}">
                  <a16:creationId xmlns:a16="http://schemas.microsoft.com/office/drawing/2014/main" id="{5C1B7E7A-D0D6-41A3-A6D8-4B668B320790}"/>
                </a:ext>
              </a:extLst>
            </p:cNvPr>
            <p:cNvSpPr txBox="1"/>
            <p:nvPr/>
          </p:nvSpPr>
          <p:spPr>
            <a:xfrm>
              <a:off x="1182814" y="2318695"/>
              <a:ext cx="2888848"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a:solidFill>
                    <a:srgbClr val="193379"/>
                  </a:solidFill>
                  <a:latin typeface="微软雅黑" panose="020B0503020204020204" pitchFamily="34" charset="-122"/>
                  <a:ea typeface="微软雅黑" panose="020B0503020204020204" pitchFamily="34" charset="-122"/>
                </a:rPr>
                <a:t>目  录</a:t>
              </a:r>
              <a:endParaRPr lang="zh-CN" altLang="en-US" sz="6600" b="1" dirty="0">
                <a:solidFill>
                  <a:srgbClr val="193379"/>
                </a:solidFill>
                <a:latin typeface="微软雅黑" panose="020B0503020204020204" pitchFamily="34" charset="-122"/>
                <a:ea typeface="微软雅黑" panose="020B0503020204020204" pitchFamily="34" charset="-122"/>
              </a:endParaRPr>
            </a:p>
          </p:txBody>
        </p:sp>
        <p:sp>
          <p:nvSpPr>
            <p:cNvPr id="4" name="文本框 6">
              <a:extLst>
                <a:ext uri="{FF2B5EF4-FFF2-40B4-BE49-F238E27FC236}">
                  <a16:creationId xmlns:a16="http://schemas.microsoft.com/office/drawing/2014/main" id="{263A2730-C0A2-427E-B840-E1788C2867F7}"/>
                </a:ext>
              </a:extLst>
            </p:cNvPr>
            <p:cNvSpPr txBox="1"/>
            <p:nvPr/>
          </p:nvSpPr>
          <p:spPr>
            <a:xfrm>
              <a:off x="1563466" y="3426691"/>
              <a:ext cx="212754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2800" dirty="0">
                  <a:solidFill>
                    <a:srgbClr val="193379"/>
                  </a:solidFill>
                  <a:latin typeface="微软雅黑" panose="020B0503020204020204" pitchFamily="34" charset="-122"/>
                  <a:ea typeface="微软雅黑" panose="020B0503020204020204" pitchFamily="34" charset="-122"/>
                </a:rPr>
                <a:t>CONTENTS</a:t>
              </a:r>
            </a:p>
          </p:txBody>
        </p:sp>
      </p:grpSp>
      <p:sp>
        <p:nvSpPr>
          <p:cNvPr id="5" name="矩形 4">
            <a:extLst>
              <a:ext uri="{FF2B5EF4-FFF2-40B4-BE49-F238E27FC236}">
                <a16:creationId xmlns:a16="http://schemas.microsoft.com/office/drawing/2014/main" id="{5ECB2C1D-FBEC-46FA-AB7C-5FD83446C1B7}"/>
              </a:ext>
            </a:extLst>
          </p:cNvPr>
          <p:cNvSpPr/>
          <p:nvPr/>
        </p:nvSpPr>
        <p:spPr bwMode="auto">
          <a:xfrm>
            <a:off x="2069529" y="2798288"/>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1</a:t>
            </a:r>
          </a:p>
        </p:txBody>
      </p:sp>
      <p:sp>
        <p:nvSpPr>
          <p:cNvPr id="6" name="文本框 5">
            <a:extLst>
              <a:ext uri="{FF2B5EF4-FFF2-40B4-BE49-F238E27FC236}">
                <a16:creationId xmlns:a16="http://schemas.microsoft.com/office/drawing/2014/main" id="{2E5091B9-1F54-4C81-8AC6-6D37CA792B2E}"/>
              </a:ext>
            </a:extLst>
          </p:cNvPr>
          <p:cNvSpPr txBox="1"/>
          <p:nvPr/>
        </p:nvSpPr>
        <p:spPr>
          <a:xfrm>
            <a:off x="3141345" y="2797075"/>
            <a:ext cx="2031325"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选题背景</a:t>
            </a:r>
          </a:p>
        </p:txBody>
      </p:sp>
      <p:sp>
        <p:nvSpPr>
          <p:cNvPr id="9" name="矩形 8">
            <a:extLst>
              <a:ext uri="{FF2B5EF4-FFF2-40B4-BE49-F238E27FC236}">
                <a16:creationId xmlns:a16="http://schemas.microsoft.com/office/drawing/2014/main" id="{8DCD2CDE-3670-409B-BD6C-707F43DEE059}"/>
              </a:ext>
            </a:extLst>
          </p:cNvPr>
          <p:cNvSpPr/>
          <p:nvPr/>
        </p:nvSpPr>
        <p:spPr bwMode="auto">
          <a:xfrm>
            <a:off x="2069529" y="3828981"/>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a:solidFill>
                  <a:schemeClr val="bg1">
                    <a:lumMod val="100000"/>
                  </a:schemeClr>
                </a:solidFill>
                <a:latin typeface="微软雅黑" panose="020B0503020204020204" pitchFamily="34" charset="-122"/>
                <a:ea typeface="微软雅黑" panose="020B0503020204020204" pitchFamily="34" charset="-122"/>
                <a:cs typeface="+mn-ea"/>
                <a:sym typeface="+mn-lt"/>
              </a:rPr>
              <a:t>2</a:t>
            </a:r>
            <a:endPar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CD54DF30-2D2B-419A-AE64-20F4C1D5222E}"/>
              </a:ext>
            </a:extLst>
          </p:cNvPr>
          <p:cNvSpPr txBox="1"/>
          <p:nvPr/>
        </p:nvSpPr>
        <p:spPr>
          <a:xfrm>
            <a:off x="3141345" y="3827768"/>
            <a:ext cx="2031325"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系统设计</a:t>
            </a:r>
          </a:p>
        </p:txBody>
      </p:sp>
      <p:sp>
        <p:nvSpPr>
          <p:cNvPr id="13" name="矩形 12">
            <a:extLst>
              <a:ext uri="{FF2B5EF4-FFF2-40B4-BE49-F238E27FC236}">
                <a16:creationId xmlns:a16="http://schemas.microsoft.com/office/drawing/2014/main" id="{4E5125B6-ED5E-43F2-9AA1-C0CDC721AF48}"/>
              </a:ext>
            </a:extLst>
          </p:cNvPr>
          <p:cNvSpPr/>
          <p:nvPr/>
        </p:nvSpPr>
        <p:spPr bwMode="auto">
          <a:xfrm>
            <a:off x="7018815" y="2797074"/>
            <a:ext cx="643962" cy="643904"/>
          </a:xfrm>
          <a:prstGeom prst="rect">
            <a:avLst/>
          </a:prstGeom>
          <a:solidFill>
            <a:srgbClr val="193379"/>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3</a:t>
            </a:r>
          </a:p>
        </p:txBody>
      </p:sp>
      <p:sp>
        <p:nvSpPr>
          <p:cNvPr id="14" name="文本框 13">
            <a:extLst>
              <a:ext uri="{FF2B5EF4-FFF2-40B4-BE49-F238E27FC236}">
                <a16:creationId xmlns:a16="http://schemas.microsoft.com/office/drawing/2014/main" id="{CF999DE8-489D-4E37-A969-AF757C3947BF}"/>
              </a:ext>
            </a:extLst>
          </p:cNvPr>
          <p:cNvSpPr txBox="1"/>
          <p:nvPr/>
        </p:nvSpPr>
        <p:spPr>
          <a:xfrm>
            <a:off x="8090631" y="2795861"/>
            <a:ext cx="3416320" cy="646331"/>
          </a:xfrm>
          <a:prstGeom prst="rect">
            <a:avLst/>
          </a:prstGeom>
          <a:noFill/>
        </p:spPr>
        <p:txBody>
          <a:bodyPr wrap="none"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问题与解决方案</a:t>
            </a:r>
          </a:p>
        </p:txBody>
      </p:sp>
      <p:sp>
        <p:nvSpPr>
          <p:cNvPr id="15" name="矩形 14">
            <a:extLst>
              <a:ext uri="{FF2B5EF4-FFF2-40B4-BE49-F238E27FC236}">
                <a16:creationId xmlns:a16="http://schemas.microsoft.com/office/drawing/2014/main" id="{3F51B559-4346-4A35-8954-9FEEB26DF383}"/>
              </a:ext>
            </a:extLst>
          </p:cNvPr>
          <p:cNvSpPr/>
          <p:nvPr/>
        </p:nvSpPr>
        <p:spPr bwMode="auto">
          <a:xfrm>
            <a:off x="7018815" y="3828981"/>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4</a:t>
            </a:r>
          </a:p>
        </p:txBody>
      </p:sp>
      <p:sp>
        <p:nvSpPr>
          <p:cNvPr id="16" name="文本框 15">
            <a:extLst>
              <a:ext uri="{FF2B5EF4-FFF2-40B4-BE49-F238E27FC236}">
                <a16:creationId xmlns:a16="http://schemas.microsoft.com/office/drawing/2014/main" id="{5D788679-A838-496E-B790-32E1EA922AD8}"/>
              </a:ext>
            </a:extLst>
          </p:cNvPr>
          <p:cNvSpPr txBox="1"/>
          <p:nvPr/>
        </p:nvSpPr>
        <p:spPr>
          <a:xfrm>
            <a:off x="8090631" y="3827768"/>
            <a:ext cx="2492990"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1895167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E38C-9F6B-A96E-1949-829350B380A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82E6CA7E-823F-6EDB-FE05-063A2C293C0B}"/>
              </a:ext>
            </a:extLst>
          </p:cNvPr>
          <p:cNvSpPr txBox="1"/>
          <p:nvPr/>
        </p:nvSpPr>
        <p:spPr>
          <a:xfrm>
            <a:off x="7912861" y="226751"/>
            <a:ext cx="4080665"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问题与解决方案</a:t>
            </a:r>
          </a:p>
        </p:txBody>
      </p:sp>
      <p:cxnSp>
        <p:nvCxnSpPr>
          <p:cNvPr id="3" name="直接连接符 2">
            <a:extLst>
              <a:ext uri="{FF2B5EF4-FFF2-40B4-BE49-F238E27FC236}">
                <a16:creationId xmlns:a16="http://schemas.microsoft.com/office/drawing/2014/main" id="{2EB66AA9-FB14-7D37-0139-0E7519728016}"/>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9637E96-C09A-0EFE-4755-1BFE664763F6}"/>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问题与解决方案</a:t>
            </a:r>
          </a:p>
        </p:txBody>
      </p:sp>
      <p:sp>
        <p:nvSpPr>
          <p:cNvPr id="12" name="文本框 11">
            <a:extLst>
              <a:ext uri="{FF2B5EF4-FFF2-40B4-BE49-F238E27FC236}">
                <a16:creationId xmlns:a16="http://schemas.microsoft.com/office/drawing/2014/main" id="{EAAF3C9F-8D59-A9E6-B112-B355CFCB3CB1}"/>
              </a:ext>
            </a:extLst>
          </p:cNvPr>
          <p:cNvSpPr txBox="1"/>
          <p:nvPr/>
        </p:nvSpPr>
        <p:spPr>
          <a:xfrm>
            <a:off x="663213" y="826916"/>
            <a:ext cx="6658625" cy="646331"/>
          </a:xfrm>
          <a:prstGeom prst="rect">
            <a:avLst/>
          </a:prstGeom>
          <a:noFill/>
        </p:spPr>
        <p:txBody>
          <a:bodyPr wrap="square">
            <a:spAutoFit/>
          </a:bodyPr>
          <a:lstStyle/>
          <a:p>
            <a:r>
              <a:rPr lang="zh-CN" altLang="en-US" sz="1800" dirty="0">
                <a:solidFill>
                  <a:srgbClr val="000000"/>
                </a:solidFill>
                <a:effectLst/>
                <a:latin typeface="宋体" panose="02010600030101010101" pitchFamily="2" charset="-122"/>
                <a:ea typeface="宋体" panose="02010600030101010101" pitchFamily="2" charset="-122"/>
              </a:rPr>
              <a:t>在本实验过程中，我们遇到了以下几个主要问题，并通过相应的解决 方案成功解决了这些问题。</a:t>
            </a:r>
            <a:endParaRPr lang="zh-CN" altLang="en-US" sz="1600" dirty="0">
              <a:latin typeface="SimSun"/>
              <a:cs typeface="SimSun"/>
            </a:endParaRPr>
          </a:p>
        </p:txBody>
      </p:sp>
      <p:sp>
        <p:nvSpPr>
          <p:cNvPr id="15" name="文本框 14">
            <a:extLst>
              <a:ext uri="{FF2B5EF4-FFF2-40B4-BE49-F238E27FC236}">
                <a16:creationId xmlns:a16="http://schemas.microsoft.com/office/drawing/2014/main" id="{7CA0066A-018C-8994-C957-C8ECBDFF982F}"/>
              </a:ext>
            </a:extLst>
          </p:cNvPr>
          <p:cNvSpPr txBox="1"/>
          <p:nvPr/>
        </p:nvSpPr>
        <p:spPr>
          <a:xfrm>
            <a:off x="663212" y="1822648"/>
            <a:ext cx="7460061" cy="4299703"/>
          </a:xfrm>
          <a:prstGeom prst="rect">
            <a:avLst/>
          </a:prstGeom>
          <a:noFill/>
        </p:spPr>
        <p:txBody>
          <a:bodyPr wrap="square">
            <a:spAutoFit/>
          </a:bodyPr>
          <a:lstStyle/>
          <a:p>
            <a:pPr marL="12700" marR="5080" indent="363855">
              <a:lnSpc>
                <a:spcPct val="138800"/>
              </a:lnSpc>
              <a:spcBef>
                <a:spcPts val="925"/>
              </a:spcBef>
            </a:pPr>
            <a:r>
              <a:rPr lang="zh-CN" altLang="en-US" sz="1400" spc="30" dirty="0">
                <a:latin typeface="SimSun"/>
                <a:cs typeface="SimSun"/>
              </a:rPr>
              <a:t>在开发过程中</a:t>
            </a:r>
            <a:r>
              <a:rPr lang="zh-CN" altLang="en-US" sz="1400" spc="-35" dirty="0">
                <a:latin typeface="SimSun"/>
                <a:cs typeface="SimSun"/>
              </a:rPr>
              <a:t>，</a:t>
            </a:r>
            <a:r>
              <a:rPr lang="en-US" altLang="zh-CN" sz="1400" spc="-35" dirty="0">
                <a:latin typeface="Georgia"/>
                <a:cs typeface="Georgia"/>
              </a:rPr>
              <a:t>debug</a:t>
            </a:r>
            <a:r>
              <a:rPr lang="zh-CN" altLang="en-US" sz="1400" spc="110" dirty="0">
                <a:latin typeface="Georgia"/>
                <a:cs typeface="Georgia"/>
              </a:rPr>
              <a:t> </a:t>
            </a:r>
            <a:r>
              <a:rPr lang="zh-CN" altLang="en-US" sz="1400" spc="30" dirty="0">
                <a:latin typeface="SimSun"/>
                <a:cs typeface="SimSun"/>
              </a:rPr>
              <a:t>是一个不可避免的环节</a:t>
            </a:r>
            <a:r>
              <a:rPr lang="zh-CN" altLang="en-US" sz="1400" spc="-80" dirty="0">
                <a:latin typeface="SimSun"/>
                <a:cs typeface="SimSun"/>
              </a:rPr>
              <a:t>。</a:t>
            </a:r>
            <a:r>
              <a:rPr lang="zh-CN" altLang="en-US" sz="1400" spc="30" dirty="0">
                <a:latin typeface="SimSun"/>
                <a:cs typeface="SimSun"/>
              </a:rPr>
              <a:t>然而</a:t>
            </a:r>
            <a:r>
              <a:rPr lang="zh-CN" altLang="en-US" sz="1400" spc="-100" dirty="0">
                <a:latin typeface="SimSun"/>
                <a:cs typeface="SimSun"/>
              </a:rPr>
              <a:t>，</a:t>
            </a:r>
            <a:r>
              <a:rPr lang="zh-CN" altLang="en-US" sz="1400" spc="30" dirty="0">
                <a:latin typeface="SimSun"/>
                <a:cs typeface="SimSun"/>
              </a:rPr>
              <a:t>由于本系统涉 及多个模块和复杂的图像处理算法</a:t>
            </a:r>
            <a:r>
              <a:rPr lang="zh-CN" altLang="en-US" sz="1400" spc="-80" dirty="0">
                <a:latin typeface="SimSun"/>
                <a:cs typeface="SimSun"/>
              </a:rPr>
              <a:t>，</a:t>
            </a:r>
            <a:r>
              <a:rPr lang="en-US" altLang="zh-CN" sz="1400" spc="-80" dirty="0">
                <a:latin typeface="Georgia"/>
                <a:cs typeface="Georgia"/>
              </a:rPr>
              <a:t>debug</a:t>
            </a:r>
            <a:r>
              <a:rPr lang="zh-CN" altLang="en-US" sz="1400" spc="105" dirty="0">
                <a:latin typeface="Georgia"/>
                <a:cs typeface="Georgia"/>
              </a:rPr>
              <a:t> </a:t>
            </a:r>
            <a:r>
              <a:rPr lang="zh-CN" altLang="en-US" sz="1400" spc="30" dirty="0">
                <a:latin typeface="SimSun"/>
                <a:cs typeface="SimSun"/>
              </a:rPr>
              <a:t>变得尤为困难</a:t>
            </a:r>
            <a:r>
              <a:rPr lang="zh-CN" altLang="en-US" sz="1400" spc="-295" dirty="0">
                <a:latin typeface="SimSun"/>
                <a:cs typeface="SimSun"/>
              </a:rPr>
              <a:t>。</a:t>
            </a:r>
            <a:r>
              <a:rPr lang="zh-CN" altLang="en-US" sz="1400" spc="30" dirty="0">
                <a:latin typeface="SimSun"/>
                <a:cs typeface="SimSun"/>
              </a:rPr>
              <a:t>主要问题包括：</a:t>
            </a:r>
            <a:endParaRPr lang="zh-CN" altLang="en-US" sz="1400" dirty="0">
              <a:latin typeface="SimSun"/>
              <a:cs typeface="SimSun"/>
            </a:endParaRPr>
          </a:p>
          <a:p>
            <a:pPr marL="391795" lvl="2" indent="-215265">
              <a:lnSpc>
                <a:spcPct val="100000"/>
              </a:lnSpc>
              <a:spcBef>
                <a:spcPts val="1325"/>
              </a:spcBef>
              <a:buFont typeface="Georgia"/>
              <a:buChar char="•"/>
              <a:tabLst>
                <a:tab pos="392430" algn="l"/>
              </a:tabLst>
            </a:pPr>
            <a:r>
              <a:rPr lang="zh-CN" altLang="en-US" sz="1600" spc="30" dirty="0">
                <a:latin typeface="SimSun"/>
                <a:cs typeface="SimSun"/>
              </a:rPr>
              <a:t>无法直观地观察中间结果。</a:t>
            </a:r>
            <a:endParaRPr lang="zh-CN" altLang="en-US" sz="1600" dirty="0">
              <a:latin typeface="SimSun"/>
              <a:cs typeface="SimSun"/>
            </a:endParaRPr>
          </a:p>
          <a:p>
            <a:pPr marL="376555" marR="1327785" lvl="2" indent="-200025">
              <a:lnSpc>
                <a:spcPct val="178800"/>
              </a:lnSpc>
              <a:spcBef>
                <a:spcPts val="215"/>
              </a:spcBef>
              <a:buFont typeface="Georgia"/>
              <a:buChar char="•"/>
              <a:tabLst>
                <a:tab pos="392430" algn="l"/>
              </a:tabLst>
            </a:pPr>
            <a:r>
              <a:rPr lang="zh-CN" altLang="en-US" sz="1600" spc="30" dirty="0">
                <a:latin typeface="SimSun"/>
                <a:cs typeface="SimSun"/>
              </a:rPr>
              <a:t>经常遇到动态内存管理错误导致的程序崩溃等现象。</a:t>
            </a:r>
            <a:r>
              <a:rPr lang="zh-CN" altLang="en-US" sz="1400" spc="30" dirty="0">
                <a:latin typeface="SimSun"/>
                <a:cs typeface="SimSun"/>
              </a:rPr>
              <a:t> </a:t>
            </a:r>
            <a:endParaRPr lang="en-US" altLang="zh-CN" sz="1400" spc="30" dirty="0">
              <a:latin typeface="SimSun"/>
              <a:cs typeface="SimSun"/>
            </a:endParaRPr>
          </a:p>
          <a:p>
            <a:pPr marL="176530" marR="1327785" lvl="2">
              <a:lnSpc>
                <a:spcPct val="178800"/>
              </a:lnSpc>
              <a:spcBef>
                <a:spcPts val="215"/>
              </a:spcBef>
              <a:tabLst>
                <a:tab pos="392430" algn="l"/>
              </a:tabLst>
            </a:pPr>
            <a:r>
              <a:rPr lang="en-US" altLang="zh-CN" sz="1400" spc="30" dirty="0">
                <a:latin typeface="SimSun"/>
                <a:cs typeface="SimSun"/>
              </a:rPr>
              <a:t>	</a:t>
            </a:r>
            <a:r>
              <a:rPr lang="zh-CN" altLang="en-US" sz="1400" spc="30" dirty="0">
                <a:latin typeface="SimSun"/>
                <a:cs typeface="SimSun"/>
              </a:rPr>
              <a:t>为了解决这些问题，我们采取了以下措施：</a:t>
            </a:r>
            <a:endParaRPr lang="zh-CN" altLang="en-US" sz="1400" dirty="0">
              <a:latin typeface="SimSun"/>
              <a:cs typeface="SimSun"/>
            </a:endParaRPr>
          </a:p>
          <a:p>
            <a:pPr marL="391795" marR="137795" lvl="2" indent="-215265">
              <a:lnSpc>
                <a:spcPct val="138800"/>
              </a:lnSpc>
              <a:spcBef>
                <a:spcPts val="675"/>
              </a:spcBef>
              <a:buFont typeface="Georgia"/>
              <a:buChar char="•"/>
              <a:tabLst>
                <a:tab pos="392430" algn="l"/>
              </a:tabLst>
            </a:pPr>
            <a:r>
              <a:rPr lang="zh-CN" altLang="en-US" sz="1600" spc="55" dirty="0">
                <a:latin typeface="SimSun"/>
                <a:cs typeface="SimSun"/>
              </a:rPr>
              <a:t>日志</a:t>
            </a:r>
            <a:r>
              <a:rPr lang="zh-CN" altLang="en-US" sz="1600" spc="60" dirty="0">
                <a:latin typeface="SimSun"/>
                <a:cs typeface="SimSun"/>
              </a:rPr>
              <a:t>记</a:t>
            </a:r>
            <a:r>
              <a:rPr lang="zh-CN" altLang="en-US" sz="1600" spc="30" dirty="0">
                <a:latin typeface="SimSun"/>
                <a:cs typeface="SimSun"/>
              </a:rPr>
              <a:t>录</a:t>
            </a:r>
            <a:r>
              <a:rPr lang="zh-CN" altLang="en-US" sz="1600" spc="55" dirty="0">
                <a:latin typeface="SimSun"/>
                <a:cs typeface="SimSun"/>
              </a:rPr>
              <a:t>：在</a:t>
            </a:r>
            <a:r>
              <a:rPr lang="zh-CN" altLang="en-US" sz="1600" spc="60" dirty="0">
                <a:latin typeface="SimSun"/>
                <a:cs typeface="SimSun"/>
              </a:rPr>
              <a:t>关</a:t>
            </a:r>
            <a:r>
              <a:rPr lang="zh-CN" altLang="en-US" sz="1600" spc="55" dirty="0">
                <a:latin typeface="SimSun"/>
                <a:cs typeface="SimSun"/>
              </a:rPr>
              <a:t>键</a:t>
            </a:r>
            <a:r>
              <a:rPr lang="zh-CN" altLang="en-US" sz="1600" spc="60" dirty="0">
                <a:latin typeface="SimSun"/>
                <a:cs typeface="SimSun"/>
              </a:rPr>
              <a:t>步</a:t>
            </a:r>
            <a:r>
              <a:rPr lang="zh-CN" altLang="en-US" sz="1600" spc="55" dirty="0">
                <a:latin typeface="SimSun"/>
                <a:cs typeface="SimSun"/>
              </a:rPr>
              <a:t>骤和</a:t>
            </a:r>
            <a:r>
              <a:rPr lang="zh-CN" altLang="en-US" sz="1600" spc="60" dirty="0">
                <a:latin typeface="SimSun"/>
                <a:cs typeface="SimSun"/>
              </a:rPr>
              <a:t>函</a:t>
            </a:r>
            <a:r>
              <a:rPr lang="zh-CN" altLang="en-US" sz="1600" spc="55" dirty="0">
                <a:latin typeface="SimSun"/>
                <a:cs typeface="SimSun"/>
              </a:rPr>
              <a:t>数</a:t>
            </a:r>
            <a:r>
              <a:rPr lang="zh-CN" altLang="en-US" sz="1600" spc="60" dirty="0">
                <a:latin typeface="SimSun"/>
                <a:cs typeface="SimSun"/>
              </a:rPr>
              <a:t>中</a:t>
            </a:r>
            <a:r>
              <a:rPr lang="zh-CN" altLang="en-US" sz="1600" spc="55" dirty="0">
                <a:latin typeface="SimSun"/>
                <a:cs typeface="SimSun"/>
              </a:rPr>
              <a:t>添加</a:t>
            </a:r>
            <a:r>
              <a:rPr lang="zh-CN" altLang="en-US" sz="1600" spc="60" dirty="0">
                <a:latin typeface="SimSun"/>
                <a:cs typeface="SimSun"/>
              </a:rPr>
              <a:t>详</a:t>
            </a:r>
            <a:r>
              <a:rPr lang="zh-CN" altLang="en-US" sz="1600" spc="55" dirty="0">
                <a:latin typeface="SimSun"/>
                <a:cs typeface="SimSun"/>
              </a:rPr>
              <a:t>细</a:t>
            </a:r>
            <a:r>
              <a:rPr lang="zh-CN" altLang="en-US" sz="1600" spc="60" dirty="0">
                <a:latin typeface="SimSun"/>
                <a:cs typeface="SimSun"/>
              </a:rPr>
              <a:t>的</a:t>
            </a:r>
            <a:r>
              <a:rPr lang="zh-CN" altLang="en-US" sz="1600" spc="55" dirty="0">
                <a:latin typeface="SimSun"/>
                <a:cs typeface="SimSun"/>
              </a:rPr>
              <a:t>日</a:t>
            </a:r>
            <a:r>
              <a:rPr lang="zh-CN" altLang="en-US" sz="1600" spc="60" dirty="0">
                <a:latin typeface="SimSun"/>
                <a:cs typeface="SimSun"/>
              </a:rPr>
              <a:t>志</a:t>
            </a:r>
            <a:r>
              <a:rPr lang="zh-CN" altLang="en-US" sz="1600" spc="55" dirty="0">
                <a:latin typeface="SimSun"/>
                <a:cs typeface="SimSun"/>
              </a:rPr>
              <a:t>记</a:t>
            </a:r>
            <a:r>
              <a:rPr lang="zh-CN" altLang="en-US" sz="1600" spc="30" dirty="0">
                <a:latin typeface="SimSun"/>
                <a:cs typeface="SimSun"/>
              </a:rPr>
              <a:t>录</a:t>
            </a:r>
            <a:r>
              <a:rPr lang="zh-CN" altLang="en-US" sz="1600" spc="55" dirty="0">
                <a:latin typeface="SimSun"/>
                <a:cs typeface="SimSun"/>
              </a:rPr>
              <a:t>，</a:t>
            </a:r>
            <a:r>
              <a:rPr lang="zh-CN" altLang="en-US" sz="1600" spc="60" dirty="0">
                <a:latin typeface="SimSun"/>
                <a:cs typeface="SimSun"/>
              </a:rPr>
              <a:t>记</a:t>
            </a:r>
            <a:r>
              <a:rPr lang="zh-CN" altLang="en-US" sz="1600" spc="55" dirty="0">
                <a:latin typeface="SimSun"/>
                <a:cs typeface="SimSun"/>
              </a:rPr>
              <a:t>录</a:t>
            </a:r>
            <a:r>
              <a:rPr lang="zh-CN" altLang="en-US" sz="1600" spc="60" dirty="0">
                <a:latin typeface="SimSun"/>
                <a:cs typeface="SimSun"/>
              </a:rPr>
              <a:t>变</a:t>
            </a:r>
            <a:r>
              <a:rPr lang="zh-CN" altLang="en-US" sz="1600" spc="55" dirty="0">
                <a:latin typeface="SimSun"/>
                <a:cs typeface="SimSun"/>
              </a:rPr>
              <a:t>量</a:t>
            </a:r>
            <a:r>
              <a:rPr lang="zh-CN" altLang="en-US" sz="1600" spc="30" dirty="0">
                <a:latin typeface="SimSun"/>
                <a:cs typeface="SimSun"/>
              </a:rPr>
              <a:t>值 和执行流程，方便定位问题。</a:t>
            </a:r>
            <a:endParaRPr lang="zh-CN" altLang="en-US" sz="1600" dirty="0">
              <a:latin typeface="SimSun"/>
              <a:cs typeface="SimSun"/>
            </a:endParaRPr>
          </a:p>
          <a:p>
            <a:pPr marL="391795" marR="137795" lvl="2" indent="-215265">
              <a:lnSpc>
                <a:spcPct val="138800"/>
              </a:lnSpc>
              <a:spcBef>
                <a:spcPts val="885"/>
              </a:spcBef>
              <a:buFont typeface="Georgia"/>
              <a:buChar char="•"/>
              <a:tabLst>
                <a:tab pos="392430" algn="l"/>
              </a:tabLst>
            </a:pPr>
            <a:r>
              <a:rPr lang="zh-CN" altLang="en-US" sz="1600" spc="30" dirty="0">
                <a:latin typeface="SimSun"/>
                <a:cs typeface="SimSun"/>
              </a:rPr>
              <a:t>可视化工具</a:t>
            </a:r>
            <a:r>
              <a:rPr lang="zh-CN" altLang="en-US" sz="1600" spc="-200" dirty="0">
                <a:latin typeface="SimSun"/>
                <a:cs typeface="SimSun"/>
              </a:rPr>
              <a:t>：</a:t>
            </a:r>
            <a:r>
              <a:rPr lang="zh-CN" altLang="en-US" sz="1600" spc="30" dirty="0">
                <a:latin typeface="SimSun"/>
                <a:cs typeface="SimSun"/>
              </a:rPr>
              <a:t>将中间结果可视化</a:t>
            </a:r>
            <a:r>
              <a:rPr lang="zh-CN" altLang="en-US" sz="1600" spc="-195" dirty="0">
                <a:latin typeface="SimSun"/>
                <a:cs typeface="SimSun"/>
              </a:rPr>
              <a:t>，</a:t>
            </a:r>
            <a:r>
              <a:rPr lang="zh-CN" altLang="en-US" sz="1600" spc="30" dirty="0">
                <a:latin typeface="SimSun"/>
                <a:cs typeface="SimSun"/>
              </a:rPr>
              <a:t>如将图片复制到窗口中显示</a:t>
            </a:r>
            <a:r>
              <a:rPr lang="zh-CN" altLang="en-US" sz="1600" spc="-195" dirty="0">
                <a:latin typeface="SimSun"/>
                <a:cs typeface="SimSun"/>
              </a:rPr>
              <a:t>，</a:t>
            </a:r>
            <a:r>
              <a:rPr lang="zh-CN" altLang="en-US" sz="1600" spc="30" dirty="0">
                <a:latin typeface="SimSun"/>
                <a:cs typeface="SimSun"/>
              </a:rPr>
              <a:t>方便 观察图像处理效果。</a:t>
            </a:r>
            <a:endParaRPr lang="zh-CN" altLang="en-US" sz="1600" dirty="0">
              <a:latin typeface="SimSun"/>
              <a:cs typeface="SimSun"/>
            </a:endParaRPr>
          </a:p>
          <a:p>
            <a:pPr marL="391795" marR="137795" lvl="2" indent="-215265">
              <a:lnSpc>
                <a:spcPct val="138800"/>
              </a:lnSpc>
              <a:spcBef>
                <a:spcPts val="890"/>
              </a:spcBef>
              <a:buFont typeface="Georgia"/>
              <a:buChar char="•"/>
              <a:tabLst>
                <a:tab pos="392430" algn="l"/>
              </a:tabLst>
            </a:pPr>
            <a:r>
              <a:rPr lang="zh-CN" altLang="en-US" sz="1600" spc="30" dirty="0">
                <a:latin typeface="SimSun"/>
                <a:cs typeface="SimSun"/>
              </a:rPr>
              <a:t>单步调试工具</a:t>
            </a:r>
            <a:r>
              <a:rPr lang="zh-CN" altLang="en-US" sz="1600" spc="-120" dirty="0">
                <a:latin typeface="SimSun"/>
                <a:cs typeface="SimSun"/>
              </a:rPr>
              <a:t>：</a:t>
            </a:r>
            <a:r>
              <a:rPr lang="zh-CN" altLang="en-US" sz="1600" spc="30" dirty="0">
                <a:latin typeface="SimSun"/>
                <a:cs typeface="SimSun"/>
              </a:rPr>
              <a:t>使用调试</a:t>
            </a:r>
            <a:r>
              <a:rPr lang="zh-CN" altLang="en-US" sz="1600" spc="-75" dirty="0">
                <a:latin typeface="SimSun"/>
                <a:cs typeface="SimSun"/>
              </a:rPr>
              <a:t>器</a:t>
            </a:r>
            <a:r>
              <a:rPr lang="zh-CN" altLang="en-US" sz="1600" spc="30" dirty="0">
                <a:latin typeface="SimSun"/>
                <a:cs typeface="SimSun"/>
              </a:rPr>
              <a:t>（如</a:t>
            </a:r>
            <a:r>
              <a:rPr lang="zh-CN" altLang="en-US" sz="1600" spc="-225" dirty="0">
                <a:latin typeface="SimSun"/>
                <a:cs typeface="SimSun"/>
              </a:rPr>
              <a:t> </a:t>
            </a:r>
            <a:r>
              <a:rPr lang="en-US" altLang="zh-CN" sz="1600" spc="-30" dirty="0" err="1">
                <a:latin typeface="Georgia"/>
                <a:cs typeface="Georgia"/>
              </a:rPr>
              <a:t>gdb</a:t>
            </a:r>
            <a:r>
              <a:rPr lang="zh-CN" altLang="en-US" sz="1600" spc="-30" dirty="0">
                <a:latin typeface="SimSun"/>
                <a:cs typeface="SimSun"/>
              </a:rPr>
              <a:t>）</a:t>
            </a:r>
            <a:r>
              <a:rPr lang="zh-CN" altLang="en-US" sz="1600" spc="30" dirty="0">
                <a:latin typeface="SimSun"/>
                <a:cs typeface="SimSun"/>
              </a:rPr>
              <a:t>进行单步调试</a:t>
            </a:r>
            <a:r>
              <a:rPr lang="zh-CN" altLang="en-US" sz="1600" spc="-120" dirty="0">
                <a:latin typeface="SimSun"/>
                <a:cs typeface="SimSun"/>
              </a:rPr>
              <a:t>，</a:t>
            </a:r>
            <a:r>
              <a:rPr lang="zh-CN" altLang="en-US" sz="1600" spc="30" dirty="0">
                <a:latin typeface="SimSun"/>
                <a:cs typeface="SimSun"/>
              </a:rPr>
              <a:t>逐行检查代码 执行情况，找出问题所在</a:t>
            </a:r>
            <a:r>
              <a:rPr lang="zh-CN" altLang="en-US" sz="1400" spc="30" dirty="0">
                <a:latin typeface="SimSun"/>
                <a:cs typeface="SimSun"/>
              </a:rPr>
              <a:t>。</a:t>
            </a:r>
            <a:endParaRPr lang="zh-CN" altLang="en-US" sz="1400" dirty="0">
              <a:latin typeface="SimSun"/>
              <a:cs typeface="SimSun"/>
            </a:endParaRPr>
          </a:p>
        </p:txBody>
      </p:sp>
      <p:sp>
        <p:nvSpPr>
          <p:cNvPr id="17" name="文本框 16">
            <a:extLst>
              <a:ext uri="{FF2B5EF4-FFF2-40B4-BE49-F238E27FC236}">
                <a16:creationId xmlns:a16="http://schemas.microsoft.com/office/drawing/2014/main" id="{FE916134-AC60-60A1-0261-506D687A25E8}"/>
              </a:ext>
            </a:extLst>
          </p:cNvPr>
          <p:cNvSpPr txBox="1"/>
          <p:nvPr/>
        </p:nvSpPr>
        <p:spPr>
          <a:xfrm>
            <a:off x="943640" y="1473247"/>
            <a:ext cx="6097772" cy="369332"/>
          </a:xfrm>
          <a:prstGeom prst="rect">
            <a:avLst/>
          </a:prstGeom>
          <a:noFill/>
        </p:spPr>
        <p:txBody>
          <a:bodyPr wrap="square">
            <a:spAutoFit/>
          </a:bodyPr>
          <a:lstStyle/>
          <a:p>
            <a:pPr marL="456565" lvl="1" indent="-444500">
              <a:lnSpc>
                <a:spcPct val="100000"/>
              </a:lnSpc>
              <a:spcBef>
                <a:spcPts val="5"/>
              </a:spcBef>
              <a:buFont typeface="Georgia"/>
              <a:buAutoNum type="arabicPeriod"/>
              <a:tabLst>
                <a:tab pos="456565" algn="l"/>
                <a:tab pos="457200" algn="l"/>
              </a:tabLst>
            </a:pPr>
            <a:r>
              <a:rPr lang="en-US" altLang="zh-CN" sz="1800" b="1" spc="-15" dirty="0">
                <a:latin typeface="Georgia"/>
                <a:cs typeface="Georgia"/>
              </a:rPr>
              <a:t>Debug</a:t>
            </a:r>
            <a:r>
              <a:rPr lang="en-US" altLang="zh-CN" sz="1800" b="1" spc="110" dirty="0">
                <a:latin typeface="Georgia"/>
                <a:cs typeface="Georgia"/>
              </a:rPr>
              <a:t> </a:t>
            </a:r>
            <a:r>
              <a:rPr lang="zh-CN" altLang="en-US" sz="1800" spc="30" dirty="0">
                <a:latin typeface="SimSun"/>
                <a:cs typeface="SimSun"/>
              </a:rPr>
              <a:t>困难</a:t>
            </a:r>
            <a:endParaRPr lang="zh-CN" altLang="en-US" sz="1800" dirty="0">
              <a:latin typeface="SimSun"/>
              <a:cs typeface="SimSun"/>
            </a:endParaRPr>
          </a:p>
        </p:txBody>
      </p:sp>
    </p:spTree>
    <p:extLst>
      <p:ext uri="{BB962C8B-B14F-4D97-AF65-F5344CB8AC3E}">
        <p14:creationId xmlns:p14="http://schemas.microsoft.com/office/powerpoint/2010/main" val="4000801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C65D7-5AA4-14D7-589D-53838096EE3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F5197ABD-BBC0-FD52-6E88-B2B3809DBE5E}"/>
              </a:ext>
            </a:extLst>
          </p:cNvPr>
          <p:cNvSpPr txBox="1"/>
          <p:nvPr/>
        </p:nvSpPr>
        <p:spPr>
          <a:xfrm>
            <a:off x="8123273" y="226751"/>
            <a:ext cx="387025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问题与解决方案</a:t>
            </a:r>
          </a:p>
        </p:txBody>
      </p:sp>
      <p:cxnSp>
        <p:nvCxnSpPr>
          <p:cNvPr id="3" name="直接连接符 2">
            <a:extLst>
              <a:ext uri="{FF2B5EF4-FFF2-40B4-BE49-F238E27FC236}">
                <a16:creationId xmlns:a16="http://schemas.microsoft.com/office/drawing/2014/main" id="{B4658EE4-A653-FC2D-74A7-1EFEBC07C942}"/>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569CB97A-57CD-DED4-BCDB-60F70D373C04}"/>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问题与解决方案</a:t>
            </a:r>
          </a:p>
        </p:txBody>
      </p:sp>
      <p:sp>
        <p:nvSpPr>
          <p:cNvPr id="15" name="文本框 14">
            <a:extLst>
              <a:ext uri="{FF2B5EF4-FFF2-40B4-BE49-F238E27FC236}">
                <a16:creationId xmlns:a16="http://schemas.microsoft.com/office/drawing/2014/main" id="{A711F69E-BBFF-6DBC-06CB-631814AA08A2}"/>
              </a:ext>
            </a:extLst>
          </p:cNvPr>
          <p:cNvSpPr txBox="1"/>
          <p:nvPr/>
        </p:nvSpPr>
        <p:spPr>
          <a:xfrm>
            <a:off x="663212" y="1280386"/>
            <a:ext cx="9841755" cy="5366597"/>
          </a:xfrm>
          <a:prstGeom prst="rect">
            <a:avLst/>
          </a:prstGeom>
          <a:noFill/>
        </p:spPr>
        <p:txBody>
          <a:bodyPr wrap="square">
            <a:spAutoFit/>
          </a:bodyPr>
          <a:lstStyle/>
          <a:p>
            <a:pPr marL="12700" marR="137795" indent="363855">
              <a:lnSpc>
                <a:spcPct val="138800"/>
              </a:lnSpc>
              <a:spcBef>
                <a:spcPts val="925"/>
              </a:spcBef>
            </a:pPr>
            <a:r>
              <a:rPr lang="zh-CN" altLang="en-US" sz="1400" spc="30" dirty="0">
                <a:latin typeface="SimSun"/>
                <a:cs typeface="SimSun"/>
              </a:rPr>
              <a:t>在图像处理过程中</a:t>
            </a:r>
            <a:r>
              <a:rPr lang="zh-CN" altLang="en-US" sz="1400" spc="-165" dirty="0">
                <a:latin typeface="SimSun"/>
                <a:cs typeface="SimSun"/>
              </a:rPr>
              <a:t>，</a:t>
            </a:r>
            <a:r>
              <a:rPr lang="zh-CN" altLang="en-US" sz="1400" spc="30" dirty="0">
                <a:latin typeface="SimSun"/>
                <a:cs typeface="SimSun"/>
              </a:rPr>
              <a:t>动态内存分配是一个常见的操作</a:t>
            </a:r>
            <a:r>
              <a:rPr lang="zh-CN" altLang="en-US" sz="1400" spc="-135" dirty="0">
                <a:latin typeface="SimSun"/>
                <a:cs typeface="SimSun"/>
              </a:rPr>
              <a:t>。</a:t>
            </a:r>
            <a:r>
              <a:rPr lang="zh-CN" altLang="en-US" sz="1400" spc="30" dirty="0">
                <a:latin typeface="SimSun"/>
                <a:cs typeface="SimSun"/>
              </a:rPr>
              <a:t>然而</a:t>
            </a:r>
            <a:r>
              <a:rPr lang="zh-CN" altLang="en-US" sz="1400" spc="-165" dirty="0">
                <a:latin typeface="SimSun"/>
                <a:cs typeface="SimSun"/>
              </a:rPr>
              <a:t>，</a:t>
            </a:r>
            <a:r>
              <a:rPr lang="zh-CN" altLang="en-US" sz="1400" spc="30" dirty="0">
                <a:latin typeface="SimSun"/>
                <a:cs typeface="SimSun"/>
              </a:rPr>
              <a:t>由于内 存管理不当，常常导致内存泄漏或程序崩溃。主要问题包括：</a:t>
            </a:r>
            <a:endParaRPr lang="zh-CN" altLang="en-US" sz="1400" dirty="0">
              <a:latin typeface="SimSun"/>
              <a:cs typeface="SimSun"/>
            </a:endParaRPr>
          </a:p>
          <a:p>
            <a:pPr>
              <a:lnSpc>
                <a:spcPct val="100000"/>
              </a:lnSpc>
              <a:spcBef>
                <a:spcPts val="45"/>
              </a:spcBef>
            </a:pPr>
            <a:endParaRPr lang="zh-CN" altLang="en-US" sz="1000" dirty="0">
              <a:latin typeface="SimSun"/>
              <a:cs typeface="SimSun"/>
            </a:endParaRPr>
          </a:p>
          <a:p>
            <a:pPr marL="391795" lvl="2" indent="-215265">
              <a:lnSpc>
                <a:spcPct val="100000"/>
              </a:lnSpc>
              <a:buFont typeface="Georgia"/>
              <a:buChar char="•"/>
              <a:tabLst>
                <a:tab pos="392430" algn="l"/>
              </a:tabLst>
            </a:pPr>
            <a:r>
              <a:rPr lang="zh-CN" altLang="en-US" sz="1600" spc="30" dirty="0">
                <a:latin typeface="SimSun"/>
                <a:cs typeface="SimSun"/>
              </a:rPr>
              <a:t>内存分配失败。</a:t>
            </a:r>
            <a:endParaRPr lang="zh-CN" altLang="en-US" sz="1600" dirty="0">
              <a:latin typeface="SimSun"/>
              <a:cs typeface="SimSun"/>
            </a:endParaRPr>
          </a:p>
          <a:p>
            <a:pPr marL="391795" lvl="2" indent="-215265">
              <a:lnSpc>
                <a:spcPct val="100000"/>
              </a:lnSpc>
              <a:spcBef>
                <a:spcPts val="1540"/>
              </a:spcBef>
              <a:buFont typeface="Georgia"/>
              <a:buChar char="•"/>
              <a:tabLst>
                <a:tab pos="392430" algn="l"/>
              </a:tabLst>
            </a:pPr>
            <a:r>
              <a:rPr lang="zh-CN" altLang="en-US" sz="1600" spc="30" dirty="0">
                <a:latin typeface="SimSun"/>
                <a:cs typeface="SimSun"/>
              </a:rPr>
              <a:t>内存泄漏。</a:t>
            </a:r>
            <a:endParaRPr lang="zh-CN" altLang="en-US" sz="1600" dirty="0">
              <a:latin typeface="SimSun"/>
              <a:cs typeface="SimSun"/>
            </a:endParaRPr>
          </a:p>
          <a:p>
            <a:pPr marL="391795" lvl="2" indent="-215265">
              <a:lnSpc>
                <a:spcPct val="100000"/>
              </a:lnSpc>
              <a:spcBef>
                <a:spcPts val="1540"/>
              </a:spcBef>
              <a:buFont typeface="Georgia"/>
              <a:buChar char="•"/>
              <a:tabLst>
                <a:tab pos="392430" algn="l"/>
              </a:tabLst>
            </a:pPr>
            <a:r>
              <a:rPr lang="zh-CN" altLang="en-US" sz="1600" spc="30" dirty="0">
                <a:latin typeface="SimSun"/>
                <a:cs typeface="SimSun"/>
              </a:rPr>
              <a:t>内存越界访问。</a:t>
            </a:r>
            <a:endParaRPr lang="zh-CN" altLang="en-US" sz="1600" dirty="0">
              <a:latin typeface="SimSun"/>
              <a:cs typeface="SimSun"/>
            </a:endParaRPr>
          </a:p>
          <a:p>
            <a:pPr marL="12700" marR="137795" indent="363855">
              <a:lnSpc>
                <a:spcPct val="138800"/>
              </a:lnSpc>
              <a:spcBef>
                <a:spcPts val="675"/>
              </a:spcBef>
            </a:pPr>
            <a:r>
              <a:rPr lang="zh-CN" altLang="en-US" sz="1400" spc="30" dirty="0">
                <a:latin typeface="SimSun"/>
                <a:cs typeface="SimSun"/>
              </a:rPr>
              <a:t>同时变量管理混乱也是一个常见问题</a:t>
            </a:r>
            <a:r>
              <a:rPr lang="zh-CN" altLang="en-US" sz="1400" spc="-265" dirty="0">
                <a:latin typeface="SimSun"/>
                <a:cs typeface="SimSun"/>
              </a:rPr>
              <a:t>，</a:t>
            </a:r>
            <a:r>
              <a:rPr lang="zh-CN" altLang="en-US" sz="1400" spc="30" dirty="0">
                <a:latin typeface="SimSun"/>
                <a:cs typeface="SimSun"/>
              </a:rPr>
              <a:t>如变量未初始化</a:t>
            </a:r>
            <a:r>
              <a:rPr lang="zh-CN" altLang="en-US" sz="1400" spc="-229" dirty="0">
                <a:latin typeface="SimSun"/>
                <a:cs typeface="SimSun"/>
              </a:rPr>
              <a:t>、</a:t>
            </a:r>
            <a:r>
              <a:rPr lang="zh-CN" altLang="en-US" sz="1400" spc="30" dirty="0">
                <a:latin typeface="SimSun"/>
                <a:cs typeface="SimSun"/>
              </a:rPr>
              <a:t>结构体复杂 等，变量名混乱等。</a:t>
            </a:r>
            <a:endParaRPr lang="zh-CN" altLang="en-US" sz="1400" dirty="0">
              <a:latin typeface="SimSun"/>
              <a:cs typeface="SimSun"/>
            </a:endParaRPr>
          </a:p>
          <a:p>
            <a:pPr marL="391795" marR="5080" indent="-215265">
              <a:lnSpc>
                <a:spcPct val="138800"/>
              </a:lnSpc>
              <a:buFont typeface="Georgia"/>
              <a:buChar char="•"/>
              <a:tabLst>
                <a:tab pos="392430" algn="l"/>
              </a:tabLst>
            </a:pPr>
            <a:r>
              <a:rPr lang="zh-CN" altLang="en-US" sz="1600" spc="30" dirty="0">
                <a:latin typeface="SimSun"/>
                <a:cs typeface="SimSun"/>
              </a:rPr>
              <a:t>为了解决这些问题，我们采取了以下措施：</a:t>
            </a:r>
            <a:endParaRPr lang="en-US" altLang="zh-CN" sz="1600" spc="30" dirty="0">
              <a:latin typeface="SimSun"/>
              <a:cs typeface="SimSun"/>
            </a:endParaRPr>
          </a:p>
          <a:p>
            <a:pPr marL="391795" marR="5080" indent="-215265">
              <a:lnSpc>
                <a:spcPct val="138800"/>
              </a:lnSpc>
              <a:buFont typeface="Georgia"/>
              <a:buChar char="•"/>
              <a:tabLst>
                <a:tab pos="392430" algn="l"/>
              </a:tabLst>
            </a:pPr>
            <a:r>
              <a:rPr lang="zh-CN" altLang="en-US" sz="1600" spc="40" dirty="0">
                <a:latin typeface="SimSun"/>
                <a:cs typeface="SimSun"/>
              </a:rPr>
              <a:t>内存分配检</a:t>
            </a:r>
            <a:r>
              <a:rPr lang="zh-CN" altLang="en-US" sz="1600" spc="30" dirty="0">
                <a:latin typeface="SimSun"/>
                <a:cs typeface="SimSun"/>
              </a:rPr>
              <a:t>查</a:t>
            </a:r>
            <a:r>
              <a:rPr lang="zh-CN" altLang="en-US" sz="1600" spc="40" dirty="0">
                <a:latin typeface="SimSun"/>
                <a:cs typeface="SimSun"/>
              </a:rPr>
              <a:t>：在每次内存分配</a:t>
            </a:r>
            <a:r>
              <a:rPr lang="zh-CN" altLang="en-US" sz="1600" spc="30" dirty="0">
                <a:latin typeface="SimSun"/>
                <a:cs typeface="SimSun"/>
              </a:rPr>
              <a:t>后</a:t>
            </a:r>
            <a:r>
              <a:rPr lang="zh-CN" altLang="en-US" sz="1600" spc="40" dirty="0">
                <a:latin typeface="SimSun"/>
                <a:cs typeface="SimSun"/>
              </a:rPr>
              <a:t>，检查返回的指针是否</a:t>
            </a:r>
            <a:r>
              <a:rPr lang="zh-CN" altLang="en-US" sz="1600" spc="30" dirty="0">
                <a:latin typeface="SimSun"/>
                <a:cs typeface="SimSun"/>
              </a:rPr>
              <a:t>为</a:t>
            </a:r>
            <a:r>
              <a:rPr lang="zh-CN" altLang="en-US" sz="1600" spc="-160" dirty="0">
                <a:latin typeface="SimSun"/>
                <a:cs typeface="SimSun"/>
              </a:rPr>
              <a:t> </a:t>
            </a:r>
            <a:r>
              <a:rPr lang="en-US" altLang="zh-CN" sz="1600" spc="10" dirty="0">
                <a:latin typeface="Georgia"/>
                <a:cs typeface="Georgia"/>
              </a:rPr>
              <a:t>NULL</a:t>
            </a:r>
            <a:r>
              <a:rPr lang="zh-CN" altLang="en-US" sz="1600" spc="10" dirty="0">
                <a:latin typeface="SimSun"/>
                <a:cs typeface="SimSun"/>
              </a:rPr>
              <a:t>， </a:t>
            </a:r>
            <a:r>
              <a:rPr lang="zh-CN" altLang="en-US" sz="1600" spc="-685" dirty="0">
                <a:latin typeface="SimSun"/>
                <a:cs typeface="SimSun"/>
              </a:rPr>
              <a:t> </a:t>
            </a:r>
            <a:r>
              <a:rPr lang="zh-CN" altLang="en-US" sz="1600" spc="30" dirty="0">
                <a:latin typeface="SimSun"/>
                <a:cs typeface="SimSun"/>
              </a:rPr>
              <a:t>如果为</a:t>
            </a:r>
            <a:r>
              <a:rPr lang="zh-CN" altLang="en-US" sz="1600" spc="-235" dirty="0">
                <a:latin typeface="SimSun"/>
                <a:cs typeface="SimSun"/>
              </a:rPr>
              <a:t> </a:t>
            </a:r>
            <a:r>
              <a:rPr lang="en-US" altLang="zh-CN" sz="1600" spc="10" dirty="0">
                <a:latin typeface="Georgia"/>
                <a:cs typeface="Georgia"/>
              </a:rPr>
              <a:t>NUL</a:t>
            </a:r>
            <a:r>
              <a:rPr lang="en-US" altLang="zh-CN" sz="1600" dirty="0">
                <a:latin typeface="Georgia"/>
                <a:cs typeface="Georgia"/>
              </a:rPr>
              <a:t>L</a:t>
            </a:r>
            <a:r>
              <a:rPr lang="zh-CN" altLang="en-US" sz="1600" spc="30" dirty="0">
                <a:latin typeface="SimSun"/>
                <a:cs typeface="SimSun"/>
              </a:rPr>
              <a:t>，则记录错误日志并退出程序。</a:t>
            </a:r>
            <a:endParaRPr lang="zh-CN" altLang="en-US" sz="1600" dirty="0">
              <a:latin typeface="SimSun"/>
              <a:cs typeface="SimSun"/>
            </a:endParaRPr>
          </a:p>
          <a:p>
            <a:pPr marL="391795" marR="19050" indent="-215265">
              <a:lnSpc>
                <a:spcPct val="138800"/>
              </a:lnSpc>
              <a:spcBef>
                <a:spcPts val="825"/>
              </a:spcBef>
              <a:buFont typeface="Georgia"/>
              <a:buChar char="•"/>
              <a:tabLst>
                <a:tab pos="392430" algn="l"/>
              </a:tabLst>
            </a:pPr>
            <a:r>
              <a:rPr lang="zh-CN" altLang="en-US" sz="1600" spc="40" dirty="0">
                <a:latin typeface="SimSun"/>
                <a:cs typeface="SimSun"/>
              </a:rPr>
              <a:t>内存释</a:t>
            </a:r>
            <a:r>
              <a:rPr lang="zh-CN" altLang="en-US" sz="1600" spc="30" dirty="0">
                <a:latin typeface="SimSun"/>
                <a:cs typeface="SimSun"/>
              </a:rPr>
              <a:t>放</a:t>
            </a:r>
            <a:r>
              <a:rPr lang="zh-CN" altLang="en-US" sz="1600" spc="35" dirty="0">
                <a:latin typeface="SimSun"/>
                <a:cs typeface="SimSun"/>
              </a:rPr>
              <a:t>：</a:t>
            </a:r>
            <a:r>
              <a:rPr lang="zh-CN" altLang="en-US" sz="1600" spc="40" dirty="0">
                <a:latin typeface="SimSun"/>
                <a:cs typeface="SimSun"/>
              </a:rPr>
              <a:t>在每次内存使用完毕</a:t>
            </a:r>
            <a:r>
              <a:rPr lang="zh-CN" altLang="en-US" sz="1600" spc="30" dirty="0">
                <a:latin typeface="SimSun"/>
                <a:cs typeface="SimSun"/>
              </a:rPr>
              <a:t>后</a:t>
            </a:r>
            <a:r>
              <a:rPr lang="zh-CN" altLang="en-US" sz="1600" spc="40" dirty="0">
                <a:latin typeface="SimSun"/>
                <a:cs typeface="SimSun"/>
              </a:rPr>
              <a:t>，及时释放内</a:t>
            </a:r>
            <a:r>
              <a:rPr lang="zh-CN" altLang="en-US" sz="1600" spc="30" dirty="0">
                <a:latin typeface="SimSun"/>
                <a:cs typeface="SimSun"/>
              </a:rPr>
              <a:t>存</a:t>
            </a:r>
            <a:r>
              <a:rPr lang="zh-CN" altLang="en-US" sz="1600" spc="40" dirty="0">
                <a:latin typeface="SimSun"/>
                <a:cs typeface="SimSun"/>
              </a:rPr>
              <a:t>，避免内存泄</a:t>
            </a:r>
            <a:r>
              <a:rPr lang="zh-CN" altLang="en-US" sz="1600" spc="30" dirty="0">
                <a:latin typeface="SimSun"/>
                <a:cs typeface="SimSun"/>
              </a:rPr>
              <a:t>漏。 同时，使用工具（如</a:t>
            </a:r>
            <a:r>
              <a:rPr lang="zh-CN" altLang="en-US" sz="1600" spc="-235" dirty="0">
                <a:latin typeface="SimSun"/>
                <a:cs typeface="SimSun"/>
              </a:rPr>
              <a:t> </a:t>
            </a:r>
            <a:r>
              <a:rPr lang="en-US" altLang="zh-CN" sz="1600" spc="-15" dirty="0" err="1">
                <a:latin typeface="Georgia"/>
                <a:cs typeface="Georgia"/>
              </a:rPr>
              <a:t>Valgrind</a:t>
            </a:r>
            <a:r>
              <a:rPr lang="zh-CN" altLang="en-US" sz="1600" spc="-15" dirty="0">
                <a:latin typeface="SimSun"/>
                <a:cs typeface="SimSun"/>
              </a:rPr>
              <a:t>）</a:t>
            </a:r>
            <a:r>
              <a:rPr lang="zh-CN" altLang="en-US" sz="1600" spc="30" dirty="0">
                <a:latin typeface="SimSun"/>
                <a:cs typeface="SimSun"/>
              </a:rPr>
              <a:t>检测内存泄漏情况。</a:t>
            </a:r>
            <a:endParaRPr lang="zh-CN" altLang="en-US" sz="1600" dirty="0">
              <a:latin typeface="SimSun"/>
              <a:cs typeface="SimSun"/>
            </a:endParaRPr>
          </a:p>
          <a:p>
            <a:pPr marL="391795" marR="136525" indent="-215265">
              <a:lnSpc>
                <a:spcPct val="138800"/>
              </a:lnSpc>
              <a:spcBef>
                <a:spcPts val="825"/>
              </a:spcBef>
              <a:buFont typeface="Georgia"/>
              <a:buChar char="•"/>
              <a:tabLst>
                <a:tab pos="392430" algn="l"/>
              </a:tabLst>
            </a:pPr>
            <a:r>
              <a:rPr lang="zh-CN" altLang="en-US" sz="1600" spc="30" dirty="0">
                <a:latin typeface="SimSun"/>
                <a:cs typeface="SimSun"/>
              </a:rPr>
              <a:t>边界检查</a:t>
            </a:r>
            <a:r>
              <a:rPr lang="zh-CN" altLang="en-US" sz="1600" spc="-200" dirty="0">
                <a:latin typeface="SimSun"/>
                <a:cs typeface="SimSun"/>
              </a:rPr>
              <a:t>：</a:t>
            </a:r>
            <a:r>
              <a:rPr lang="zh-CN" altLang="en-US" sz="1600" spc="30" dirty="0">
                <a:latin typeface="SimSun"/>
                <a:cs typeface="SimSun"/>
              </a:rPr>
              <a:t>在访问动态分配的内存时</a:t>
            </a:r>
            <a:r>
              <a:rPr lang="zh-CN" altLang="en-US" sz="1600" spc="-195" dirty="0">
                <a:latin typeface="SimSun"/>
                <a:cs typeface="SimSun"/>
              </a:rPr>
              <a:t>，</a:t>
            </a:r>
            <a:r>
              <a:rPr lang="zh-CN" altLang="en-US" sz="1600" spc="30" dirty="0">
                <a:latin typeface="SimSun"/>
                <a:cs typeface="SimSun"/>
              </a:rPr>
              <a:t>进行边界检查</a:t>
            </a:r>
            <a:r>
              <a:rPr lang="zh-CN" altLang="en-US" sz="1600" spc="-195" dirty="0">
                <a:latin typeface="SimSun"/>
                <a:cs typeface="SimSun"/>
              </a:rPr>
              <a:t>，</a:t>
            </a:r>
            <a:r>
              <a:rPr lang="zh-CN" altLang="en-US" sz="1600" spc="30" dirty="0">
                <a:latin typeface="SimSun"/>
                <a:cs typeface="SimSun"/>
              </a:rPr>
              <a:t>确保不会越界 访问。</a:t>
            </a:r>
            <a:endParaRPr lang="zh-CN" altLang="en-US" sz="1600" dirty="0">
              <a:latin typeface="SimSun"/>
              <a:cs typeface="SimSun"/>
            </a:endParaRPr>
          </a:p>
          <a:p>
            <a:pPr marL="391795" marR="136525" indent="-215265">
              <a:lnSpc>
                <a:spcPct val="138800"/>
              </a:lnSpc>
              <a:spcBef>
                <a:spcPts val="819"/>
              </a:spcBef>
              <a:buFont typeface="Georgia"/>
              <a:buChar char="•"/>
              <a:tabLst>
                <a:tab pos="392430" algn="l"/>
              </a:tabLst>
            </a:pPr>
            <a:r>
              <a:rPr lang="zh-CN" altLang="en-US" sz="1600" spc="30" dirty="0">
                <a:latin typeface="SimSun"/>
                <a:cs typeface="SimSun"/>
              </a:rPr>
              <a:t>变量管理</a:t>
            </a:r>
            <a:r>
              <a:rPr lang="zh-CN" altLang="en-US" sz="1600" spc="-200" dirty="0">
                <a:latin typeface="SimSun"/>
                <a:cs typeface="SimSun"/>
              </a:rPr>
              <a:t>：</a:t>
            </a:r>
            <a:r>
              <a:rPr lang="zh-CN" altLang="en-US" sz="1600" spc="30" dirty="0">
                <a:latin typeface="SimSun"/>
                <a:cs typeface="SimSun"/>
              </a:rPr>
              <a:t>合理命名变量</a:t>
            </a:r>
            <a:r>
              <a:rPr lang="zh-CN" altLang="en-US" sz="1600" spc="-195" dirty="0">
                <a:latin typeface="SimSun"/>
                <a:cs typeface="SimSun"/>
              </a:rPr>
              <a:t>，</a:t>
            </a:r>
            <a:r>
              <a:rPr lang="zh-CN" altLang="en-US" sz="1600" spc="30" dirty="0">
                <a:latin typeface="SimSun"/>
                <a:cs typeface="SimSun"/>
              </a:rPr>
              <a:t>避免变量名混乱</a:t>
            </a:r>
            <a:r>
              <a:rPr lang="zh-CN" altLang="en-US" sz="1600" spc="-195" dirty="0">
                <a:latin typeface="SimSun"/>
                <a:cs typeface="SimSun"/>
              </a:rPr>
              <a:t>，</a:t>
            </a:r>
            <a:r>
              <a:rPr lang="zh-CN" altLang="en-US" sz="1600" spc="30" dirty="0">
                <a:latin typeface="SimSun"/>
                <a:cs typeface="SimSun"/>
              </a:rPr>
              <a:t>同时使用注释提高代码 的可读性和可维护性。</a:t>
            </a:r>
            <a:endParaRPr lang="zh-CN" altLang="en-US" sz="1600" dirty="0">
              <a:latin typeface="SimSun"/>
              <a:cs typeface="SimSun"/>
            </a:endParaRPr>
          </a:p>
          <a:p>
            <a:pPr marL="376555">
              <a:lnSpc>
                <a:spcPct val="100000"/>
              </a:lnSpc>
              <a:spcBef>
                <a:spcPts val="650"/>
              </a:spcBef>
            </a:pPr>
            <a:endParaRPr lang="zh-CN" altLang="en-US" sz="1400" dirty="0">
              <a:latin typeface="SimSun"/>
              <a:cs typeface="SimSun"/>
            </a:endParaRPr>
          </a:p>
        </p:txBody>
      </p:sp>
      <p:sp>
        <p:nvSpPr>
          <p:cNvPr id="17" name="文本框 16">
            <a:extLst>
              <a:ext uri="{FF2B5EF4-FFF2-40B4-BE49-F238E27FC236}">
                <a16:creationId xmlns:a16="http://schemas.microsoft.com/office/drawing/2014/main" id="{CC5F3A73-1207-8AA8-8478-27AA9B02F9B2}"/>
              </a:ext>
            </a:extLst>
          </p:cNvPr>
          <p:cNvSpPr txBox="1"/>
          <p:nvPr/>
        </p:nvSpPr>
        <p:spPr>
          <a:xfrm>
            <a:off x="943640" y="930985"/>
            <a:ext cx="6097772" cy="369332"/>
          </a:xfrm>
          <a:prstGeom prst="rect">
            <a:avLst/>
          </a:prstGeom>
          <a:noFill/>
        </p:spPr>
        <p:txBody>
          <a:bodyPr wrap="square">
            <a:spAutoFit/>
          </a:bodyPr>
          <a:lstStyle/>
          <a:p>
            <a:pPr marL="12065" lvl="1">
              <a:lnSpc>
                <a:spcPct val="100000"/>
              </a:lnSpc>
              <a:spcBef>
                <a:spcPts val="5"/>
              </a:spcBef>
              <a:tabLst>
                <a:tab pos="456565" algn="l"/>
                <a:tab pos="457200" algn="l"/>
              </a:tabLst>
            </a:pPr>
            <a:r>
              <a:rPr lang="en-US" altLang="zh-CN" sz="1800" b="1" spc="-15" dirty="0">
                <a:latin typeface="Georgia"/>
                <a:cs typeface="Georgia"/>
              </a:rPr>
              <a:t>2.	</a:t>
            </a:r>
            <a:r>
              <a:rPr lang="zh-CN" altLang="en-US" sz="1800" b="1" spc="-15" dirty="0">
                <a:latin typeface="Georgia"/>
                <a:cs typeface="Georgia"/>
              </a:rPr>
              <a:t>内存管理出错和变量管理混乱</a:t>
            </a:r>
            <a:endParaRPr lang="zh-CN" altLang="en-US" sz="1800" dirty="0">
              <a:latin typeface="SimSun"/>
              <a:cs typeface="SimSun"/>
            </a:endParaRPr>
          </a:p>
        </p:txBody>
      </p:sp>
    </p:spTree>
    <p:extLst>
      <p:ext uri="{BB962C8B-B14F-4D97-AF65-F5344CB8AC3E}">
        <p14:creationId xmlns:p14="http://schemas.microsoft.com/office/powerpoint/2010/main" val="2122146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4895D9-D518-4A3E-8644-2A7452D7D6AF}"/>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3" name="直接连接符 2">
            <a:extLst>
              <a:ext uri="{FF2B5EF4-FFF2-40B4-BE49-F238E27FC236}">
                <a16:creationId xmlns:a16="http://schemas.microsoft.com/office/drawing/2014/main" id="{28A796F8-1CAC-4B7C-89BE-32D271A14A43}"/>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object 5">
            <a:extLst>
              <a:ext uri="{FF2B5EF4-FFF2-40B4-BE49-F238E27FC236}">
                <a16:creationId xmlns:a16="http://schemas.microsoft.com/office/drawing/2014/main" id="{2D05CCDE-B3B9-65F2-F12F-5BB8329DCB03}"/>
              </a:ext>
            </a:extLst>
          </p:cNvPr>
          <p:cNvSpPr txBox="1"/>
          <p:nvPr/>
        </p:nvSpPr>
        <p:spPr>
          <a:xfrm>
            <a:off x="915699" y="1149855"/>
            <a:ext cx="9245668" cy="3815212"/>
          </a:xfrm>
          <a:prstGeom prst="rect">
            <a:avLst/>
          </a:prstGeom>
        </p:spPr>
        <p:txBody>
          <a:bodyPr vert="horz" wrap="square" lIns="0" tIns="15240" rIns="0" bIns="0" rtlCol="0">
            <a:spAutoFit/>
          </a:bodyPr>
          <a:lstStyle/>
          <a:p>
            <a:pPr marL="316230">
              <a:lnSpc>
                <a:spcPct val="100000"/>
              </a:lnSpc>
              <a:spcBef>
                <a:spcPts val="439"/>
              </a:spcBef>
            </a:pPr>
            <a:r>
              <a:rPr spc="-5" dirty="0" err="1">
                <a:cs typeface="SimSun"/>
              </a:rPr>
              <a:t>本系统的主要功能包括</a:t>
            </a:r>
            <a:r>
              <a:rPr spc="-5" dirty="0">
                <a:cs typeface="SimSun"/>
              </a:rPr>
              <a:t>：</a:t>
            </a:r>
            <a:endParaRPr dirty="0">
              <a:cs typeface="SimSun"/>
            </a:endParaRPr>
          </a:p>
          <a:p>
            <a:pPr marL="391795" marR="14604" indent="-191770">
              <a:lnSpc>
                <a:spcPct val="130400"/>
              </a:lnSpc>
              <a:spcBef>
                <a:spcPts val="994"/>
              </a:spcBef>
              <a:buFont typeface="Georgia"/>
              <a:buChar char="•"/>
              <a:tabLst>
                <a:tab pos="392430" algn="l"/>
              </a:tabLst>
            </a:pPr>
            <a:r>
              <a:rPr spc="10" dirty="0">
                <a:cs typeface="SimSun"/>
              </a:rPr>
              <a:t>图像预处</a:t>
            </a:r>
            <a:r>
              <a:rPr spc="-5" dirty="0">
                <a:cs typeface="SimSun"/>
              </a:rPr>
              <a:t>理</a:t>
            </a:r>
            <a:r>
              <a:rPr spc="10" dirty="0">
                <a:cs typeface="SimSun"/>
              </a:rPr>
              <a:t>：对摄像头获取的视频流进行截取和重采</a:t>
            </a:r>
            <a:r>
              <a:rPr spc="-5" dirty="0">
                <a:cs typeface="SimSun"/>
              </a:rPr>
              <a:t>样</a:t>
            </a:r>
            <a:r>
              <a:rPr spc="10" dirty="0">
                <a:cs typeface="SimSun"/>
              </a:rPr>
              <a:t>，生成降采样彩色图片</a:t>
            </a:r>
            <a:r>
              <a:rPr spc="-5" dirty="0">
                <a:cs typeface="SimSun"/>
              </a:rPr>
              <a:t>和 </a:t>
            </a:r>
            <a:r>
              <a:rPr spc="-5" dirty="0" err="1">
                <a:cs typeface="SimSun"/>
              </a:rPr>
              <a:t>灰度图片，减少计算量，提高图像处理速度</a:t>
            </a:r>
            <a:r>
              <a:rPr spc="-5" dirty="0">
                <a:cs typeface="SimSun"/>
              </a:rPr>
              <a:t>。</a:t>
            </a:r>
            <a:endParaRPr lang="zh-CN" altLang="en-US" dirty="0">
              <a:cs typeface="SimSun"/>
            </a:endParaRPr>
          </a:p>
          <a:p>
            <a:pPr>
              <a:lnSpc>
                <a:spcPct val="100000"/>
              </a:lnSpc>
              <a:spcBef>
                <a:spcPts val="25"/>
              </a:spcBef>
            </a:pPr>
            <a:endParaRPr lang="zh-CN" altLang="en-US" dirty="0">
              <a:cs typeface="SimSun"/>
            </a:endParaRPr>
          </a:p>
          <a:p>
            <a:pPr marL="391795" indent="-191770">
              <a:lnSpc>
                <a:spcPct val="100000"/>
              </a:lnSpc>
              <a:buFont typeface="Georgia"/>
              <a:buChar char="•"/>
              <a:tabLst>
                <a:tab pos="392430" algn="l"/>
              </a:tabLst>
            </a:pPr>
            <a:r>
              <a:rPr spc="-5" dirty="0" err="1">
                <a:cs typeface="SimSun"/>
              </a:rPr>
              <a:t>人脸检测与定位：采用肤色建模和形态学处理方法，检测并定位人脸区域</a:t>
            </a:r>
            <a:r>
              <a:rPr spc="-5" dirty="0">
                <a:cs typeface="SimSun"/>
              </a:rPr>
              <a:t>。</a:t>
            </a:r>
            <a:endParaRPr dirty="0">
              <a:cs typeface="SimSun"/>
            </a:endParaRPr>
          </a:p>
          <a:p>
            <a:pPr marL="391795" indent="-191770">
              <a:lnSpc>
                <a:spcPct val="100000"/>
              </a:lnSpc>
              <a:spcBef>
                <a:spcPts val="1435"/>
              </a:spcBef>
              <a:buFont typeface="Georgia"/>
              <a:buChar char="•"/>
              <a:tabLst>
                <a:tab pos="392430" algn="l"/>
              </a:tabLst>
            </a:pPr>
            <a:r>
              <a:rPr spc="-5" dirty="0" err="1">
                <a:cs typeface="SimSun"/>
              </a:rPr>
              <a:t>眼睛定位与跟踪：通过帧差法和常识性检验，定位并跟踪眼睛区域</a:t>
            </a:r>
            <a:r>
              <a:rPr spc="-5" dirty="0">
                <a:cs typeface="SimSun"/>
              </a:rPr>
              <a:t>。</a:t>
            </a:r>
            <a:endParaRPr dirty="0">
              <a:cs typeface="SimSun"/>
            </a:endParaRPr>
          </a:p>
          <a:p>
            <a:pPr marL="391795" marR="14604" indent="-191770">
              <a:lnSpc>
                <a:spcPct val="130400"/>
              </a:lnSpc>
              <a:spcBef>
                <a:spcPts val="994"/>
              </a:spcBef>
              <a:buFont typeface="Georgia"/>
              <a:buChar char="•"/>
              <a:tabLst>
                <a:tab pos="392430" algn="l"/>
              </a:tabLst>
            </a:pPr>
            <a:r>
              <a:rPr spc="-5" dirty="0">
                <a:cs typeface="SimSun"/>
              </a:rPr>
              <a:t>眨眼检测</a:t>
            </a:r>
            <a:r>
              <a:rPr spc="-210" dirty="0">
                <a:cs typeface="SimSun"/>
              </a:rPr>
              <a:t>：</a:t>
            </a:r>
            <a:r>
              <a:rPr spc="-5" dirty="0">
                <a:cs typeface="SimSun"/>
              </a:rPr>
              <a:t>提取眼睛中心区域的灰度图像的水平灰度直方图</a:t>
            </a:r>
            <a:r>
              <a:rPr spc="-210" dirty="0">
                <a:cs typeface="SimSun"/>
              </a:rPr>
              <a:t>，</a:t>
            </a:r>
            <a:r>
              <a:rPr spc="-5" dirty="0">
                <a:cs typeface="SimSun"/>
              </a:rPr>
              <a:t>并通过</a:t>
            </a:r>
            <a:r>
              <a:rPr spc="-250" dirty="0">
                <a:cs typeface="SimSun"/>
              </a:rPr>
              <a:t> </a:t>
            </a:r>
            <a:r>
              <a:rPr spc="-55" dirty="0">
                <a:cs typeface="Georgia"/>
              </a:rPr>
              <a:t>kmeans</a:t>
            </a:r>
            <a:r>
              <a:rPr spc="60" dirty="0">
                <a:cs typeface="Georgia"/>
              </a:rPr>
              <a:t> </a:t>
            </a:r>
            <a:r>
              <a:rPr spc="-5" dirty="0">
                <a:cs typeface="SimSun"/>
              </a:rPr>
              <a:t>二聚 类方法，提高眨眼帧的判断准确度。</a:t>
            </a:r>
            <a:endParaRPr dirty="0">
              <a:cs typeface="SimSun"/>
            </a:endParaRPr>
          </a:p>
          <a:p>
            <a:pPr marL="391795" marR="14604" indent="-191770">
              <a:lnSpc>
                <a:spcPct val="130400"/>
              </a:lnSpc>
              <a:spcBef>
                <a:spcPts val="994"/>
              </a:spcBef>
              <a:buFont typeface="Georgia"/>
              <a:buChar char="•"/>
              <a:tabLst>
                <a:tab pos="392430" algn="l"/>
              </a:tabLst>
            </a:pPr>
            <a:r>
              <a:rPr spc="-5" dirty="0">
                <a:cs typeface="SimSun"/>
              </a:rPr>
              <a:t>疲劳判定</a:t>
            </a:r>
            <a:r>
              <a:rPr dirty="0">
                <a:cs typeface="SimSun"/>
              </a:rPr>
              <a:t>与</a:t>
            </a:r>
            <a:r>
              <a:rPr spc="-5" dirty="0">
                <a:cs typeface="SimSun"/>
              </a:rPr>
              <a:t>报警：基于</a:t>
            </a:r>
            <a:r>
              <a:rPr spc="-195" dirty="0">
                <a:cs typeface="SimSun"/>
              </a:rPr>
              <a:t> </a:t>
            </a:r>
            <a:r>
              <a:rPr spc="30" dirty="0">
                <a:cs typeface="Georgia"/>
              </a:rPr>
              <a:t>PE</a:t>
            </a:r>
            <a:r>
              <a:rPr spc="-5" dirty="0">
                <a:cs typeface="Georgia"/>
              </a:rPr>
              <a:t>R</a:t>
            </a:r>
            <a:r>
              <a:rPr spc="15" dirty="0">
                <a:cs typeface="Georgia"/>
              </a:rPr>
              <a:t>CLOS</a:t>
            </a:r>
            <a:r>
              <a:rPr spc="114" dirty="0">
                <a:cs typeface="Georgia"/>
              </a:rPr>
              <a:t> </a:t>
            </a:r>
            <a:r>
              <a:rPr spc="-5" dirty="0" err="1">
                <a:cs typeface="SimSun"/>
              </a:rPr>
              <a:t>测量原理，通</a:t>
            </a:r>
            <a:r>
              <a:rPr dirty="0" err="1">
                <a:cs typeface="SimSun"/>
              </a:rPr>
              <a:t>过</a:t>
            </a:r>
            <a:r>
              <a:rPr spc="-5" dirty="0" err="1">
                <a:cs typeface="SimSun"/>
              </a:rPr>
              <a:t>计算单</a:t>
            </a:r>
            <a:r>
              <a:rPr dirty="0" err="1">
                <a:cs typeface="SimSun"/>
              </a:rPr>
              <a:t>位</a:t>
            </a:r>
            <a:r>
              <a:rPr spc="-5" dirty="0" err="1">
                <a:cs typeface="SimSun"/>
              </a:rPr>
              <a:t>时间内眼</a:t>
            </a:r>
            <a:r>
              <a:rPr dirty="0" err="1">
                <a:cs typeface="SimSun"/>
              </a:rPr>
              <a:t>睛</a:t>
            </a:r>
            <a:r>
              <a:rPr spc="-5" dirty="0" err="1">
                <a:cs typeface="SimSun"/>
              </a:rPr>
              <a:t>闭合的时间，判断是否处于疲劳状态，并在检测到疲劳状态时进行报警提示</a:t>
            </a:r>
            <a:r>
              <a:rPr spc="-5" dirty="0">
                <a:cs typeface="SimSun"/>
              </a:rPr>
              <a:t>。</a:t>
            </a:r>
            <a:endParaRPr dirty="0">
              <a:cs typeface="SimSun"/>
            </a:endParaRPr>
          </a:p>
        </p:txBody>
      </p:sp>
    </p:spTree>
    <p:extLst>
      <p:ext uri="{BB962C8B-B14F-4D97-AF65-F5344CB8AC3E}">
        <p14:creationId xmlns:p14="http://schemas.microsoft.com/office/powerpoint/2010/main" val="2992577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4BE88-9DF3-5FCF-24E4-38CD9C41712B}"/>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500FDE0-FC81-E4F8-F648-44E90016A112}"/>
              </a:ext>
            </a:extLst>
          </p:cNvPr>
          <p:cNvSpPr txBox="1"/>
          <p:nvPr/>
        </p:nvSpPr>
        <p:spPr>
          <a:xfrm>
            <a:off x="8123273" y="226751"/>
            <a:ext cx="387025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问题与解决方案</a:t>
            </a:r>
          </a:p>
        </p:txBody>
      </p:sp>
      <p:cxnSp>
        <p:nvCxnSpPr>
          <p:cNvPr id="3" name="直接连接符 2">
            <a:extLst>
              <a:ext uri="{FF2B5EF4-FFF2-40B4-BE49-F238E27FC236}">
                <a16:creationId xmlns:a16="http://schemas.microsoft.com/office/drawing/2014/main" id="{76944772-45BC-7D69-DA31-F9C05397B560}"/>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703091A-C1F5-612E-5FB6-11D26339B272}"/>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问题与解决方案</a:t>
            </a:r>
          </a:p>
        </p:txBody>
      </p:sp>
      <p:sp>
        <p:nvSpPr>
          <p:cNvPr id="15" name="文本框 14">
            <a:extLst>
              <a:ext uri="{FF2B5EF4-FFF2-40B4-BE49-F238E27FC236}">
                <a16:creationId xmlns:a16="http://schemas.microsoft.com/office/drawing/2014/main" id="{72A764B4-920F-3AAC-A7E3-9535310D1648}"/>
              </a:ext>
            </a:extLst>
          </p:cNvPr>
          <p:cNvSpPr txBox="1"/>
          <p:nvPr/>
        </p:nvSpPr>
        <p:spPr>
          <a:xfrm>
            <a:off x="663212" y="1280385"/>
            <a:ext cx="11255886" cy="4607287"/>
          </a:xfrm>
          <a:prstGeom prst="rect">
            <a:avLst/>
          </a:prstGeom>
          <a:noFill/>
        </p:spPr>
        <p:txBody>
          <a:bodyPr wrap="square">
            <a:spAutoFit/>
          </a:bodyPr>
          <a:lstStyle/>
          <a:p>
            <a:pPr marL="12700" marR="136525" indent="363855">
              <a:lnSpc>
                <a:spcPct val="138800"/>
              </a:lnSpc>
              <a:spcBef>
                <a:spcPts val="925"/>
              </a:spcBef>
            </a:pPr>
            <a:r>
              <a:rPr lang="zh-CN" altLang="en-US" sz="1400" spc="30" dirty="0">
                <a:latin typeface="SimSun"/>
                <a:cs typeface="SimSun"/>
              </a:rPr>
              <a:t>在疲劳检测过程中</a:t>
            </a:r>
            <a:r>
              <a:rPr lang="zh-CN" altLang="en-US" sz="1400" spc="-165" dirty="0">
                <a:latin typeface="SimSun"/>
                <a:cs typeface="SimSun"/>
              </a:rPr>
              <a:t>，</a:t>
            </a:r>
            <a:r>
              <a:rPr lang="zh-CN" altLang="en-US" sz="1400" spc="30" dirty="0">
                <a:latin typeface="SimSun"/>
                <a:cs typeface="SimSun"/>
              </a:rPr>
              <a:t>我们尝试了多种简单的方案</a:t>
            </a:r>
            <a:r>
              <a:rPr lang="zh-CN" altLang="en-US" sz="1400" spc="-170" dirty="0">
                <a:latin typeface="SimSun"/>
                <a:cs typeface="SimSun"/>
              </a:rPr>
              <a:t>，</a:t>
            </a:r>
            <a:r>
              <a:rPr lang="zh-CN" altLang="en-US" sz="1400" spc="30" dirty="0">
                <a:latin typeface="SimSun"/>
                <a:cs typeface="SimSun"/>
              </a:rPr>
              <a:t>但效果均不佳</a:t>
            </a:r>
            <a:r>
              <a:rPr lang="zh-CN" altLang="en-US" sz="1400" spc="-135" dirty="0">
                <a:latin typeface="SimSun"/>
                <a:cs typeface="SimSun"/>
              </a:rPr>
              <a:t>。</a:t>
            </a:r>
            <a:r>
              <a:rPr lang="zh-CN" altLang="en-US" sz="1400" spc="30" dirty="0">
                <a:latin typeface="SimSun"/>
                <a:cs typeface="SimSun"/>
              </a:rPr>
              <a:t>主 要问题包括：</a:t>
            </a:r>
            <a:endParaRPr lang="zh-CN" altLang="en-US" sz="1400" dirty="0">
              <a:latin typeface="SimSun"/>
              <a:cs typeface="SimSun"/>
            </a:endParaRPr>
          </a:p>
          <a:p>
            <a:pPr marL="391795" lvl="2" indent="-215265">
              <a:lnSpc>
                <a:spcPct val="100000"/>
              </a:lnSpc>
              <a:spcBef>
                <a:spcPts val="1135"/>
              </a:spcBef>
              <a:buFont typeface="Georgia"/>
              <a:buChar char="•"/>
              <a:tabLst>
                <a:tab pos="392430" algn="l"/>
              </a:tabLst>
            </a:pPr>
            <a:r>
              <a:rPr lang="zh-CN" altLang="en-US" sz="1600" spc="30" dirty="0">
                <a:latin typeface="SimSun"/>
                <a:cs typeface="SimSun"/>
              </a:rPr>
              <a:t>简单的阈值判断方法对不同光照条件和个体差异的适应性差。</a:t>
            </a:r>
            <a:endParaRPr lang="zh-CN" altLang="en-US" sz="1600" dirty="0">
              <a:latin typeface="SimSun"/>
              <a:cs typeface="SimSun"/>
            </a:endParaRPr>
          </a:p>
          <a:p>
            <a:pPr marL="391795" lvl="2" indent="-215265">
              <a:lnSpc>
                <a:spcPct val="100000"/>
              </a:lnSpc>
              <a:spcBef>
                <a:spcPts val="1475"/>
              </a:spcBef>
              <a:buFont typeface="Georgia"/>
              <a:buChar char="•"/>
              <a:tabLst>
                <a:tab pos="392430" algn="l"/>
              </a:tabLst>
            </a:pPr>
            <a:r>
              <a:rPr lang="zh-CN" altLang="en-US" sz="1600" spc="30" dirty="0">
                <a:latin typeface="SimSun"/>
                <a:cs typeface="SimSun"/>
              </a:rPr>
              <a:t>复杂的特征提取方法计算量大，实时性差。</a:t>
            </a:r>
            <a:endParaRPr lang="zh-CN" altLang="en-US" sz="1600" dirty="0">
              <a:latin typeface="SimSun"/>
              <a:cs typeface="SimSun"/>
            </a:endParaRPr>
          </a:p>
          <a:p>
            <a:pPr marL="391795" lvl="2" indent="-215265">
              <a:lnSpc>
                <a:spcPct val="100000"/>
              </a:lnSpc>
              <a:spcBef>
                <a:spcPts val="1480"/>
              </a:spcBef>
              <a:buFont typeface="Georgia"/>
              <a:buChar char="•"/>
              <a:tabLst>
                <a:tab pos="392430" algn="l"/>
              </a:tabLst>
            </a:pPr>
            <a:r>
              <a:rPr lang="zh-CN" altLang="en-US" sz="1600" spc="30" dirty="0">
                <a:latin typeface="SimSun"/>
                <a:cs typeface="SimSun"/>
              </a:rPr>
              <a:t>简单的方法对噪声敏感，容易受到干扰。</a:t>
            </a:r>
            <a:endParaRPr lang="zh-CN" altLang="en-US" sz="1600" dirty="0">
              <a:latin typeface="SimSun"/>
              <a:cs typeface="SimSun"/>
            </a:endParaRPr>
          </a:p>
          <a:p>
            <a:pPr marL="12700" marR="136525" indent="363855" algn="just">
              <a:lnSpc>
                <a:spcPct val="138800"/>
              </a:lnSpc>
              <a:spcBef>
                <a:spcPts val="480"/>
              </a:spcBef>
            </a:pPr>
            <a:r>
              <a:rPr lang="zh-CN" altLang="en-US" sz="1400" spc="30" dirty="0">
                <a:latin typeface="SimSun"/>
                <a:cs typeface="SimSun"/>
              </a:rPr>
              <a:t>最终</a:t>
            </a:r>
            <a:r>
              <a:rPr lang="zh-CN" altLang="en-US" sz="1400" spc="-565" dirty="0">
                <a:latin typeface="SimSun"/>
                <a:cs typeface="SimSun"/>
              </a:rPr>
              <a:t>，</a:t>
            </a:r>
            <a:r>
              <a:rPr lang="zh-CN" altLang="en-US" sz="1400" spc="30" dirty="0">
                <a:latin typeface="SimSun"/>
                <a:cs typeface="SimSun"/>
              </a:rPr>
              <a:t>我们采用了提取简单但突出的特征</a:t>
            </a:r>
            <a:r>
              <a:rPr lang="zh-CN" altLang="en-US" sz="1400" spc="-565" dirty="0">
                <a:latin typeface="SimSun"/>
                <a:cs typeface="SimSun"/>
              </a:rPr>
              <a:t>，</a:t>
            </a:r>
            <a:r>
              <a:rPr lang="zh-CN" altLang="en-US" sz="1400" spc="30" dirty="0">
                <a:latin typeface="SimSun"/>
                <a:cs typeface="SimSun"/>
              </a:rPr>
              <a:t>然后用机器学习的</a:t>
            </a:r>
            <a:r>
              <a:rPr lang="zh-CN" altLang="en-US" sz="1400" spc="-305" dirty="0">
                <a:latin typeface="SimSun"/>
                <a:cs typeface="SimSun"/>
              </a:rPr>
              <a:t> </a:t>
            </a:r>
            <a:r>
              <a:rPr lang="en-US" altLang="zh-CN" sz="1400" spc="-40" dirty="0" err="1">
                <a:latin typeface="Georgia"/>
                <a:cs typeface="Georgia"/>
              </a:rPr>
              <a:t>kmeans</a:t>
            </a:r>
            <a:r>
              <a:rPr lang="en-US" altLang="zh-CN" sz="1400" spc="-40" dirty="0">
                <a:latin typeface="Georgia"/>
                <a:cs typeface="Georgia"/>
              </a:rPr>
              <a:t> </a:t>
            </a:r>
            <a:r>
              <a:rPr lang="zh-CN" altLang="en-US" sz="1400" spc="-325" dirty="0">
                <a:latin typeface="Georgia"/>
                <a:cs typeface="Georgia"/>
              </a:rPr>
              <a:t> </a:t>
            </a:r>
            <a:r>
              <a:rPr lang="zh-CN" altLang="en-US" sz="1400" spc="30" dirty="0">
                <a:latin typeface="SimSun"/>
                <a:cs typeface="SimSun"/>
              </a:rPr>
              <a:t>二聚类方法提高眨眼帧的判断准确度</a:t>
            </a:r>
            <a:r>
              <a:rPr lang="zh-CN" altLang="en-US" sz="1400" spc="-270" dirty="0">
                <a:latin typeface="SimSun"/>
                <a:cs typeface="SimSun"/>
              </a:rPr>
              <a:t>，</a:t>
            </a:r>
            <a:r>
              <a:rPr lang="zh-CN" altLang="en-US" sz="1400" spc="30" dirty="0">
                <a:latin typeface="SimSun"/>
                <a:cs typeface="SimSun"/>
              </a:rPr>
              <a:t>最终实现快速高效的眨眼检测</a:t>
            </a:r>
            <a:r>
              <a:rPr lang="zh-CN" altLang="en-US" sz="1400" spc="-225" dirty="0">
                <a:latin typeface="SimSun"/>
                <a:cs typeface="SimSun"/>
              </a:rPr>
              <a:t>。</a:t>
            </a:r>
            <a:r>
              <a:rPr lang="zh-CN" altLang="en-US" sz="1400" spc="30" dirty="0">
                <a:latin typeface="SimSun"/>
                <a:cs typeface="SimSun"/>
              </a:rPr>
              <a:t>具 体方案如下：</a:t>
            </a:r>
            <a:endParaRPr lang="zh-CN" altLang="en-US" sz="1400" dirty="0">
              <a:latin typeface="SimSun"/>
              <a:cs typeface="SimSun"/>
            </a:endParaRPr>
          </a:p>
          <a:p>
            <a:pPr marL="391795" marR="136525" lvl="2" indent="-215265" algn="just">
              <a:lnSpc>
                <a:spcPct val="138800"/>
              </a:lnSpc>
              <a:spcBef>
                <a:spcPts val="480"/>
              </a:spcBef>
              <a:buFont typeface="Georgia"/>
              <a:buChar char="•"/>
              <a:tabLst>
                <a:tab pos="392430" algn="l"/>
              </a:tabLst>
            </a:pPr>
            <a:r>
              <a:rPr lang="zh-CN" altLang="en-US" sz="1600" spc="55" dirty="0">
                <a:latin typeface="SimSun"/>
                <a:cs typeface="SimSun"/>
              </a:rPr>
              <a:t>特征</a:t>
            </a:r>
            <a:r>
              <a:rPr lang="zh-CN" altLang="en-US" sz="1600" spc="60" dirty="0">
                <a:latin typeface="SimSun"/>
                <a:cs typeface="SimSun"/>
              </a:rPr>
              <a:t>提</a:t>
            </a:r>
            <a:r>
              <a:rPr lang="zh-CN" altLang="en-US" sz="1600" spc="30" dirty="0">
                <a:latin typeface="SimSun"/>
                <a:cs typeface="SimSun"/>
              </a:rPr>
              <a:t>取</a:t>
            </a:r>
            <a:r>
              <a:rPr lang="zh-CN" altLang="en-US" sz="1600" spc="55" dirty="0">
                <a:latin typeface="SimSun"/>
                <a:cs typeface="SimSun"/>
              </a:rPr>
              <a:t>：提</a:t>
            </a:r>
            <a:r>
              <a:rPr lang="zh-CN" altLang="en-US" sz="1600" spc="60" dirty="0">
                <a:latin typeface="SimSun"/>
                <a:cs typeface="SimSun"/>
              </a:rPr>
              <a:t>取</a:t>
            </a:r>
            <a:r>
              <a:rPr lang="zh-CN" altLang="en-US" sz="1600" spc="55" dirty="0">
                <a:latin typeface="SimSun"/>
                <a:cs typeface="SimSun"/>
              </a:rPr>
              <a:t>眼</a:t>
            </a:r>
            <a:r>
              <a:rPr lang="zh-CN" altLang="en-US" sz="1600" spc="60" dirty="0">
                <a:latin typeface="SimSun"/>
                <a:cs typeface="SimSun"/>
              </a:rPr>
              <a:t>睛</a:t>
            </a:r>
            <a:r>
              <a:rPr lang="zh-CN" altLang="en-US" sz="1600" spc="55" dirty="0">
                <a:latin typeface="SimSun"/>
                <a:cs typeface="SimSun"/>
              </a:rPr>
              <a:t>中心</a:t>
            </a:r>
            <a:r>
              <a:rPr lang="zh-CN" altLang="en-US" sz="1600" spc="60" dirty="0">
                <a:latin typeface="SimSun"/>
                <a:cs typeface="SimSun"/>
              </a:rPr>
              <a:t>区</a:t>
            </a:r>
            <a:r>
              <a:rPr lang="zh-CN" altLang="en-US" sz="1600" spc="55" dirty="0">
                <a:latin typeface="SimSun"/>
                <a:cs typeface="SimSun"/>
              </a:rPr>
              <a:t>域</a:t>
            </a:r>
            <a:r>
              <a:rPr lang="zh-CN" altLang="en-US" sz="1600" spc="60" dirty="0">
                <a:latin typeface="SimSun"/>
                <a:cs typeface="SimSun"/>
              </a:rPr>
              <a:t>的</a:t>
            </a:r>
            <a:r>
              <a:rPr lang="zh-CN" altLang="en-US" sz="1600" spc="55" dirty="0">
                <a:latin typeface="SimSun"/>
                <a:cs typeface="SimSun"/>
              </a:rPr>
              <a:t>灰度</a:t>
            </a:r>
            <a:r>
              <a:rPr lang="zh-CN" altLang="en-US" sz="1600" spc="60" dirty="0">
                <a:latin typeface="SimSun"/>
                <a:cs typeface="SimSun"/>
              </a:rPr>
              <a:t>图</a:t>
            </a:r>
            <a:r>
              <a:rPr lang="zh-CN" altLang="en-US" sz="1600" spc="55" dirty="0">
                <a:latin typeface="SimSun"/>
                <a:cs typeface="SimSun"/>
              </a:rPr>
              <a:t>像</a:t>
            </a:r>
            <a:r>
              <a:rPr lang="zh-CN" altLang="en-US" sz="1600" spc="60" dirty="0">
                <a:latin typeface="SimSun"/>
                <a:cs typeface="SimSun"/>
              </a:rPr>
              <a:t>的</a:t>
            </a:r>
            <a:r>
              <a:rPr lang="zh-CN" altLang="en-US" sz="1600" spc="55" dirty="0">
                <a:latin typeface="SimSun"/>
                <a:cs typeface="SimSun"/>
              </a:rPr>
              <a:t>水</a:t>
            </a:r>
            <a:r>
              <a:rPr lang="zh-CN" altLang="en-US" sz="1600" spc="60" dirty="0">
                <a:latin typeface="SimSun"/>
                <a:cs typeface="SimSun"/>
              </a:rPr>
              <a:t>平</a:t>
            </a:r>
            <a:r>
              <a:rPr lang="zh-CN" altLang="en-US" sz="1600" spc="55" dirty="0">
                <a:latin typeface="SimSun"/>
                <a:cs typeface="SimSun"/>
              </a:rPr>
              <a:t>灰度</a:t>
            </a:r>
            <a:r>
              <a:rPr lang="zh-CN" altLang="en-US" sz="1600" spc="60" dirty="0">
                <a:latin typeface="SimSun"/>
                <a:cs typeface="SimSun"/>
              </a:rPr>
              <a:t>直</a:t>
            </a:r>
            <a:r>
              <a:rPr lang="zh-CN" altLang="en-US" sz="1600" spc="55" dirty="0">
                <a:latin typeface="SimSun"/>
                <a:cs typeface="SimSun"/>
              </a:rPr>
              <a:t>方</a:t>
            </a:r>
            <a:r>
              <a:rPr lang="zh-CN" altLang="en-US" sz="1600" spc="30" dirty="0">
                <a:latin typeface="SimSun"/>
                <a:cs typeface="SimSun"/>
              </a:rPr>
              <a:t>图</a:t>
            </a:r>
            <a:r>
              <a:rPr lang="zh-CN" altLang="en-US" sz="1600" spc="60" dirty="0">
                <a:latin typeface="SimSun"/>
                <a:cs typeface="SimSun"/>
              </a:rPr>
              <a:t>，</a:t>
            </a:r>
            <a:r>
              <a:rPr lang="zh-CN" altLang="en-US" sz="1600" spc="55" dirty="0">
                <a:latin typeface="SimSun"/>
                <a:cs typeface="SimSun"/>
              </a:rPr>
              <a:t>并</a:t>
            </a:r>
            <a:r>
              <a:rPr lang="zh-CN" altLang="en-US" sz="1600" spc="30" dirty="0">
                <a:latin typeface="SimSun"/>
                <a:cs typeface="SimSun"/>
              </a:rPr>
              <a:t>计 算其均值和标准差作为特征值</a:t>
            </a:r>
            <a:r>
              <a:rPr lang="zh-CN" altLang="en-US" sz="1600" spc="-170" dirty="0">
                <a:latin typeface="SimSun"/>
                <a:cs typeface="SimSun"/>
              </a:rPr>
              <a:t>。</a:t>
            </a:r>
            <a:r>
              <a:rPr lang="zh-CN" altLang="en-US" sz="1600" spc="30" dirty="0">
                <a:latin typeface="SimSun"/>
                <a:cs typeface="SimSun"/>
              </a:rPr>
              <a:t>该方法简单易行</a:t>
            </a:r>
            <a:r>
              <a:rPr lang="zh-CN" altLang="en-US" sz="1600" spc="-210" dirty="0">
                <a:latin typeface="SimSun"/>
                <a:cs typeface="SimSun"/>
              </a:rPr>
              <a:t>，</a:t>
            </a:r>
            <a:r>
              <a:rPr lang="zh-CN" altLang="en-US" sz="1600" spc="30" dirty="0">
                <a:latin typeface="SimSun"/>
                <a:cs typeface="SimSun"/>
              </a:rPr>
              <a:t>计算复杂度低</a:t>
            </a:r>
            <a:r>
              <a:rPr lang="zh-CN" altLang="en-US" sz="1600" spc="-210" dirty="0">
                <a:latin typeface="SimSun"/>
                <a:cs typeface="SimSun"/>
              </a:rPr>
              <a:t>，</a:t>
            </a:r>
            <a:r>
              <a:rPr lang="zh-CN" altLang="en-US" sz="1600" spc="30" dirty="0">
                <a:latin typeface="SimSun"/>
                <a:cs typeface="SimSun"/>
              </a:rPr>
              <a:t>且 对眼睛的位置和大小变化具有一定的鲁棒性。</a:t>
            </a:r>
            <a:endParaRPr lang="zh-CN" altLang="en-US" sz="1600" dirty="0">
              <a:latin typeface="SimSun"/>
              <a:cs typeface="SimSun"/>
            </a:endParaRPr>
          </a:p>
          <a:p>
            <a:pPr marL="391795" marR="5080" lvl="2" indent="-215265">
              <a:lnSpc>
                <a:spcPct val="138800"/>
              </a:lnSpc>
              <a:spcBef>
                <a:spcPts val="825"/>
              </a:spcBef>
              <a:buFont typeface="Georgia"/>
              <a:buChar char="•"/>
              <a:tabLst>
                <a:tab pos="392430" algn="l"/>
              </a:tabLst>
            </a:pPr>
            <a:r>
              <a:rPr lang="zh-CN" altLang="en-US" sz="1600" spc="50" dirty="0">
                <a:latin typeface="SimSun"/>
                <a:cs typeface="SimSun"/>
              </a:rPr>
              <a:t>二聚类方</a:t>
            </a:r>
            <a:r>
              <a:rPr lang="zh-CN" altLang="en-US" sz="1600" spc="30" dirty="0">
                <a:latin typeface="SimSun"/>
                <a:cs typeface="SimSun"/>
              </a:rPr>
              <a:t>法</a:t>
            </a:r>
            <a:r>
              <a:rPr lang="zh-CN" altLang="en-US" sz="1600" spc="50" dirty="0">
                <a:latin typeface="SimSun"/>
                <a:cs typeface="SimSun"/>
              </a:rPr>
              <a:t>：使</a:t>
            </a:r>
            <a:r>
              <a:rPr lang="zh-CN" altLang="en-US" sz="1600" spc="30" dirty="0">
                <a:latin typeface="SimSun"/>
                <a:cs typeface="SimSun"/>
              </a:rPr>
              <a:t>用</a:t>
            </a:r>
            <a:r>
              <a:rPr lang="zh-CN" altLang="en-US" sz="1600" spc="-155" dirty="0">
                <a:latin typeface="SimSun"/>
                <a:cs typeface="SimSun"/>
              </a:rPr>
              <a:t> </a:t>
            </a:r>
            <a:r>
              <a:rPr lang="en-US" altLang="zh-CN" sz="1600" spc="-40" dirty="0" err="1">
                <a:latin typeface="Georgia"/>
                <a:cs typeface="Georgia"/>
              </a:rPr>
              <a:t>kmeans</a:t>
            </a:r>
            <a:r>
              <a:rPr lang="zh-CN" altLang="en-US" sz="1600" spc="210" dirty="0">
                <a:latin typeface="Georgia"/>
                <a:cs typeface="Georgia"/>
              </a:rPr>
              <a:t> </a:t>
            </a:r>
            <a:r>
              <a:rPr lang="zh-CN" altLang="en-US" sz="1600" spc="50" dirty="0">
                <a:latin typeface="SimSun"/>
                <a:cs typeface="SimSun"/>
              </a:rPr>
              <a:t>二聚类方</a:t>
            </a:r>
            <a:r>
              <a:rPr lang="zh-CN" altLang="en-US" sz="1600" spc="30" dirty="0">
                <a:latin typeface="SimSun"/>
                <a:cs typeface="SimSun"/>
              </a:rPr>
              <a:t>法</a:t>
            </a:r>
            <a:r>
              <a:rPr lang="zh-CN" altLang="en-US" sz="1600" spc="50" dirty="0">
                <a:latin typeface="SimSun"/>
                <a:cs typeface="SimSun"/>
              </a:rPr>
              <a:t>，将提取的特征值进行聚</a:t>
            </a:r>
            <a:r>
              <a:rPr lang="zh-CN" altLang="en-US" sz="1600" spc="30" dirty="0">
                <a:latin typeface="SimSun"/>
                <a:cs typeface="SimSun"/>
              </a:rPr>
              <a:t>类， </a:t>
            </a:r>
            <a:r>
              <a:rPr lang="zh-CN" altLang="en-US" sz="1600" spc="-685" dirty="0">
                <a:latin typeface="SimSun"/>
                <a:cs typeface="SimSun"/>
              </a:rPr>
              <a:t> </a:t>
            </a:r>
            <a:r>
              <a:rPr lang="zh-CN" altLang="en-US" sz="1600" spc="40" dirty="0">
                <a:latin typeface="SimSun"/>
                <a:cs typeface="SimSun"/>
              </a:rPr>
              <a:t>区分睁眼和闭眼</a:t>
            </a:r>
            <a:r>
              <a:rPr lang="zh-CN" altLang="en-US" sz="1600" spc="30" dirty="0">
                <a:latin typeface="SimSun"/>
                <a:cs typeface="SimSun"/>
              </a:rPr>
              <a:t>帧</a:t>
            </a:r>
            <a:r>
              <a:rPr lang="zh-CN" altLang="en-US" sz="1600" spc="40" dirty="0">
                <a:latin typeface="SimSun"/>
                <a:cs typeface="SimSun"/>
              </a:rPr>
              <a:t>。通过聚类结果计</a:t>
            </a:r>
            <a:r>
              <a:rPr lang="zh-CN" altLang="en-US" sz="1600" spc="30" dirty="0">
                <a:latin typeface="SimSun"/>
                <a:cs typeface="SimSun"/>
              </a:rPr>
              <a:t>算</a:t>
            </a:r>
            <a:r>
              <a:rPr lang="zh-CN" altLang="en-US" sz="1600" spc="-185" dirty="0">
                <a:latin typeface="SimSun"/>
                <a:cs typeface="SimSun"/>
              </a:rPr>
              <a:t> </a:t>
            </a:r>
            <a:r>
              <a:rPr lang="en-US" altLang="zh-CN" sz="1600" spc="45" dirty="0">
                <a:latin typeface="Georgia"/>
                <a:cs typeface="Georgia"/>
              </a:rPr>
              <a:t>PERCLOS</a:t>
            </a:r>
            <a:r>
              <a:rPr lang="zh-CN" altLang="en-US" sz="1600" spc="175" dirty="0">
                <a:latin typeface="Georgia"/>
                <a:cs typeface="Georgia"/>
              </a:rPr>
              <a:t> </a:t>
            </a:r>
            <a:r>
              <a:rPr lang="zh-CN" altLang="en-US" sz="1600" spc="30" dirty="0">
                <a:latin typeface="SimSun"/>
                <a:cs typeface="SimSun"/>
              </a:rPr>
              <a:t>值</a:t>
            </a:r>
            <a:r>
              <a:rPr lang="zh-CN" altLang="en-US" sz="1600" spc="40" dirty="0">
                <a:latin typeface="SimSun"/>
                <a:cs typeface="SimSun"/>
              </a:rPr>
              <a:t>，判断是否</a:t>
            </a:r>
            <a:r>
              <a:rPr lang="zh-CN" altLang="en-US" sz="1600" spc="30" dirty="0">
                <a:latin typeface="SimSun"/>
                <a:cs typeface="SimSun"/>
              </a:rPr>
              <a:t>处 </a:t>
            </a:r>
            <a:r>
              <a:rPr lang="zh-CN" altLang="en-US" sz="1600" spc="55" dirty="0">
                <a:latin typeface="SimSun"/>
                <a:cs typeface="SimSun"/>
              </a:rPr>
              <a:t>于疲</a:t>
            </a:r>
            <a:r>
              <a:rPr lang="zh-CN" altLang="en-US" sz="1600" spc="60" dirty="0">
                <a:latin typeface="SimSun"/>
                <a:cs typeface="SimSun"/>
              </a:rPr>
              <a:t>劳</a:t>
            </a:r>
            <a:r>
              <a:rPr lang="zh-CN" altLang="en-US" sz="1600" spc="55" dirty="0">
                <a:latin typeface="SimSun"/>
                <a:cs typeface="SimSun"/>
              </a:rPr>
              <a:t>状</a:t>
            </a:r>
            <a:r>
              <a:rPr lang="zh-CN" altLang="en-US" sz="1600" spc="30" dirty="0">
                <a:latin typeface="SimSun"/>
                <a:cs typeface="SimSun"/>
              </a:rPr>
              <a:t>态</a:t>
            </a:r>
            <a:r>
              <a:rPr lang="zh-CN" altLang="en-US" sz="1600" spc="60" dirty="0">
                <a:latin typeface="SimSun"/>
                <a:cs typeface="SimSun"/>
              </a:rPr>
              <a:t>。</a:t>
            </a:r>
            <a:r>
              <a:rPr lang="zh-CN" altLang="en-US" sz="1600" spc="55" dirty="0">
                <a:latin typeface="SimSun"/>
                <a:cs typeface="SimSun"/>
              </a:rPr>
              <a:t>该算</a:t>
            </a:r>
            <a:r>
              <a:rPr lang="zh-CN" altLang="en-US" sz="1600" spc="60" dirty="0">
                <a:latin typeface="SimSun"/>
                <a:cs typeface="SimSun"/>
              </a:rPr>
              <a:t>法</a:t>
            </a:r>
            <a:r>
              <a:rPr lang="zh-CN" altLang="en-US" sz="1600" spc="55" dirty="0">
                <a:latin typeface="SimSun"/>
                <a:cs typeface="SimSun"/>
              </a:rPr>
              <a:t>对</a:t>
            </a:r>
            <a:r>
              <a:rPr lang="zh-CN" altLang="en-US" sz="1600" spc="60" dirty="0">
                <a:latin typeface="SimSun"/>
                <a:cs typeface="SimSun"/>
              </a:rPr>
              <a:t>光</a:t>
            </a:r>
            <a:r>
              <a:rPr lang="zh-CN" altLang="en-US" sz="1600" spc="55" dirty="0">
                <a:latin typeface="SimSun"/>
                <a:cs typeface="SimSun"/>
              </a:rPr>
              <a:t>照</a:t>
            </a:r>
            <a:r>
              <a:rPr lang="zh-CN" altLang="en-US" sz="1600" spc="60" dirty="0">
                <a:latin typeface="SimSun"/>
                <a:cs typeface="SimSun"/>
              </a:rPr>
              <a:t>条</a:t>
            </a:r>
            <a:r>
              <a:rPr lang="zh-CN" altLang="en-US" sz="1600" spc="55" dirty="0">
                <a:latin typeface="SimSun"/>
                <a:cs typeface="SimSun"/>
              </a:rPr>
              <a:t>件和</a:t>
            </a:r>
            <a:r>
              <a:rPr lang="zh-CN" altLang="en-US" sz="1600" spc="60" dirty="0">
                <a:latin typeface="SimSun"/>
                <a:cs typeface="SimSun"/>
              </a:rPr>
              <a:t>个</a:t>
            </a:r>
            <a:r>
              <a:rPr lang="zh-CN" altLang="en-US" sz="1600" spc="55" dirty="0">
                <a:latin typeface="SimSun"/>
                <a:cs typeface="SimSun"/>
              </a:rPr>
              <a:t>体</a:t>
            </a:r>
            <a:r>
              <a:rPr lang="zh-CN" altLang="en-US" sz="1600" spc="60" dirty="0">
                <a:latin typeface="SimSun"/>
                <a:cs typeface="SimSun"/>
              </a:rPr>
              <a:t>差</a:t>
            </a:r>
            <a:r>
              <a:rPr lang="zh-CN" altLang="en-US" sz="1600" spc="55" dirty="0">
                <a:latin typeface="SimSun"/>
                <a:cs typeface="SimSun"/>
              </a:rPr>
              <a:t>异的</a:t>
            </a:r>
            <a:r>
              <a:rPr lang="zh-CN" altLang="en-US" sz="1600" spc="60" dirty="0">
                <a:latin typeface="SimSun"/>
                <a:cs typeface="SimSun"/>
              </a:rPr>
              <a:t>适</a:t>
            </a:r>
            <a:r>
              <a:rPr lang="zh-CN" altLang="en-US" sz="1600" spc="55" dirty="0">
                <a:latin typeface="SimSun"/>
                <a:cs typeface="SimSun"/>
              </a:rPr>
              <a:t>应</a:t>
            </a:r>
            <a:r>
              <a:rPr lang="zh-CN" altLang="en-US" sz="1600" spc="60" dirty="0">
                <a:latin typeface="SimSun"/>
                <a:cs typeface="SimSun"/>
              </a:rPr>
              <a:t>性</a:t>
            </a:r>
            <a:r>
              <a:rPr lang="zh-CN" altLang="en-US" sz="1600" spc="55" dirty="0">
                <a:latin typeface="SimSun"/>
                <a:cs typeface="SimSun"/>
              </a:rPr>
              <a:t>较</a:t>
            </a:r>
            <a:r>
              <a:rPr lang="zh-CN" altLang="en-US" sz="1600" spc="30" dirty="0">
                <a:latin typeface="SimSun"/>
                <a:cs typeface="SimSun"/>
              </a:rPr>
              <a:t>好</a:t>
            </a:r>
            <a:r>
              <a:rPr lang="zh-CN" altLang="en-US" sz="1600" spc="60" dirty="0">
                <a:latin typeface="SimSun"/>
                <a:cs typeface="SimSun"/>
              </a:rPr>
              <a:t>，</a:t>
            </a:r>
            <a:r>
              <a:rPr lang="zh-CN" altLang="en-US" sz="1600" spc="55" dirty="0">
                <a:latin typeface="SimSun"/>
                <a:cs typeface="SimSun"/>
              </a:rPr>
              <a:t>有较</a:t>
            </a:r>
            <a:r>
              <a:rPr lang="zh-CN" altLang="en-US" sz="1600" spc="30" dirty="0">
                <a:latin typeface="SimSun"/>
                <a:cs typeface="SimSun"/>
              </a:rPr>
              <a:t>好 的鲁棒性，且计算速度快，实时性高。</a:t>
            </a:r>
            <a:endParaRPr lang="zh-CN" altLang="en-US" sz="1600" dirty="0">
              <a:latin typeface="SimSun"/>
              <a:cs typeface="SimSun"/>
            </a:endParaRPr>
          </a:p>
          <a:p>
            <a:pPr marL="391795" marR="136525" lvl="2" indent="-215265">
              <a:lnSpc>
                <a:spcPct val="138800"/>
              </a:lnSpc>
              <a:spcBef>
                <a:spcPts val="825"/>
              </a:spcBef>
              <a:buFont typeface="Georgia"/>
              <a:buChar char="•"/>
              <a:tabLst>
                <a:tab pos="392430" algn="l"/>
              </a:tabLst>
            </a:pPr>
            <a:r>
              <a:rPr lang="zh-CN" altLang="en-US" sz="1600" spc="30" dirty="0">
                <a:latin typeface="SimSun"/>
                <a:cs typeface="SimSun"/>
              </a:rPr>
              <a:t>实时性优化</a:t>
            </a:r>
            <a:r>
              <a:rPr lang="zh-CN" altLang="en-US" sz="1600" spc="-200" dirty="0">
                <a:latin typeface="SimSun"/>
                <a:cs typeface="SimSun"/>
              </a:rPr>
              <a:t>：</a:t>
            </a:r>
            <a:r>
              <a:rPr lang="zh-CN" altLang="en-US" sz="1600" spc="30" dirty="0">
                <a:latin typeface="SimSun"/>
                <a:cs typeface="SimSun"/>
              </a:rPr>
              <a:t>在特征提取和聚类过程中</a:t>
            </a:r>
            <a:r>
              <a:rPr lang="zh-CN" altLang="en-US" sz="1600" spc="-195" dirty="0">
                <a:latin typeface="SimSun"/>
                <a:cs typeface="SimSun"/>
              </a:rPr>
              <a:t>，</a:t>
            </a:r>
            <a:r>
              <a:rPr lang="zh-CN" altLang="en-US" sz="1600" spc="30" dirty="0">
                <a:latin typeface="SimSun"/>
                <a:cs typeface="SimSun"/>
              </a:rPr>
              <a:t>尽量减少计算量</a:t>
            </a:r>
            <a:r>
              <a:rPr lang="zh-CN" altLang="en-US" sz="1600" spc="-195" dirty="0">
                <a:latin typeface="SimSun"/>
                <a:cs typeface="SimSun"/>
              </a:rPr>
              <a:t>，</a:t>
            </a:r>
            <a:r>
              <a:rPr lang="zh-CN" altLang="en-US" sz="1600" spc="30" dirty="0">
                <a:latin typeface="SimSun"/>
                <a:cs typeface="SimSun"/>
              </a:rPr>
              <a:t>提高算法 的实时性，确保系统能够实时检测疲劳状态</a:t>
            </a:r>
            <a:endParaRPr lang="zh-CN" altLang="en-US" sz="1600" dirty="0">
              <a:latin typeface="SimSun"/>
              <a:cs typeface="SimSun"/>
            </a:endParaRPr>
          </a:p>
        </p:txBody>
      </p:sp>
      <p:sp>
        <p:nvSpPr>
          <p:cNvPr id="17" name="文本框 16">
            <a:extLst>
              <a:ext uri="{FF2B5EF4-FFF2-40B4-BE49-F238E27FC236}">
                <a16:creationId xmlns:a16="http://schemas.microsoft.com/office/drawing/2014/main" id="{C044E957-5CA1-CD26-51C8-09B245F36BE8}"/>
              </a:ext>
            </a:extLst>
          </p:cNvPr>
          <p:cNvSpPr txBox="1"/>
          <p:nvPr/>
        </p:nvSpPr>
        <p:spPr>
          <a:xfrm>
            <a:off x="943640" y="930985"/>
            <a:ext cx="6097772" cy="369332"/>
          </a:xfrm>
          <a:prstGeom prst="rect">
            <a:avLst/>
          </a:prstGeom>
          <a:noFill/>
        </p:spPr>
        <p:txBody>
          <a:bodyPr wrap="square">
            <a:spAutoFit/>
          </a:bodyPr>
          <a:lstStyle/>
          <a:p>
            <a:pPr marL="12065" lvl="1">
              <a:lnSpc>
                <a:spcPct val="100000"/>
              </a:lnSpc>
              <a:spcBef>
                <a:spcPts val="5"/>
              </a:spcBef>
              <a:tabLst>
                <a:tab pos="456565" algn="l"/>
                <a:tab pos="457200" algn="l"/>
              </a:tabLst>
            </a:pPr>
            <a:r>
              <a:rPr lang="en-US" altLang="zh-CN" b="1" spc="-15" dirty="0">
                <a:latin typeface="Georgia"/>
                <a:cs typeface="Georgia"/>
              </a:rPr>
              <a:t>3</a:t>
            </a:r>
            <a:r>
              <a:rPr lang="en-US" altLang="zh-CN" sz="1800" b="1" spc="-15" dirty="0">
                <a:latin typeface="Georgia"/>
                <a:cs typeface="Georgia"/>
              </a:rPr>
              <a:t>.	</a:t>
            </a:r>
            <a:r>
              <a:rPr lang="zh-CN" altLang="en-US" sz="1800" b="1" spc="-15" dirty="0">
                <a:latin typeface="Georgia"/>
                <a:cs typeface="Georgia"/>
              </a:rPr>
              <a:t>疲劳检测方案优化</a:t>
            </a:r>
            <a:endParaRPr lang="zh-CN" altLang="en-US" sz="1800" dirty="0">
              <a:latin typeface="SimSun"/>
              <a:cs typeface="SimSun"/>
            </a:endParaRPr>
          </a:p>
        </p:txBody>
      </p:sp>
    </p:spTree>
    <p:extLst>
      <p:ext uri="{BB962C8B-B14F-4D97-AF65-F5344CB8AC3E}">
        <p14:creationId xmlns:p14="http://schemas.microsoft.com/office/powerpoint/2010/main" val="2483252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EC329F-A4D9-472D-8B8D-D6370A67939C}"/>
              </a:ext>
            </a:extLst>
          </p:cNvPr>
          <p:cNvGrpSpPr/>
          <p:nvPr/>
        </p:nvGrpSpPr>
        <p:grpSpPr>
          <a:xfrm>
            <a:off x="4651576" y="669667"/>
            <a:ext cx="2888848" cy="1631216"/>
            <a:chOff x="1182814" y="2318695"/>
            <a:chExt cx="2888848" cy="1631216"/>
          </a:xfrm>
        </p:grpSpPr>
        <p:sp>
          <p:nvSpPr>
            <p:cNvPr id="3" name="文本框 4">
              <a:extLst>
                <a:ext uri="{FF2B5EF4-FFF2-40B4-BE49-F238E27FC236}">
                  <a16:creationId xmlns:a16="http://schemas.microsoft.com/office/drawing/2014/main" id="{5C1B7E7A-D0D6-41A3-A6D8-4B668B320790}"/>
                </a:ext>
              </a:extLst>
            </p:cNvPr>
            <p:cNvSpPr txBox="1"/>
            <p:nvPr/>
          </p:nvSpPr>
          <p:spPr>
            <a:xfrm>
              <a:off x="1182814" y="2318695"/>
              <a:ext cx="2888848"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a:solidFill>
                    <a:srgbClr val="193379"/>
                  </a:solidFill>
                  <a:latin typeface="微软雅黑" panose="020B0503020204020204" pitchFamily="34" charset="-122"/>
                  <a:ea typeface="微软雅黑" panose="020B0503020204020204" pitchFamily="34" charset="-122"/>
                </a:rPr>
                <a:t>目  录</a:t>
              </a:r>
              <a:endParaRPr lang="zh-CN" altLang="en-US" sz="6600" b="1" dirty="0">
                <a:solidFill>
                  <a:srgbClr val="193379"/>
                </a:solidFill>
                <a:latin typeface="微软雅黑" panose="020B0503020204020204" pitchFamily="34" charset="-122"/>
                <a:ea typeface="微软雅黑" panose="020B0503020204020204" pitchFamily="34" charset="-122"/>
              </a:endParaRPr>
            </a:p>
          </p:txBody>
        </p:sp>
        <p:sp>
          <p:nvSpPr>
            <p:cNvPr id="4" name="文本框 6">
              <a:extLst>
                <a:ext uri="{FF2B5EF4-FFF2-40B4-BE49-F238E27FC236}">
                  <a16:creationId xmlns:a16="http://schemas.microsoft.com/office/drawing/2014/main" id="{263A2730-C0A2-427E-B840-E1788C2867F7}"/>
                </a:ext>
              </a:extLst>
            </p:cNvPr>
            <p:cNvSpPr txBox="1"/>
            <p:nvPr/>
          </p:nvSpPr>
          <p:spPr>
            <a:xfrm>
              <a:off x="1563466" y="3426691"/>
              <a:ext cx="212754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2800" dirty="0">
                  <a:solidFill>
                    <a:srgbClr val="193379"/>
                  </a:solidFill>
                  <a:latin typeface="微软雅黑" panose="020B0503020204020204" pitchFamily="34" charset="-122"/>
                  <a:ea typeface="微软雅黑" panose="020B0503020204020204" pitchFamily="34" charset="-122"/>
                </a:rPr>
                <a:t>CONTENTS</a:t>
              </a:r>
            </a:p>
          </p:txBody>
        </p:sp>
      </p:grpSp>
      <p:sp>
        <p:nvSpPr>
          <p:cNvPr id="5" name="矩形 4">
            <a:extLst>
              <a:ext uri="{FF2B5EF4-FFF2-40B4-BE49-F238E27FC236}">
                <a16:creationId xmlns:a16="http://schemas.microsoft.com/office/drawing/2014/main" id="{5ECB2C1D-FBEC-46FA-AB7C-5FD83446C1B7}"/>
              </a:ext>
            </a:extLst>
          </p:cNvPr>
          <p:cNvSpPr/>
          <p:nvPr/>
        </p:nvSpPr>
        <p:spPr bwMode="auto">
          <a:xfrm>
            <a:off x="2069529" y="2798288"/>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1</a:t>
            </a:r>
          </a:p>
        </p:txBody>
      </p:sp>
      <p:sp>
        <p:nvSpPr>
          <p:cNvPr id="6" name="文本框 5">
            <a:extLst>
              <a:ext uri="{FF2B5EF4-FFF2-40B4-BE49-F238E27FC236}">
                <a16:creationId xmlns:a16="http://schemas.microsoft.com/office/drawing/2014/main" id="{2E5091B9-1F54-4C81-8AC6-6D37CA792B2E}"/>
              </a:ext>
            </a:extLst>
          </p:cNvPr>
          <p:cNvSpPr txBox="1"/>
          <p:nvPr/>
        </p:nvSpPr>
        <p:spPr>
          <a:xfrm>
            <a:off x="3141345" y="2797075"/>
            <a:ext cx="2031325"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选题背景</a:t>
            </a:r>
          </a:p>
        </p:txBody>
      </p:sp>
      <p:sp>
        <p:nvSpPr>
          <p:cNvPr id="9" name="矩形 8">
            <a:extLst>
              <a:ext uri="{FF2B5EF4-FFF2-40B4-BE49-F238E27FC236}">
                <a16:creationId xmlns:a16="http://schemas.microsoft.com/office/drawing/2014/main" id="{8DCD2CDE-3670-409B-BD6C-707F43DEE059}"/>
              </a:ext>
            </a:extLst>
          </p:cNvPr>
          <p:cNvSpPr/>
          <p:nvPr/>
        </p:nvSpPr>
        <p:spPr bwMode="auto">
          <a:xfrm>
            <a:off x="2069529" y="3828981"/>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a:solidFill>
                  <a:schemeClr val="bg1">
                    <a:lumMod val="100000"/>
                  </a:schemeClr>
                </a:solidFill>
                <a:latin typeface="微软雅黑" panose="020B0503020204020204" pitchFamily="34" charset="-122"/>
                <a:ea typeface="微软雅黑" panose="020B0503020204020204" pitchFamily="34" charset="-122"/>
                <a:cs typeface="+mn-ea"/>
                <a:sym typeface="+mn-lt"/>
              </a:rPr>
              <a:t>2</a:t>
            </a:r>
            <a:endPar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CD54DF30-2D2B-419A-AE64-20F4C1D5222E}"/>
              </a:ext>
            </a:extLst>
          </p:cNvPr>
          <p:cNvSpPr txBox="1"/>
          <p:nvPr/>
        </p:nvSpPr>
        <p:spPr>
          <a:xfrm>
            <a:off x="3141345" y="3827768"/>
            <a:ext cx="2031325"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项目介绍</a:t>
            </a:r>
          </a:p>
        </p:txBody>
      </p:sp>
      <p:sp>
        <p:nvSpPr>
          <p:cNvPr id="13" name="矩形 12">
            <a:extLst>
              <a:ext uri="{FF2B5EF4-FFF2-40B4-BE49-F238E27FC236}">
                <a16:creationId xmlns:a16="http://schemas.microsoft.com/office/drawing/2014/main" id="{4E5125B6-ED5E-43F2-9AA1-C0CDC721AF48}"/>
              </a:ext>
            </a:extLst>
          </p:cNvPr>
          <p:cNvSpPr/>
          <p:nvPr/>
        </p:nvSpPr>
        <p:spPr bwMode="auto">
          <a:xfrm>
            <a:off x="7018815" y="2797074"/>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3</a:t>
            </a:r>
          </a:p>
        </p:txBody>
      </p:sp>
      <p:sp>
        <p:nvSpPr>
          <p:cNvPr id="14" name="文本框 13">
            <a:extLst>
              <a:ext uri="{FF2B5EF4-FFF2-40B4-BE49-F238E27FC236}">
                <a16:creationId xmlns:a16="http://schemas.microsoft.com/office/drawing/2014/main" id="{CF999DE8-489D-4E37-A969-AF757C3947BF}"/>
              </a:ext>
            </a:extLst>
          </p:cNvPr>
          <p:cNvSpPr txBox="1"/>
          <p:nvPr/>
        </p:nvSpPr>
        <p:spPr>
          <a:xfrm>
            <a:off x="8090631" y="2795861"/>
            <a:ext cx="3416320"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问题与解决方案</a:t>
            </a:r>
          </a:p>
        </p:txBody>
      </p:sp>
      <p:sp>
        <p:nvSpPr>
          <p:cNvPr id="15" name="矩形 14">
            <a:extLst>
              <a:ext uri="{FF2B5EF4-FFF2-40B4-BE49-F238E27FC236}">
                <a16:creationId xmlns:a16="http://schemas.microsoft.com/office/drawing/2014/main" id="{3F51B559-4346-4A35-8954-9FEEB26DF383}"/>
              </a:ext>
            </a:extLst>
          </p:cNvPr>
          <p:cNvSpPr/>
          <p:nvPr/>
        </p:nvSpPr>
        <p:spPr bwMode="auto">
          <a:xfrm>
            <a:off x="7018815" y="3828981"/>
            <a:ext cx="643962" cy="643904"/>
          </a:xfrm>
          <a:prstGeom prst="rect">
            <a:avLst/>
          </a:prstGeom>
          <a:solidFill>
            <a:srgbClr val="193379"/>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4</a:t>
            </a:r>
          </a:p>
        </p:txBody>
      </p:sp>
      <p:sp>
        <p:nvSpPr>
          <p:cNvPr id="16" name="文本框 15">
            <a:extLst>
              <a:ext uri="{FF2B5EF4-FFF2-40B4-BE49-F238E27FC236}">
                <a16:creationId xmlns:a16="http://schemas.microsoft.com/office/drawing/2014/main" id="{5D788679-A838-496E-B790-32E1EA922AD8}"/>
              </a:ext>
            </a:extLst>
          </p:cNvPr>
          <p:cNvSpPr txBox="1"/>
          <p:nvPr/>
        </p:nvSpPr>
        <p:spPr>
          <a:xfrm>
            <a:off x="8090631" y="3827768"/>
            <a:ext cx="2492990" cy="646331"/>
          </a:xfrm>
          <a:prstGeom prst="rect">
            <a:avLst/>
          </a:prstGeom>
          <a:noFill/>
        </p:spPr>
        <p:txBody>
          <a:bodyPr wrap="none"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2907846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4895D9-D518-4A3E-8644-2A7452D7D6AF}"/>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总结与展望</a:t>
            </a:r>
          </a:p>
        </p:txBody>
      </p:sp>
      <p:cxnSp>
        <p:nvCxnSpPr>
          <p:cNvPr id="3" name="直接连接符 2">
            <a:extLst>
              <a:ext uri="{FF2B5EF4-FFF2-40B4-BE49-F238E27FC236}">
                <a16:creationId xmlns:a16="http://schemas.microsoft.com/office/drawing/2014/main" id="{28A796F8-1CAC-4B7C-89BE-32D271A14A43}"/>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33A287E-B336-DEBE-F980-8B0E0726668A}"/>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总结</a:t>
            </a:r>
          </a:p>
        </p:txBody>
      </p:sp>
      <p:sp>
        <p:nvSpPr>
          <p:cNvPr id="9" name="文本框 8">
            <a:extLst>
              <a:ext uri="{FF2B5EF4-FFF2-40B4-BE49-F238E27FC236}">
                <a16:creationId xmlns:a16="http://schemas.microsoft.com/office/drawing/2014/main" id="{C8E4237A-0644-F19D-15CC-419512F9DBCE}"/>
              </a:ext>
            </a:extLst>
          </p:cNvPr>
          <p:cNvSpPr txBox="1"/>
          <p:nvPr/>
        </p:nvSpPr>
        <p:spPr>
          <a:xfrm>
            <a:off x="667191" y="1582821"/>
            <a:ext cx="9571961" cy="3692357"/>
          </a:xfrm>
          <a:prstGeom prst="rect">
            <a:avLst/>
          </a:prstGeom>
          <a:noFill/>
        </p:spPr>
        <p:txBody>
          <a:bodyPr wrap="square">
            <a:spAutoFit/>
          </a:bodyPr>
          <a:lstStyle/>
          <a:p>
            <a:pPr marL="12700" marR="5080" indent="363855">
              <a:lnSpc>
                <a:spcPct val="138800"/>
              </a:lnSpc>
            </a:pPr>
            <a:r>
              <a:rPr lang="zh-CN" altLang="en-US" sz="1600" spc="30" dirty="0">
                <a:latin typeface="SimSun"/>
                <a:cs typeface="SimSun"/>
              </a:rPr>
              <a:t>本实验成功设计并实现了一个基于</a:t>
            </a:r>
            <a:r>
              <a:rPr lang="zh-CN" altLang="en-US" sz="1600" spc="-240" dirty="0">
                <a:latin typeface="SimSun"/>
                <a:cs typeface="SimSun"/>
              </a:rPr>
              <a:t> </a:t>
            </a:r>
            <a:r>
              <a:rPr lang="en-US" altLang="zh-CN" sz="1600" spc="135" dirty="0">
                <a:latin typeface="Georgia"/>
                <a:cs typeface="Georgia"/>
              </a:rPr>
              <a:t>VCC++</a:t>
            </a:r>
            <a:r>
              <a:rPr lang="zh-CN" altLang="en-US" sz="1600" spc="120" dirty="0">
                <a:latin typeface="Georgia"/>
                <a:cs typeface="Georgia"/>
              </a:rPr>
              <a:t> </a:t>
            </a:r>
            <a:r>
              <a:rPr lang="zh-CN" altLang="en-US" sz="1600" spc="30" dirty="0">
                <a:latin typeface="SimSun"/>
                <a:cs typeface="SimSun"/>
              </a:rPr>
              <a:t>的防疲劳磕睡检测系统。 </a:t>
            </a:r>
            <a:r>
              <a:rPr lang="zh-CN" altLang="en-US" sz="1600" spc="60" dirty="0">
                <a:latin typeface="SimSun"/>
                <a:cs typeface="SimSun"/>
              </a:rPr>
              <a:t>通过摄像头获取视频</a:t>
            </a:r>
            <a:r>
              <a:rPr lang="zh-CN" altLang="en-US" sz="1600" spc="30" dirty="0">
                <a:latin typeface="SimSun"/>
                <a:cs typeface="SimSun"/>
              </a:rPr>
              <a:t>流</a:t>
            </a:r>
            <a:r>
              <a:rPr lang="zh-CN" altLang="en-US" sz="1600" spc="60" dirty="0">
                <a:latin typeface="SimSun"/>
                <a:cs typeface="SimSun"/>
              </a:rPr>
              <a:t>，对图像进行预处</a:t>
            </a:r>
            <a:r>
              <a:rPr lang="zh-CN" altLang="en-US" sz="1600" spc="30" dirty="0">
                <a:latin typeface="SimSun"/>
                <a:cs typeface="SimSun"/>
              </a:rPr>
              <a:t>理</a:t>
            </a:r>
            <a:r>
              <a:rPr lang="zh-CN" altLang="en-US" sz="1600" spc="60" dirty="0">
                <a:latin typeface="SimSun"/>
                <a:cs typeface="SimSun"/>
              </a:rPr>
              <a:t>、人脸检</a:t>
            </a:r>
            <a:r>
              <a:rPr lang="zh-CN" altLang="en-US" sz="1600" spc="30" dirty="0">
                <a:latin typeface="SimSun"/>
                <a:cs typeface="SimSun"/>
              </a:rPr>
              <a:t>测</a:t>
            </a:r>
            <a:r>
              <a:rPr lang="zh-CN" altLang="en-US" sz="1600" spc="60" dirty="0">
                <a:latin typeface="SimSun"/>
                <a:cs typeface="SimSun"/>
              </a:rPr>
              <a:t>、眼睛定位与</a:t>
            </a:r>
            <a:r>
              <a:rPr lang="zh-CN" altLang="en-US" sz="1600" spc="30" dirty="0">
                <a:latin typeface="SimSun"/>
                <a:cs typeface="SimSun"/>
              </a:rPr>
              <a:t>跟 踪</a:t>
            </a:r>
            <a:r>
              <a:rPr lang="zh-CN" altLang="en-US" sz="1600" spc="-229" dirty="0">
                <a:latin typeface="SimSun"/>
                <a:cs typeface="SimSun"/>
              </a:rPr>
              <a:t>、</a:t>
            </a:r>
            <a:r>
              <a:rPr lang="zh-CN" altLang="en-US" sz="1600" spc="30" dirty="0">
                <a:latin typeface="SimSun"/>
                <a:cs typeface="SimSun"/>
              </a:rPr>
              <a:t>眨眼检测及疲劳判定</a:t>
            </a:r>
            <a:r>
              <a:rPr lang="zh-CN" altLang="en-US" sz="1600" spc="-265" dirty="0">
                <a:latin typeface="SimSun"/>
                <a:cs typeface="SimSun"/>
              </a:rPr>
              <a:t>，</a:t>
            </a:r>
            <a:r>
              <a:rPr lang="zh-CN" altLang="en-US" sz="1600" spc="30" dirty="0">
                <a:latin typeface="SimSun"/>
                <a:cs typeface="SimSun"/>
              </a:rPr>
              <a:t>最终实现了对驾驶员或其他需要专注工作的人 员的疲劳状态监测。具体成果如下：</a:t>
            </a:r>
            <a:endParaRPr lang="zh-CN" altLang="en-US" sz="1600" dirty="0">
              <a:latin typeface="SimSun"/>
              <a:cs typeface="SimSun"/>
            </a:endParaRPr>
          </a:p>
          <a:p>
            <a:pPr>
              <a:lnSpc>
                <a:spcPct val="100000"/>
              </a:lnSpc>
              <a:spcBef>
                <a:spcPts val="10"/>
              </a:spcBef>
            </a:pPr>
            <a:endParaRPr lang="zh-CN" altLang="en-US" sz="1100" dirty="0">
              <a:latin typeface="SimSun"/>
              <a:cs typeface="SimSun"/>
            </a:endParaRPr>
          </a:p>
          <a:p>
            <a:pPr marL="391795" marR="121920" indent="-215265" algn="just">
              <a:lnSpc>
                <a:spcPct val="138800"/>
              </a:lnSpc>
              <a:buFont typeface="Georgia"/>
              <a:buChar char="•"/>
              <a:tabLst>
                <a:tab pos="392430" algn="l"/>
              </a:tabLst>
            </a:pPr>
            <a:r>
              <a:rPr lang="zh-CN" altLang="en-US" sz="1800" spc="55" dirty="0">
                <a:latin typeface="SimSun"/>
                <a:cs typeface="SimSun"/>
              </a:rPr>
              <a:t>图像</a:t>
            </a:r>
            <a:r>
              <a:rPr lang="zh-CN" altLang="en-US" sz="1800" spc="60" dirty="0">
                <a:latin typeface="SimSun"/>
                <a:cs typeface="SimSun"/>
              </a:rPr>
              <a:t>预</a:t>
            </a:r>
            <a:r>
              <a:rPr lang="zh-CN" altLang="en-US" sz="1800" spc="55" dirty="0">
                <a:latin typeface="SimSun"/>
                <a:cs typeface="SimSun"/>
              </a:rPr>
              <a:t>处</a:t>
            </a:r>
            <a:r>
              <a:rPr lang="zh-CN" altLang="en-US" sz="1800" spc="30" dirty="0">
                <a:latin typeface="SimSun"/>
                <a:cs typeface="SimSun"/>
              </a:rPr>
              <a:t>理</a:t>
            </a:r>
            <a:r>
              <a:rPr lang="zh-CN" altLang="en-US" sz="1800" spc="55" dirty="0">
                <a:latin typeface="SimSun"/>
                <a:cs typeface="SimSun"/>
              </a:rPr>
              <a:t>：实</a:t>
            </a:r>
            <a:r>
              <a:rPr lang="zh-CN" altLang="en-US" sz="1800" spc="60" dirty="0">
                <a:latin typeface="SimSun"/>
                <a:cs typeface="SimSun"/>
              </a:rPr>
              <a:t>现</a:t>
            </a:r>
            <a:r>
              <a:rPr lang="zh-CN" altLang="en-US" sz="1800" spc="55" dirty="0">
                <a:latin typeface="SimSun"/>
                <a:cs typeface="SimSun"/>
              </a:rPr>
              <a:t>了</a:t>
            </a:r>
            <a:r>
              <a:rPr lang="zh-CN" altLang="en-US" sz="1800" spc="60" dirty="0">
                <a:latin typeface="SimSun"/>
                <a:cs typeface="SimSun"/>
              </a:rPr>
              <a:t>视</a:t>
            </a:r>
            <a:r>
              <a:rPr lang="zh-CN" altLang="en-US" sz="1800" spc="55" dirty="0">
                <a:latin typeface="SimSun"/>
                <a:cs typeface="SimSun"/>
              </a:rPr>
              <a:t>频流</a:t>
            </a:r>
            <a:r>
              <a:rPr lang="zh-CN" altLang="en-US" sz="1800" spc="60" dirty="0">
                <a:latin typeface="SimSun"/>
                <a:cs typeface="SimSun"/>
              </a:rPr>
              <a:t>的</a:t>
            </a:r>
            <a:r>
              <a:rPr lang="zh-CN" altLang="en-US" sz="1800" spc="55" dirty="0">
                <a:latin typeface="SimSun"/>
                <a:cs typeface="SimSun"/>
              </a:rPr>
              <a:t>截</a:t>
            </a:r>
            <a:r>
              <a:rPr lang="zh-CN" altLang="en-US" sz="1800" spc="60" dirty="0">
                <a:latin typeface="SimSun"/>
                <a:cs typeface="SimSun"/>
              </a:rPr>
              <a:t>取</a:t>
            </a:r>
            <a:r>
              <a:rPr lang="zh-CN" altLang="en-US" sz="1800" spc="55" dirty="0">
                <a:latin typeface="SimSun"/>
                <a:cs typeface="SimSun"/>
              </a:rPr>
              <a:t>和重</a:t>
            </a:r>
            <a:r>
              <a:rPr lang="zh-CN" altLang="en-US" sz="1800" spc="60" dirty="0">
                <a:latin typeface="SimSun"/>
                <a:cs typeface="SimSun"/>
              </a:rPr>
              <a:t>采</a:t>
            </a:r>
            <a:r>
              <a:rPr lang="zh-CN" altLang="en-US" sz="1800" spc="30" dirty="0">
                <a:latin typeface="SimSun"/>
                <a:cs typeface="SimSun"/>
              </a:rPr>
              <a:t>样</a:t>
            </a:r>
            <a:r>
              <a:rPr lang="zh-CN" altLang="en-US" sz="1800" spc="55" dirty="0">
                <a:latin typeface="SimSun"/>
                <a:cs typeface="SimSun"/>
              </a:rPr>
              <a:t>，</a:t>
            </a:r>
            <a:r>
              <a:rPr lang="zh-CN" altLang="en-US" sz="1800" spc="60" dirty="0">
                <a:latin typeface="SimSun"/>
                <a:cs typeface="SimSun"/>
              </a:rPr>
              <a:t>生</a:t>
            </a:r>
            <a:r>
              <a:rPr lang="zh-CN" altLang="en-US" sz="1800" spc="55" dirty="0">
                <a:latin typeface="SimSun"/>
                <a:cs typeface="SimSun"/>
              </a:rPr>
              <a:t>成</a:t>
            </a:r>
            <a:r>
              <a:rPr lang="zh-CN" altLang="en-US" sz="1800" spc="60" dirty="0">
                <a:latin typeface="SimSun"/>
                <a:cs typeface="SimSun"/>
              </a:rPr>
              <a:t>了</a:t>
            </a:r>
            <a:r>
              <a:rPr lang="zh-CN" altLang="en-US" sz="1800" spc="55" dirty="0">
                <a:latin typeface="SimSun"/>
                <a:cs typeface="SimSun"/>
              </a:rPr>
              <a:t>降采</a:t>
            </a:r>
            <a:r>
              <a:rPr lang="zh-CN" altLang="en-US" sz="1800" spc="60" dirty="0">
                <a:latin typeface="SimSun"/>
                <a:cs typeface="SimSun"/>
              </a:rPr>
              <a:t>样</a:t>
            </a:r>
            <a:r>
              <a:rPr lang="zh-CN" altLang="en-US" sz="1800" spc="55" dirty="0">
                <a:latin typeface="SimSun"/>
                <a:cs typeface="SimSun"/>
              </a:rPr>
              <a:t>彩</a:t>
            </a:r>
            <a:r>
              <a:rPr lang="zh-CN" altLang="en-US" sz="1800" spc="60" dirty="0">
                <a:latin typeface="SimSun"/>
                <a:cs typeface="SimSun"/>
              </a:rPr>
              <a:t>色</a:t>
            </a:r>
            <a:r>
              <a:rPr lang="zh-CN" altLang="en-US" sz="1800" spc="30" dirty="0">
                <a:latin typeface="SimSun"/>
                <a:cs typeface="SimSun"/>
              </a:rPr>
              <a:t>图 片和灰度图片</a:t>
            </a:r>
            <a:r>
              <a:rPr lang="zh-CN" altLang="en-US" sz="1800" spc="-210" dirty="0">
                <a:latin typeface="SimSun"/>
                <a:cs typeface="SimSun"/>
              </a:rPr>
              <a:t>，</a:t>
            </a:r>
            <a:r>
              <a:rPr lang="zh-CN" altLang="en-US" sz="1800" spc="30" dirty="0">
                <a:latin typeface="SimSun"/>
                <a:cs typeface="SimSun"/>
              </a:rPr>
              <a:t>减少了计算量</a:t>
            </a:r>
            <a:r>
              <a:rPr lang="zh-CN" altLang="en-US" sz="1800" spc="-210" dirty="0">
                <a:latin typeface="SimSun"/>
                <a:cs typeface="SimSun"/>
              </a:rPr>
              <a:t>，</a:t>
            </a:r>
            <a:r>
              <a:rPr lang="zh-CN" altLang="en-US" sz="1800" spc="30" dirty="0">
                <a:latin typeface="SimSun"/>
                <a:cs typeface="SimSun"/>
              </a:rPr>
              <a:t>提高了图像处理速度</a:t>
            </a:r>
            <a:r>
              <a:rPr lang="zh-CN" altLang="en-US" sz="1800" spc="-175" dirty="0">
                <a:latin typeface="SimSun"/>
                <a:cs typeface="SimSun"/>
              </a:rPr>
              <a:t>。</a:t>
            </a:r>
            <a:r>
              <a:rPr lang="zh-CN" altLang="en-US" sz="1800" spc="30" dirty="0">
                <a:latin typeface="SimSun"/>
                <a:cs typeface="SimSun"/>
              </a:rPr>
              <a:t>通过高斯滤波 等方法，有效去除了图像中的高频噪声，使得后续处理更加稳定。</a:t>
            </a:r>
            <a:endParaRPr lang="zh-CN" altLang="en-US" sz="1800" dirty="0">
              <a:latin typeface="SimSun"/>
              <a:cs typeface="SimSun"/>
            </a:endParaRPr>
          </a:p>
          <a:p>
            <a:pPr marL="391795" marR="122555" indent="-215265" algn="just">
              <a:lnSpc>
                <a:spcPct val="138800"/>
              </a:lnSpc>
              <a:spcBef>
                <a:spcPts val="994"/>
              </a:spcBef>
              <a:buFont typeface="Georgia"/>
              <a:buChar char="•"/>
              <a:tabLst>
                <a:tab pos="392430" algn="l"/>
              </a:tabLst>
            </a:pPr>
            <a:r>
              <a:rPr lang="zh-CN" altLang="en-US" sz="1800" spc="55" dirty="0">
                <a:latin typeface="SimSun"/>
                <a:cs typeface="SimSun"/>
              </a:rPr>
              <a:t>人脸</a:t>
            </a:r>
            <a:r>
              <a:rPr lang="zh-CN" altLang="en-US" sz="1800" spc="60" dirty="0">
                <a:latin typeface="SimSun"/>
                <a:cs typeface="SimSun"/>
              </a:rPr>
              <a:t>检</a:t>
            </a:r>
            <a:r>
              <a:rPr lang="zh-CN" altLang="en-US" sz="1800" spc="55" dirty="0">
                <a:latin typeface="SimSun"/>
                <a:cs typeface="SimSun"/>
              </a:rPr>
              <a:t>测</a:t>
            </a:r>
            <a:r>
              <a:rPr lang="zh-CN" altLang="en-US" sz="1800" spc="60" dirty="0">
                <a:latin typeface="SimSun"/>
                <a:cs typeface="SimSun"/>
              </a:rPr>
              <a:t>与</a:t>
            </a:r>
            <a:r>
              <a:rPr lang="zh-CN" altLang="en-US" sz="1800" spc="55" dirty="0">
                <a:latin typeface="SimSun"/>
                <a:cs typeface="SimSun"/>
              </a:rPr>
              <a:t>定</a:t>
            </a:r>
            <a:r>
              <a:rPr lang="zh-CN" altLang="en-US" sz="1800" spc="30" dirty="0">
                <a:latin typeface="SimSun"/>
                <a:cs typeface="SimSun"/>
              </a:rPr>
              <a:t>位</a:t>
            </a:r>
            <a:r>
              <a:rPr lang="zh-CN" altLang="en-US" sz="1800" spc="55" dirty="0">
                <a:latin typeface="SimSun"/>
                <a:cs typeface="SimSun"/>
              </a:rPr>
              <a:t>：采</a:t>
            </a:r>
            <a:r>
              <a:rPr lang="zh-CN" altLang="en-US" sz="1800" spc="60" dirty="0">
                <a:latin typeface="SimSun"/>
                <a:cs typeface="SimSun"/>
              </a:rPr>
              <a:t>用</a:t>
            </a:r>
            <a:r>
              <a:rPr lang="zh-CN" altLang="en-US" sz="1800" spc="55" dirty="0">
                <a:latin typeface="SimSun"/>
                <a:cs typeface="SimSun"/>
              </a:rPr>
              <a:t>肤</a:t>
            </a:r>
            <a:r>
              <a:rPr lang="zh-CN" altLang="en-US" sz="1800" spc="60" dirty="0">
                <a:latin typeface="SimSun"/>
                <a:cs typeface="SimSun"/>
              </a:rPr>
              <a:t>色</a:t>
            </a:r>
            <a:r>
              <a:rPr lang="zh-CN" altLang="en-US" sz="1800" spc="55" dirty="0">
                <a:latin typeface="SimSun"/>
                <a:cs typeface="SimSun"/>
              </a:rPr>
              <a:t>建模</a:t>
            </a:r>
            <a:r>
              <a:rPr lang="zh-CN" altLang="en-US" sz="1800" spc="60" dirty="0">
                <a:latin typeface="SimSun"/>
                <a:cs typeface="SimSun"/>
              </a:rPr>
              <a:t>和</a:t>
            </a:r>
            <a:r>
              <a:rPr lang="zh-CN" altLang="en-US" sz="1800" spc="55" dirty="0">
                <a:latin typeface="SimSun"/>
                <a:cs typeface="SimSun"/>
              </a:rPr>
              <a:t>形</a:t>
            </a:r>
            <a:r>
              <a:rPr lang="zh-CN" altLang="en-US" sz="1800" spc="60" dirty="0">
                <a:latin typeface="SimSun"/>
                <a:cs typeface="SimSun"/>
              </a:rPr>
              <a:t>态</a:t>
            </a:r>
            <a:r>
              <a:rPr lang="zh-CN" altLang="en-US" sz="1800" spc="55" dirty="0">
                <a:latin typeface="SimSun"/>
                <a:cs typeface="SimSun"/>
              </a:rPr>
              <a:t>学</a:t>
            </a:r>
            <a:r>
              <a:rPr lang="zh-CN" altLang="en-US" sz="1800" spc="60" dirty="0">
                <a:latin typeface="SimSun"/>
                <a:cs typeface="SimSun"/>
              </a:rPr>
              <a:t>处</a:t>
            </a:r>
            <a:r>
              <a:rPr lang="zh-CN" altLang="en-US" sz="1800" spc="55" dirty="0">
                <a:latin typeface="SimSun"/>
                <a:cs typeface="SimSun"/>
              </a:rPr>
              <a:t>理方</a:t>
            </a:r>
            <a:r>
              <a:rPr lang="zh-CN" altLang="en-US" sz="1800" spc="30" dirty="0">
                <a:latin typeface="SimSun"/>
                <a:cs typeface="SimSun"/>
              </a:rPr>
              <a:t>法</a:t>
            </a:r>
            <a:r>
              <a:rPr lang="zh-CN" altLang="en-US" sz="1800" spc="60" dirty="0">
                <a:latin typeface="SimSun"/>
                <a:cs typeface="SimSun"/>
              </a:rPr>
              <a:t>，</a:t>
            </a:r>
            <a:r>
              <a:rPr lang="zh-CN" altLang="en-US" sz="1800" spc="55" dirty="0">
                <a:latin typeface="SimSun"/>
                <a:cs typeface="SimSun"/>
              </a:rPr>
              <a:t>成</a:t>
            </a:r>
            <a:r>
              <a:rPr lang="zh-CN" altLang="en-US" sz="1800" spc="60" dirty="0">
                <a:latin typeface="SimSun"/>
                <a:cs typeface="SimSun"/>
              </a:rPr>
              <a:t>功</a:t>
            </a:r>
            <a:r>
              <a:rPr lang="zh-CN" altLang="en-US" sz="1800" spc="55" dirty="0">
                <a:latin typeface="SimSun"/>
                <a:cs typeface="SimSun"/>
              </a:rPr>
              <a:t>实现</a:t>
            </a:r>
            <a:r>
              <a:rPr lang="zh-CN" altLang="en-US" sz="1800" spc="60" dirty="0">
                <a:latin typeface="SimSun"/>
                <a:cs typeface="SimSun"/>
              </a:rPr>
              <a:t>了</a:t>
            </a:r>
            <a:r>
              <a:rPr lang="zh-CN" altLang="en-US" sz="1800" spc="30" dirty="0">
                <a:latin typeface="SimSun"/>
                <a:cs typeface="SimSun"/>
              </a:rPr>
              <a:t>人 </a:t>
            </a:r>
            <a:r>
              <a:rPr lang="zh-CN" altLang="en-US" sz="1800" spc="55" dirty="0">
                <a:latin typeface="SimSun"/>
                <a:cs typeface="SimSun"/>
              </a:rPr>
              <a:t>脸区</a:t>
            </a:r>
            <a:r>
              <a:rPr lang="zh-CN" altLang="en-US" sz="1800" spc="60" dirty="0">
                <a:latin typeface="SimSun"/>
                <a:cs typeface="SimSun"/>
              </a:rPr>
              <a:t>域</a:t>
            </a:r>
            <a:r>
              <a:rPr lang="zh-CN" altLang="en-US" sz="1800" spc="55" dirty="0">
                <a:latin typeface="SimSun"/>
                <a:cs typeface="SimSun"/>
              </a:rPr>
              <a:t>的</a:t>
            </a:r>
            <a:r>
              <a:rPr lang="zh-CN" altLang="en-US" sz="1800" spc="60" dirty="0">
                <a:latin typeface="SimSun"/>
                <a:cs typeface="SimSun"/>
              </a:rPr>
              <a:t>检</a:t>
            </a:r>
            <a:r>
              <a:rPr lang="zh-CN" altLang="en-US" sz="1800" spc="55" dirty="0">
                <a:latin typeface="SimSun"/>
                <a:cs typeface="SimSun"/>
              </a:rPr>
              <a:t>测与</a:t>
            </a:r>
            <a:r>
              <a:rPr lang="zh-CN" altLang="en-US" sz="1800" spc="60" dirty="0">
                <a:latin typeface="SimSun"/>
                <a:cs typeface="SimSun"/>
              </a:rPr>
              <a:t>定</a:t>
            </a:r>
            <a:r>
              <a:rPr lang="zh-CN" altLang="en-US" sz="1800" spc="30" dirty="0">
                <a:latin typeface="SimSun"/>
                <a:cs typeface="SimSun"/>
              </a:rPr>
              <a:t>位</a:t>
            </a:r>
            <a:r>
              <a:rPr lang="zh-CN" altLang="en-US" sz="1800" spc="55" dirty="0">
                <a:latin typeface="SimSun"/>
                <a:cs typeface="SimSun"/>
              </a:rPr>
              <a:t>，</a:t>
            </a:r>
            <a:r>
              <a:rPr lang="zh-CN" altLang="en-US" sz="1800" spc="60" dirty="0">
                <a:latin typeface="SimSun"/>
                <a:cs typeface="SimSun"/>
              </a:rPr>
              <a:t>准</a:t>
            </a:r>
            <a:r>
              <a:rPr lang="zh-CN" altLang="en-US" sz="1800" spc="55" dirty="0">
                <a:latin typeface="SimSun"/>
                <a:cs typeface="SimSun"/>
              </a:rPr>
              <a:t>确</a:t>
            </a:r>
            <a:r>
              <a:rPr lang="zh-CN" altLang="en-US" sz="1800" spc="60" dirty="0">
                <a:latin typeface="SimSun"/>
                <a:cs typeface="SimSun"/>
              </a:rPr>
              <a:t>度</a:t>
            </a:r>
            <a:r>
              <a:rPr lang="zh-CN" altLang="en-US" sz="1800" spc="55" dirty="0">
                <a:latin typeface="SimSun"/>
                <a:cs typeface="SimSun"/>
              </a:rPr>
              <a:t>较</a:t>
            </a:r>
            <a:r>
              <a:rPr lang="zh-CN" altLang="en-US" sz="1800" spc="30" dirty="0">
                <a:latin typeface="SimSun"/>
                <a:cs typeface="SimSun"/>
              </a:rPr>
              <a:t>高</a:t>
            </a:r>
            <a:r>
              <a:rPr lang="zh-CN" altLang="en-US" sz="1800" spc="55" dirty="0">
                <a:latin typeface="SimSun"/>
                <a:cs typeface="SimSun"/>
              </a:rPr>
              <a:t>。</a:t>
            </a:r>
            <a:r>
              <a:rPr lang="zh-CN" altLang="en-US" sz="1800" spc="60" dirty="0">
                <a:latin typeface="SimSun"/>
                <a:cs typeface="SimSun"/>
              </a:rPr>
              <a:t>通</a:t>
            </a:r>
            <a:r>
              <a:rPr lang="zh-CN" altLang="en-US" sz="1800" spc="55" dirty="0">
                <a:latin typeface="SimSun"/>
                <a:cs typeface="SimSun"/>
              </a:rPr>
              <a:t>过</a:t>
            </a:r>
            <a:r>
              <a:rPr lang="zh-CN" altLang="en-US" sz="1800" spc="60" dirty="0">
                <a:latin typeface="SimSun"/>
                <a:cs typeface="SimSun"/>
              </a:rPr>
              <a:t>光</a:t>
            </a:r>
            <a:r>
              <a:rPr lang="zh-CN" altLang="en-US" sz="1800" spc="55" dirty="0">
                <a:latin typeface="SimSun"/>
                <a:cs typeface="SimSun"/>
              </a:rPr>
              <a:t>照补</a:t>
            </a:r>
            <a:r>
              <a:rPr lang="zh-CN" altLang="en-US" sz="1800" spc="60" dirty="0">
                <a:latin typeface="SimSun"/>
                <a:cs typeface="SimSun"/>
              </a:rPr>
              <a:t>偿</a:t>
            </a:r>
            <a:r>
              <a:rPr lang="zh-CN" altLang="en-US" sz="1800" spc="55" dirty="0">
                <a:latin typeface="SimSun"/>
                <a:cs typeface="SimSun"/>
              </a:rPr>
              <a:t>和</a:t>
            </a:r>
            <a:r>
              <a:rPr lang="zh-CN" altLang="en-US" sz="1800" spc="60" dirty="0">
                <a:latin typeface="SimSun"/>
                <a:cs typeface="SimSun"/>
              </a:rPr>
              <a:t>连</a:t>
            </a:r>
            <a:r>
              <a:rPr lang="zh-CN" altLang="en-US" sz="1800" spc="55" dirty="0">
                <a:latin typeface="SimSun"/>
                <a:cs typeface="SimSun"/>
              </a:rPr>
              <a:t>通</a:t>
            </a:r>
            <a:r>
              <a:rPr lang="zh-CN" altLang="en-US" sz="1800" spc="60" dirty="0">
                <a:latin typeface="SimSun"/>
                <a:cs typeface="SimSun"/>
              </a:rPr>
              <a:t>域</a:t>
            </a:r>
            <a:r>
              <a:rPr lang="zh-CN" altLang="en-US" sz="1800" spc="55" dirty="0">
                <a:latin typeface="SimSun"/>
                <a:cs typeface="SimSun"/>
              </a:rPr>
              <a:t>标记</a:t>
            </a:r>
            <a:r>
              <a:rPr lang="zh-CN" altLang="en-US" sz="1800" spc="30" dirty="0">
                <a:latin typeface="SimSun"/>
                <a:cs typeface="SimSun"/>
              </a:rPr>
              <a:t>等 技术，进一步提高了人脸检测的鲁棒性和准确性</a:t>
            </a:r>
            <a:endParaRPr lang="zh-CN" altLang="en-US" dirty="0"/>
          </a:p>
        </p:txBody>
      </p:sp>
    </p:spTree>
    <p:extLst>
      <p:ext uri="{BB962C8B-B14F-4D97-AF65-F5344CB8AC3E}">
        <p14:creationId xmlns:p14="http://schemas.microsoft.com/office/powerpoint/2010/main" val="1461679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D7DBF-4F9D-748A-8AB9-03045127A3B2}"/>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8BC8036-9F0A-E6F9-7E7B-C4D7D995A20D}"/>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总结与展望</a:t>
            </a:r>
          </a:p>
        </p:txBody>
      </p:sp>
      <p:cxnSp>
        <p:nvCxnSpPr>
          <p:cNvPr id="3" name="直接连接符 2">
            <a:extLst>
              <a:ext uri="{FF2B5EF4-FFF2-40B4-BE49-F238E27FC236}">
                <a16:creationId xmlns:a16="http://schemas.microsoft.com/office/drawing/2014/main" id="{395DE87A-768A-52CD-1D86-1B2FDA19C27D}"/>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12DA778-84A0-47D2-06E3-AEDDC0918704}"/>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总结</a:t>
            </a:r>
          </a:p>
        </p:txBody>
      </p:sp>
      <p:sp>
        <p:nvSpPr>
          <p:cNvPr id="9" name="文本框 8">
            <a:extLst>
              <a:ext uri="{FF2B5EF4-FFF2-40B4-BE49-F238E27FC236}">
                <a16:creationId xmlns:a16="http://schemas.microsoft.com/office/drawing/2014/main" id="{E51DE2B1-DE85-F901-B0D0-D38B92A935F8}"/>
              </a:ext>
            </a:extLst>
          </p:cNvPr>
          <p:cNvSpPr txBox="1"/>
          <p:nvPr/>
        </p:nvSpPr>
        <p:spPr>
          <a:xfrm>
            <a:off x="667191" y="1582821"/>
            <a:ext cx="9571961" cy="3864904"/>
          </a:xfrm>
          <a:prstGeom prst="rect">
            <a:avLst/>
          </a:prstGeom>
          <a:noFill/>
        </p:spPr>
        <p:txBody>
          <a:bodyPr wrap="square">
            <a:spAutoFit/>
          </a:bodyPr>
          <a:lstStyle/>
          <a:p>
            <a:pPr marL="391795" marR="122555" indent="-215265" algn="just">
              <a:lnSpc>
                <a:spcPct val="138800"/>
              </a:lnSpc>
              <a:spcBef>
                <a:spcPts val="1000"/>
              </a:spcBef>
              <a:buFont typeface="Georgia"/>
              <a:buChar char="•"/>
              <a:tabLst>
                <a:tab pos="392430" algn="l"/>
              </a:tabLst>
            </a:pPr>
            <a:r>
              <a:rPr lang="zh-CN" altLang="en-US" sz="1600" spc="55">
                <a:latin typeface="SimSun"/>
                <a:cs typeface="SimSun"/>
              </a:rPr>
              <a:t>眼睛</a:t>
            </a:r>
            <a:r>
              <a:rPr lang="zh-CN" altLang="en-US" sz="1600" spc="60">
                <a:latin typeface="SimSun"/>
                <a:cs typeface="SimSun"/>
              </a:rPr>
              <a:t>定</a:t>
            </a:r>
            <a:r>
              <a:rPr lang="zh-CN" altLang="en-US" sz="1600" spc="55">
                <a:latin typeface="SimSun"/>
                <a:cs typeface="SimSun"/>
              </a:rPr>
              <a:t>位</a:t>
            </a:r>
            <a:r>
              <a:rPr lang="zh-CN" altLang="en-US" sz="1600" spc="60">
                <a:latin typeface="SimSun"/>
                <a:cs typeface="SimSun"/>
              </a:rPr>
              <a:t>与</a:t>
            </a:r>
            <a:r>
              <a:rPr lang="zh-CN" altLang="en-US" sz="1600" spc="55">
                <a:latin typeface="SimSun"/>
                <a:cs typeface="SimSun"/>
              </a:rPr>
              <a:t>跟</a:t>
            </a:r>
            <a:r>
              <a:rPr lang="zh-CN" altLang="en-US" sz="1600" spc="30">
                <a:latin typeface="SimSun"/>
                <a:cs typeface="SimSun"/>
              </a:rPr>
              <a:t>踪</a:t>
            </a:r>
            <a:r>
              <a:rPr lang="zh-CN" altLang="en-US" sz="1600" spc="55">
                <a:latin typeface="SimSun"/>
                <a:cs typeface="SimSun"/>
              </a:rPr>
              <a:t>：通</a:t>
            </a:r>
            <a:r>
              <a:rPr lang="zh-CN" altLang="en-US" sz="1600" spc="60">
                <a:latin typeface="SimSun"/>
                <a:cs typeface="SimSun"/>
              </a:rPr>
              <a:t>过</a:t>
            </a:r>
            <a:r>
              <a:rPr lang="zh-CN" altLang="en-US" sz="1600" spc="55">
                <a:latin typeface="SimSun"/>
                <a:cs typeface="SimSun"/>
              </a:rPr>
              <a:t>帧</a:t>
            </a:r>
            <a:r>
              <a:rPr lang="zh-CN" altLang="en-US" sz="1600" spc="60">
                <a:latin typeface="SimSun"/>
                <a:cs typeface="SimSun"/>
              </a:rPr>
              <a:t>差</a:t>
            </a:r>
            <a:r>
              <a:rPr lang="zh-CN" altLang="en-US" sz="1600" spc="55">
                <a:latin typeface="SimSun"/>
                <a:cs typeface="SimSun"/>
              </a:rPr>
              <a:t>法和</a:t>
            </a:r>
            <a:r>
              <a:rPr lang="zh-CN" altLang="en-US" sz="1600" spc="60">
                <a:latin typeface="SimSun"/>
                <a:cs typeface="SimSun"/>
              </a:rPr>
              <a:t>常</a:t>
            </a:r>
            <a:r>
              <a:rPr lang="zh-CN" altLang="en-US" sz="1600" spc="55">
                <a:latin typeface="SimSun"/>
                <a:cs typeface="SimSun"/>
              </a:rPr>
              <a:t>识</a:t>
            </a:r>
            <a:r>
              <a:rPr lang="zh-CN" altLang="en-US" sz="1600" spc="60">
                <a:latin typeface="SimSun"/>
                <a:cs typeface="SimSun"/>
              </a:rPr>
              <a:t>性</a:t>
            </a:r>
            <a:r>
              <a:rPr lang="zh-CN" altLang="en-US" sz="1600" spc="55">
                <a:latin typeface="SimSun"/>
                <a:cs typeface="SimSun"/>
              </a:rPr>
              <a:t>检</a:t>
            </a:r>
            <a:r>
              <a:rPr lang="zh-CN" altLang="en-US" sz="1600" spc="30">
                <a:latin typeface="SimSun"/>
                <a:cs typeface="SimSun"/>
              </a:rPr>
              <a:t>验</a:t>
            </a:r>
            <a:r>
              <a:rPr lang="zh-CN" altLang="en-US" sz="1600" spc="60">
                <a:latin typeface="SimSun"/>
                <a:cs typeface="SimSun"/>
              </a:rPr>
              <a:t>，</a:t>
            </a:r>
            <a:r>
              <a:rPr lang="zh-CN" altLang="en-US" sz="1600" spc="55">
                <a:latin typeface="SimSun"/>
                <a:cs typeface="SimSun"/>
              </a:rPr>
              <a:t>成功</a:t>
            </a:r>
            <a:r>
              <a:rPr lang="zh-CN" altLang="en-US" sz="1600" spc="60">
                <a:latin typeface="SimSun"/>
                <a:cs typeface="SimSun"/>
              </a:rPr>
              <a:t>实</a:t>
            </a:r>
            <a:r>
              <a:rPr lang="zh-CN" altLang="en-US" sz="1600" spc="55">
                <a:latin typeface="SimSun"/>
                <a:cs typeface="SimSun"/>
              </a:rPr>
              <a:t>现</a:t>
            </a:r>
            <a:r>
              <a:rPr lang="zh-CN" altLang="en-US" sz="1600" spc="60">
                <a:latin typeface="SimSun"/>
                <a:cs typeface="SimSun"/>
              </a:rPr>
              <a:t>了</a:t>
            </a:r>
            <a:r>
              <a:rPr lang="zh-CN" altLang="en-US" sz="1600" spc="55">
                <a:latin typeface="SimSun"/>
                <a:cs typeface="SimSun"/>
              </a:rPr>
              <a:t>眼睛</a:t>
            </a:r>
            <a:r>
              <a:rPr lang="zh-CN" altLang="en-US" sz="1600" spc="60">
                <a:latin typeface="SimSun"/>
                <a:cs typeface="SimSun"/>
              </a:rPr>
              <a:t>区</a:t>
            </a:r>
            <a:r>
              <a:rPr lang="zh-CN" altLang="en-US" sz="1600" spc="30">
                <a:latin typeface="SimSun"/>
                <a:cs typeface="SimSun"/>
              </a:rPr>
              <a:t>域 </a:t>
            </a:r>
            <a:r>
              <a:rPr lang="zh-CN" altLang="en-US" sz="1600" spc="55">
                <a:latin typeface="SimSun"/>
                <a:cs typeface="SimSun"/>
              </a:rPr>
              <a:t>的定</a:t>
            </a:r>
            <a:r>
              <a:rPr lang="zh-CN" altLang="en-US" sz="1600" spc="60">
                <a:latin typeface="SimSun"/>
                <a:cs typeface="SimSun"/>
              </a:rPr>
              <a:t>位</a:t>
            </a:r>
            <a:r>
              <a:rPr lang="zh-CN" altLang="en-US" sz="1600" spc="55">
                <a:latin typeface="SimSun"/>
                <a:cs typeface="SimSun"/>
              </a:rPr>
              <a:t>与</a:t>
            </a:r>
            <a:r>
              <a:rPr lang="zh-CN" altLang="en-US" sz="1600" spc="60">
                <a:latin typeface="SimSun"/>
                <a:cs typeface="SimSun"/>
              </a:rPr>
              <a:t>跟</a:t>
            </a:r>
            <a:r>
              <a:rPr lang="zh-CN" altLang="en-US" sz="1600" spc="30">
                <a:latin typeface="SimSun"/>
                <a:cs typeface="SimSun"/>
              </a:rPr>
              <a:t>踪</a:t>
            </a:r>
            <a:r>
              <a:rPr lang="zh-CN" altLang="en-US" sz="1600" spc="55">
                <a:latin typeface="SimSun"/>
                <a:cs typeface="SimSun"/>
              </a:rPr>
              <a:t>，能</a:t>
            </a:r>
            <a:r>
              <a:rPr lang="zh-CN" altLang="en-US" sz="1600" spc="60">
                <a:latin typeface="SimSun"/>
                <a:cs typeface="SimSun"/>
              </a:rPr>
              <a:t>够</a:t>
            </a:r>
            <a:r>
              <a:rPr lang="zh-CN" altLang="en-US" sz="1600" spc="55">
                <a:latin typeface="SimSun"/>
                <a:cs typeface="SimSun"/>
              </a:rPr>
              <a:t>在</a:t>
            </a:r>
            <a:r>
              <a:rPr lang="zh-CN" altLang="en-US" sz="1600" spc="60">
                <a:latin typeface="SimSun"/>
                <a:cs typeface="SimSun"/>
              </a:rPr>
              <a:t>视</a:t>
            </a:r>
            <a:r>
              <a:rPr lang="zh-CN" altLang="en-US" sz="1600" spc="55">
                <a:latin typeface="SimSun"/>
                <a:cs typeface="SimSun"/>
              </a:rPr>
              <a:t>频</a:t>
            </a:r>
            <a:r>
              <a:rPr lang="zh-CN" altLang="en-US" sz="1600" spc="60">
                <a:latin typeface="SimSun"/>
                <a:cs typeface="SimSun"/>
              </a:rPr>
              <a:t>中</a:t>
            </a:r>
            <a:r>
              <a:rPr lang="zh-CN" altLang="en-US" sz="1600" spc="55">
                <a:latin typeface="SimSun"/>
                <a:cs typeface="SimSun"/>
              </a:rPr>
              <a:t>实时</a:t>
            </a:r>
            <a:r>
              <a:rPr lang="zh-CN" altLang="en-US" sz="1600" spc="60">
                <a:latin typeface="SimSun"/>
                <a:cs typeface="SimSun"/>
              </a:rPr>
              <a:t>跟</a:t>
            </a:r>
            <a:r>
              <a:rPr lang="zh-CN" altLang="en-US" sz="1600" spc="55">
                <a:latin typeface="SimSun"/>
                <a:cs typeface="SimSun"/>
              </a:rPr>
              <a:t>踪</a:t>
            </a:r>
            <a:r>
              <a:rPr lang="zh-CN" altLang="en-US" sz="1600" spc="60">
                <a:latin typeface="SimSun"/>
                <a:cs typeface="SimSun"/>
              </a:rPr>
              <a:t>眼</a:t>
            </a:r>
            <a:r>
              <a:rPr lang="zh-CN" altLang="en-US" sz="1600" spc="55">
                <a:latin typeface="SimSun"/>
                <a:cs typeface="SimSun"/>
              </a:rPr>
              <a:t>睛位</a:t>
            </a:r>
            <a:r>
              <a:rPr lang="zh-CN" altLang="en-US" sz="1600" spc="30">
                <a:latin typeface="SimSun"/>
                <a:cs typeface="SimSun"/>
              </a:rPr>
              <a:t>置</a:t>
            </a:r>
            <a:r>
              <a:rPr lang="zh-CN" altLang="en-US" sz="1600" spc="60">
                <a:latin typeface="SimSun"/>
                <a:cs typeface="SimSun"/>
              </a:rPr>
              <a:t>。</a:t>
            </a:r>
            <a:r>
              <a:rPr lang="zh-CN" altLang="en-US" sz="1600" spc="55">
                <a:latin typeface="SimSun"/>
                <a:cs typeface="SimSun"/>
              </a:rPr>
              <a:t>利</a:t>
            </a:r>
            <a:r>
              <a:rPr lang="zh-CN" altLang="en-US" sz="1600" spc="60">
                <a:latin typeface="SimSun"/>
                <a:cs typeface="SimSun"/>
              </a:rPr>
              <a:t>用</a:t>
            </a:r>
            <a:r>
              <a:rPr lang="zh-CN" altLang="en-US" sz="1600" spc="55">
                <a:latin typeface="SimSun"/>
                <a:cs typeface="SimSun"/>
              </a:rPr>
              <a:t>眼</a:t>
            </a:r>
            <a:r>
              <a:rPr lang="zh-CN" altLang="en-US" sz="1600" spc="60">
                <a:latin typeface="SimSun"/>
                <a:cs typeface="SimSun"/>
              </a:rPr>
              <a:t>球</a:t>
            </a:r>
            <a:r>
              <a:rPr lang="zh-CN" altLang="en-US" sz="1600" spc="55">
                <a:latin typeface="SimSun"/>
                <a:cs typeface="SimSun"/>
              </a:rPr>
              <a:t>色素</a:t>
            </a:r>
            <a:r>
              <a:rPr lang="zh-CN" altLang="en-US" sz="1600" spc="30">
                <a:latin typeface="SimSun"/>
                <a:cs typeface="SimSun"/>
              </a:rPr>
              <a:t>校 验和位置校验，进一步提高了眼睛定位的准确性。</a:t>
            </a:r>
            <a:endParaRPr lang="zh-CN" altLang="en-US" sz="1600">
              <a:latin typeface="SimSun"/>
              <a:cs typeface="SimSun"/>
            </a:endParaRPr>
          </a:p>
          <a:p>
            <a:pPr marL="391795" marR="122555" indent="-215265" algn="just">
              <a:lnSpc>
                <a:spcPct val="138800"/>
              </a:lnSpc>
              <a:spcBef>
                <a:spcPts val="995"/>
              </a:spcBef>
              <a:buFont typeface="Georgia"/>
              <a:buChar char="•"/>
              <a:tabLst>
                <a:tab pos="392430" algn="l"/>
              </a:tabLst>
            </a:pPr>
            <a:r>
              <a:rPr lang="zh-CN" altLang="en-US" sz="1600" spc="55">
                <a:latin typeface="SimSun"/>
                <a:cs typeface="SimSun"/>
              </a:rPr>
              <a:t>眼鼻</a:t>
            </a:r>
            <a:r>
              <a:rPr lang="zh-CN" altLang="en-US" sz="1600" spc="60">
                <a:latin typeface="SimSun"/>
                <a:cs typeface="SimSun"/>
              </a:rPr>
              <a:t>跟</a:t>
            </a:r>
            <a:r>
              <a:rPr lang="zh-CN" altLang="en-US" sz="1600" spc="30">
                <a:latin typeface="SimSun"/>
                <a:cs typeface="SimSun"/>
              </a:rPr>
              <a:t>踪</a:t>
            </a:r>
            <a:r>
              <a:rPr lang="zh-CN" altLang="en-US" sz="1600" spc="55">
                <a:latin typeface="SimSun"/>
                <a:cs typeface="SimSun"/>
              </a:rPr>
              <a:t>：通</a:t>
            </a:r>
            <a:r>
              <a:rPr lang="zh-CN" altLang="en-US" sz="1600" spc="60">
                <a:latin typeface="SimSun"/>
                <a:cs typeface="SimSun"/>
              </a:rPr>
              <a:t>过</a:t>
            </a:r>
            <a:r>
              <a:rPr lang="zh-CN" altLang="en-US" sz="1600" spc="55">
                <a:latin typeface="SimSun"/>
                <a:cs typeface="SimSun"/>
              </a:rPr>
              <a:t>连</a:t>
            </a:r>
            <a:r>
              <a:rPr lang="zh-CN" altLang="en-US" sz="1600" spc="60">
                <a:latin typeface="SimSun"/>
                <a:cs typeface="SimSun"/>
              </a:rPr>
              <a:t>续</a:t>
            </a:r>
            <a:r>
              <a:rPr lang="zh-CN" altLang="en-US" sz="1600" spc="55">
                <a:latin typeface="SimSun"/>
                <a:cs typeface="SimSun"/>
              </a:rPr>
              <a:t>帧图</a:t>
            </a:r>
            <a:r>
              <a:rPr lang="zh-CN" altLang="en-US" sz="1600" spc="60">
                <a:latin typeface="SimSun"/>
                <a:cs typeface="SimSun"/>
              </a:rPr>
              <a:t>像</a:t>
            </a:r>
            <a:r>
              <a:rPr lang="zh-CN" altLang="en-US" sz="1600" spc="55">
                <a:latin typeface="SimSun"/>
                <a:cs typeface="SimSun"/>
              </a:rPr>
              <a:t>的</a:t>
            </a:r>
            <a:r>
              <a:rPr lang="zh-CN" altLang="en-US" sz="1600" spc="60">
                <a:latin typeface="SimSun"/>
                <a:cs typeface="SimSun"/>
              </a:rPr>
              <a:t>处</a:t>
            </a:r>
            <a:r>
              <a:rPr lang="zh-CN" altLang="en-US" sz="1600" spc="30">
                <a:latin typeface="SimSun"/>
                <a:cs typeface="SimSun"/>
              </a:rPr>
              <a:t>理</a:t>
            </a:r>
            <a:r>
              <a:rPr lang="zh-CN" altLang="en-US" sz="1600" spc="55">
                <a:latin typeface="SimSun"/>
                <a:cs typeface="SimSun"/>
              </a:rPr>
              <a:t>，成</a:t>
            </a:r>
            <a:r>
              <a:rPr lang="zh-CN" altLang="en-US" sz="1600" spc="60">
                <a:latin typeface="SimSun"/>
                <a:cs typeface="SimSun"/>
              </a:rPr>
              <a:t>功</a:t>
            </a:r>
            <a:r>
              <a:rPr lang="zh-CN" altLang="en-US" sz="1600" spc="55">
                <a:latin typeface="SimSun"/>
                <a:cs typeface="SimSun"/>
              </a:rPr>
              <a:t>实</a:t>
            </a:r>
            <a:r>
              <a:rPr lang="zh-CN" altLang="en-US" sz="1600" spc="60">
                <a:latin typeface="SimSun"/>
                <a:cs typeface="SimSun"/>
              </a:rPr>
              <a:t>现</a:t>
            </a:r>
            <a:r>
              <a:rPr lang="zh-CN" altLang="en-US" sz="1600" spc="55">
                <a:latin typeface="SimSun"/>
                <a:cs typeface="SimSun"/>
              </a:rPr>
              <a:t>了</a:t>
            </a:r>
            <a:r>
              <a:rPr lang="zh-CN" altLang="en-US" sz="1600" spc="60">
                <a:latin typeface="SimSun"/>
                <a:cs typeface="SimSun"/>
              </a:rPr>
              <a:t>眼</a:t>
            </a:r>
            <a:r>
              <a:rPr lang="zh-CN" altLang="en-US" sz="1600" spc="55">
                <a:latin typeface="SimSun"/>
                <a:cs typeface="SimSun"/>
              </a:rPr>
              <a:t>睛和</a:t>
            </a:r>
            <a:r>
              <a:rPr lang="zh-CN" altLang="en-US" sz="1600" spc="60">
                <a:latin typeface="SimSun"/>
                <a:cs typeface="SimSun"/>
              </a:rPr>
              <a:t>鼻</a:t>
            </a:r>
            <a:r>
              <a:rPr lang="zh-CN" altLang="en-US" sz="1600" spc="55">
                <a:latin typeface="SimSun"/>
                <a:cs typeface="SimSun"/>
              </a:rPr>
              <a:t>子</a:t>
            </a:r>
            <a:r>
              <a:rPr lang="zh-CN" altLang="en-US" sz="1600" spc="60">
                <a:latin typeface="SimSun"/>
                <a:cs typeface="SimSun"/>
              </a:rPr>
              <a:t>区</a:t>
            </a:r>
            <a:r>
              <a:rPr lang="zh-CN" altLang="en-US" sz="1600" spc="55">
                <a:latin typeface="SimSun"/>
                <a:cs typeface="SimSun"/>
              </a:rPr>
              <a:t>域</a:t>
            </a:r>
            <a:r>
              <a:rPr lang="zh-CN" altLang="en-US" sz="1600" spc="30">
                <a:latin typeface="SimSun"/>
                <a:cs typeface="SimSun"/>
              </a:rPr>
              <a:t>的 </a:t>
            </a:r>
            <a:r>
              <a:rPr lang="zh-CN" altLang="en-US" sz="1600" spc="55">
                <a:latin typeface="SimSun"/>
                <a:cs typeface="SimSun"/>
              </a:rPr>
              <a:t>跟</a:t>
            </a:r>
            <a:r>
              <a:rPr lang="zh-CN" altLang="en-US" sz="1600" spc="30">
                <a:latin typeface="SimSun"/>
                <a:cs typeface="SimSun"/>
              </a:rPr>
              <a:t>踪</a:t>
            </a:r>
            <a:r>
              <a:rPr lang="zh-CN" altLang="en-US" sz="1600" spc="55">
                <a:latin typeface="SimSun"/>
                <a:cs typeface="SimSun"/>
              </a:rPr>
              <a:t>，</a:t>
            </a:r>
            <a:r>
              <a:rPr lang="zh-CN" altLang="en-US" sz="1600" spc="60">
                <a:latin typeface="SimSun"/>
                <a:cs typeface="SimSun"/>
              </a:rPr>
              <a:t>能</a:t>
            </a:r>
            <a:r>
              <a:rPr lang="zh-CN" altLang="en-US" sz="1600" spc="55">
                <a:latin typeface="SimSun"/>
                <a:cs typeface="SimSun"/>
              </a:rPr>
              <a:t>够</a:t>
            </a:r>
            <a:r>
              <a:rPr lang="zh-CN" altLang="en-US" sz="1600" spc="60">
                <a:latin typeface="SimSun"/>
                <a:cs typeface="SimSun"/>
              </a:rPr>
              <a:t>在</a:t>
            </a:r>
            <a:r>
              <a:rPr lang="zh-CN" altLang="en-US" sz="1600" spc="55">
                <a:latin typeface="SimSun"/>
                <a:cs typeface="SimSun"/>
              </a:rPr>
              <a:t>视频</a:t>
            </a:r>
            <a:r>
              <a:rPr lang="zh-CN" altLang="en-US" sz="1600" spc="60">
                <a:latin typeface="SimSun"/>
                <a:cs typeface="SimSun"/>
              </a:rPr>
              <a:t>中</a:t>
            </a:r>
            <a:r>
              <a:rPr lang="zh-CN" altLang="en-US" sz="1600" spc="55">
                <a:latin typeface="SimSun"/>
                <a:cs typeface="SimSun"/>
              </a:rPr>
              <a:t>实</a:t>
            </a:r>
            <a:r>
              <a:rPr lang="zh-CN" altLang="en-US" sz="1600" spc="60">
                <a:latin typeface="SimSun"/>
                <a:cs typeface="SimSun"/>
              </a:rPr>
              <a:t>时</a:t>
            </a:r>
            <a:r>
              <a:rPr lang="zh-CN" altLang="en-US" sz="1600" spc="55">
                <a:latin typeface="SimSun"/>
                <a:cs typeface="SimSun"/>
              </a:rPr>
              <a:t>跟</a:t>
            </a:r>
            <a:r>
              <a:rPr lang="zh-CN" altLang="en-US" sz="1600" spc="60">
                <a:latin typeface="SimSun"/>
                <a:cs typeface="SimSun"/>
              </a:rPr>
              <a:t>踪</a:t>
            </a:r>
            <a:r>
              <a:rPr lang="zh-CN" altLang="en-US" sz="1600" spc="55">
                <a:latin typeface="SimSun"/>
                <a:cs typeface="SimSun"/>
              </a:rPr>
              <a:t>眼睛</a:t>
            </a:r>
            <a:r>
              <a:rPr lang="zh-CN" altLang="en-US" sz="1600" spc="60">
                <a:latin typeface="SimSun"/>
                <a:cs typeface="SimSun"/>
              </a:rPr>
              <a:t>和</a:t>
            </a:r>
            <a:r>
              <a:rPr lang="zh-CN" altLang="en-US" sz="1600" spc="55">
                <a:latin typeface="SimSun"/>
                <a:cs typeface="SimSun"/>
              </a:rPr>
              <a:t>鼻</a:t>
            </a:r>
            <a:r>
              <a:rPr lang="zh-CN" altLang="en-US" sz="1600" spc="60">
                <a:latin typeface="SimSun"/>
                <a:cs typeface="SimSun"/>
              </a:rPr>
              <a:t>子</a:t>
            </a:r>
            <a:r>
              <a:rPr lang="zh-CN" altLang="en-US" sz="1600" spc="55">
                <a:latin typeface="SimSun"/>
                <a:cs typeface="SimSun"/>
              </a:rPr>
              <a:t>的位</a:t>
            </a:r>
            <a:r>
              <a:rPr lang="zh-CN" altLang="en-US" sz="1600" spc="30">
                <a:latin typeface="SimSun"/>
                <a:cs typeface="SimSun"/>
              </a:rPr>
              <a:t>置</a:t>
            </a:r>
            <a:r>
              <a:rPr lang="zh-CN" altLang="en-US" sz="1600" spc="60">
                <a:latin typeface="SimSun"/>
                <a:cs typeface="SimSun"/>
              </a:rPr>
              <a:t>。</a:t>
            </a:r>
            <a:r>
              <a:rPr lang="zh-CN" altLang="en-US" sz="1600" spc="55">
                <a:latin typeface="SimSun"/>
                <a:cs typeface="SimSun"/>
              </a:rPr>
              <a:t>通</a:t>
            </a:r>
            <a:r>
              <a:rPr lang="zh-CN" altLang="en-US" sz="1600" spc="60">
                <a:latin typeface="SimSun"/>
                <a:cs typeface="SimSun"/>
              </a:rPr>
              <a:t>过</a:t>
            </a:r>
            <a:r>
              <a:rPr lang="zh-CN" altLang="en-US" sz="1600" spc="55">
                <a:latin typeface="SimSun"/>
                <a:cs typeface="SimSun"/>
              </a:rPr>
              <a:t>形</a:t>
            </a:r>
            <a:r>
              <a:rPr lang="zh-CN" altLang="en-US" sz="1600" spc="60">
                <a:latin typeface="SimSun"/>
                <a:cs typeface="SimSun"/>
              </a:rPr>
              <a:t>态</a:t>
            </a:r>
            <a:r>
              <a:rPr lang="zh-CN" altLang="en-US" sz="1600" spc="55">
                <a:latin typeface="SimSun"/>
                <a:cs typeface="SimSun"/>
              </a:rPr>
              <a:t>学处</a:t>
            </a:r>
            <a:r>
              <a:rPr lang="zh-CN" altLang="en-US" sz="1600" spc="30">
                <a:latin typeface="SimSun"/>
                <a:cs typeface="SimSun"/>
              </a:rPr>
              <a:t>理 和连通域标记，进一步提高了跟踪的准确性和稳定性。</a:t>
            </a:r>
            <a:endParaRPr lang="zh-CN" altLang="en-US" sz="1600">
              <a:latin typeface="SimSun"/>
              <a:cs typeface="SimSun"/>
            </a:endParaRPr>
          </a:p>
          <a:p>
            <a:pPr marL="391795" marR="121920" indent="-215265" algn="just">
              <a:lnSpc>
                <a:spcPct val="138800"/>
              </a:lnSpc>
              <a:spcBef>
                <a:spcPts val="994"/>
              </a:spcBef>
              <a:buFont typeface="Georgia"/>
              <a:buChar char="•"/>
              <a:tabLst>
                <a:tab pos="392430" algn="l"/>
              </a:tabLst>
            </a:pPr>
            <a:r>
              <a:rPr lang="zh-CN" altLang="en-US" sz="1600" spc="55">
                <a:latin typeface="SimSun"/>
                <a:cs typeface="SimSun"/>
              </a:rPr>
              <a:t>眨眼</a:t>
            </a:r>
            <a:r>
              <a:rPr lang="zh-CN" altLang="en-US" sz="1600" spc="60">
                <a:latin typeface="SimSun"/>
                <a:cs typeface="SimSun"/>
              </a:rPr>
              <a:t>检</a:t>
            </a:r>
            <a:r>
              <a:rPr lang="zh-CN" altLang="en-US" sz="1600" spc="30">
                <a:latin typeface="SimSun"/>
                <a:cs typeface="SimSun"/>
              </a:rPr>
              <a:t>测</a:t>
            </a:r>
            <a:r>
              <a:rPr lang="zh-CN" altLang="en-US" sz="1600" spc="55">
                <a:latin typeface="SimSun"/>
                <a:cs typeface="SimSun"/>
              </a:rPr>
              <a:t>：提</a:t>
            </a:r>
            <a:r>
              <a:rPr lang="zh-CN" altLang="en-US" sz="1600" spc="60">
                <a:latin typeface="SimSun"/>
                <a:cs typeface="SimSun"/>
              </a:rPr>
              <a:t>取</a:t>
            </a:r>
            <a:r>
              <a:rPr lang="zh-CN" altLang="en-US" sz="1600" spc="55">
                <a:latin typeface="SimSun"/>
                <a:cs typeface="SimSun"/>
              </a:rPr>
              <a:t>了</a:t>
            </a:r>
            <a:r>
              <a:rPr lang="zh-CN" altLang="en-US" sz="1600" spc="60">
                <a:latin typeface="SimSun"/>
                <a:cs typeface="SimSun"/>
              </a:rPr>
              <a:t>眼</a:t>
            </a:r>
            <a:r>
              <a:rPr lang="zh-CN" altLang="en-US" sz="1600" spc="55">
                <a:latin typeface="SimSun"/>
                <a:cs typeface="SimSun"/>
              </a:rPr>
              <a:t>睛中</a:t>
            </a:r>
            <a:r>
              <a:rPr lang="zh-CN" altLang="en-US" sz="1600" spc="60">
                <a:latin typeface="SimSun"/>
                <a:cs typeface="SimSun"/>
              </a:rPr>
              <a:t>心</a:t>
            </a:r>
            <a:r>
              <a:rPr lang="zh-CN" altLang="en-US" sz="1600" spc="55">
                <a:latin typeface="SimSun"/>
                <a:cs typeface="SimSun"/>
              </a:rPr>
              <a:t>区</a:t>
            </a:r>
            <a:r>
              <a:rPr lang="zh-CN" altLang="en-US" sz="1600" spc="60">
                <a:latin typeface="SimSun"/>
                <a:cs typeface="SimSun"/>
              </a:rPr>
              <a:t>域</a:t>
            </a:r>
            <a:r>
              <a:rPr lang="zh-CN" altLang="en-US" sz="1600" spc="55">
                <a:latin typeface="SimSun"/>
                <a:cs typeface="SimSun"/>
              </a:rPr>
              <a:t>的灰</a:t>
            </a:r>
            <a:r>
              <a:rPr lang="zh-CN" altLang="en-US" sz="1600" spc="60">
                <a:latin typeface="SimSun"/>
                <a:cs typeface="SimSun"/>
              </a:rPr>
              <a:t>度</a:t>
            </a:r>
            <a:r>
              <a:rPr lang="zh-CN" altLang="en-US" sz="1600" spc="55">
                <a:latin typeface="SimSun"/>
                <a:cs typeface="SimSun"/>
              </a:rPr>
              <a:t>图</a:t>
            </a:r>
            <a:r>
              <a:rPr lang="zh-CN" altLang="en-US" sz="1600" spc="60">
                <a:latin typeface="SimSun"/>
                <a:cs typeface="SimSun"/>
              </a:rPr>
              <a:t>像</a:t>
            </a:r>
            <a:r>
              <a:rPr lang="zh-CN" altLang="en-US" sz="1600" spc="55">
                <a:latin typeface="SimSun"/>
                <a:cs typeface="SimSun"/>
              </a:rPr>
              <a:t>的</a:t>
            </a:r>
            <a:r>
              <a:rPr lang="zh-CN" altLang="en-US" sz="1600" spc="60">
                <a:latin typeface="SimSun"/>
                <a:cs typeface="SimSun"/>
              </a:rPr>
              <a:t>水</a:t>
            </a:r>
            <a:r>
              <a:rPr lang="zh-CN" altLang="en-US" sz="1600" spc="55">
                <a:latin typeface="SimSun"/>
                <a:cs typeface="SimSun"/>
              </a:rPr>
              <a:t>平灰</a:t>
            </a:r>
            <a:r>
              <a:rPr lang="zh-CN" altLang="en-US" sz="1600" spc="60">
                <a:latin typeface="SimSun"/>
                <a:cs typeface="SimSun"/>
              </a:rPr>
              <a:t>度</a:t>
            </a:r>
            <a:r>
              <a:rPr lang="zh-CN" altLang="en-US" sz="1600" spc="55">
                <a:latin typeface="SimSun"/>
                <a:cs typeface="SimSun"/>
              </a:rPr>
              <a:t>直</a:t>
            </a:r>
            <a:r>
              <a:rPr lang="zh-CN" altLang="en-US" sz="1600" spc="60">
                <a:latin typeface="SimSun"/>
                <a:cs typeface="SimSun"/>
              </a:rPr>
              <a:t>方</a:t>
            </a:r>
            <a:r>
              <a:rPr lang="zh-CN" altLang="en-US" sz="1600" spc="30">
                <a:latin typeface="SimSun"/>
                <a:cs typeface="SimSun"/>
              </a:rPr>
              <a:t>图</a:t>
            </a:r>
            <a:r>
              <a:rPr lang="zh-CN" altLang="en-US" sz="1600" spc="55">
                <a:latin typeface="SimSun"/>
                <a:cs typeface="SimSun"/>
              </a:rPr>
              <a:t>，</a:t>
            </a:r>
            <a:r>
              <a:rPr lang="zh-CN" altLang="en-US" sz="1600" spc="30">
                <a:latin typeface="SimSun"/>
                <a:cs typeface="SimSun"/>
              </a:rPr>
              <a:t>并 通过</a:t>
            </a:r>
            <a:r>
              <a:rPr lang="zh-CN" altLang="en-US" sz="1600" spc="-254">
                <a:latin typeface="SimSun"/>
                <a:cs typeface="SimSun"/>
              </a:rPr>
              <a:t> </a:t>
            </a:r>
            <a:r>
              <a:rPr lang="en-US" altLang="zh-CN" sz="1600" spc="-40">
                <a:latin typeface="Georgia"/>
                <a:cs typeface="Georgia"/>
              </a:rPr>
              <a:t>kmeans</a:t>
            </a:r>
            <a:r>
              <a:rPr lang="zh-CN" altLang="en-US" sz="1600" spc="114">
                <a:latin typeface="Georgia"/>
                <a:cs typeface="Georgia"/>
              </a:rPr>
              <a:t> </a:t>
            </a:r>
            <a:r>
              <a:rPr lang="zh-CN" altLang="en-US" sz="1600" spc="30">
                <a:latin typeface="SimSun"/>
                <a:cs typeface="SimSun"/>
              </a:rPr>
              <a:t>二聚类方法</a:t>
            </a:r>
            <a:r>
              <a:rPr lang="zh-CN" altLang="en-US" sz="1600" spc="-160">
                <a:latin typeface="SimSun"/>
                <a:cs typeface="SimSun"/>
              </a:rPr>
              <a:t>，</a:t>
            </a:r>
            <a:r>
              <a:rPr lang="zh-CN" altLang="en-US" sz="1600" spc="30">
                <a:latin typeface="SimSun"/>
                <a:cs typeface="SimSun"/>
              </a:rPr>
              <a:t>提高了眨眼帧的判断准确度</a:t>
            </a:r>
            <a:r>
              <a:rPr lang="zh-CN" altLang="en-US" sz="1600" spc="-160">
                <a:latin typeface="SimSun"/>
                <a:cs typeface="SimSun"/>
              </a:rPr>
              <a:t>，</a:t>
            </a:r>
            <a:r>
              <a:rPr lang="zh-CN" altLang="en-US" sz="1600" spc="30">
                <a:latin typeface="SimSun"/>
                <a:cs typeface="SimSun"/>
              </a:rPr>
              <a:t>实现了快速 高效的眨眼检测</a:t>
            </a:r>
            <a:r>
              <a:rPr lang="zh-CN" altLang="en-US" sz="1600" spc="-170">
                <a:latin typeface="SimSun"/>
                <a:cs typeface="SimSun"/>
              </a:rPr>
              <a:t>。</a:t>
            </a:r>
            <a:r>
              <a:rPr lang="zh-CN" altLang="en-US" sz="1600" spc="30">
                <a:latin typeface="SimSun"/>
                <a:cs typeface="SimSun"/>
              </a:rPr>
              <a:t>该方法简单易行</a:t>
            </a:r>
            <a:r>
              <a:rPr lang="zh-CN" altLang="en-US" sz="1600" spc="-210">
                <a:latin typeface="SimSun"/>
                <a:cs typeface="SimSun"/>
              </a:rPr>
              <a:t>，</a:t>
            </a:r>
            <a:r>
              <a:rPr lang="zh-CN" altLang="en-US" sz="1600" spc="30">
                <a:latin typeface="SimSun"/>
                <a:cs typeface="SimSun"/>
              </a:rPr>
              <a:t>计算复杂度低</a:t>
            </a:r>
            <a:r>
              <a:rPr lang="zh-CN" altLang="en-US" sz="1600" spc="-210">
                <a:latin typeface="SimSun"/>
                <a:cs typeface="SimSun"/>
              </a:rPr>
              <a:t>，</a:t>
            </a:r>
            <a:r>
              <a:rPr lang="zh-CN" altLang="en-US" sz="1600" spc="30">
                <a:latin typeface="SimSun"/>
                <a:cs typeface="SimSun"/>
              </a:rPr>
              <a:t>且对眼睛的位置 和大小变化具有一定的鲁棒性。</a:t>
            </a:r>
            <a:endParaRPr lang="zh-CN" altLang="en-US" sz="1600">
              <a:latin typeface="SimSun"/>
              <a:cs typeface="SimSun"/>
            </a:endParaRPr>
          </a:p>
          <a:p>
            <a:pPr marL="391795" marR="122555" indent="-215265" algn="just">
              <a:lnSpc>
                <a:spcPct val="138800"/>
              </a:lnSpc>
              <a:spcBef>
                <a:spcPts val="994"/>
              </a:spcBef>
              <a:buFont typeface="Georgia"/>
              <a:buChar char="•"/>
              <a:tabLst>
                <a:tab pos="392430" algn="l"/>
              </a:tabLst>
            </a:pPr>
            <a:r>
              <a:rPr lang="zh-CN" altLang="en-US" sz="1600" spc="40">
                <a:latin typeface="SimSun"/>
                <a:cs typeface="SimSun"/>
              </a:rPr>
              <a:t>疲劳判定与报</a:t>
            </a:r>
            <a:r>
              <a:rPr lang="zh-CN" altLang="en-US" sz="1600" spc="30">
                <a:latin typeface="SimSun"/>
                <a:cs typeface="SimSun"/>
              </a:rPr>
              <a:t>警</a:t>
            </a:r>
            <a:r>
              <a:rPr lang="zh-CN" altLang="en-US" sz="1600" spc="40">
                <a:latin typeface="SimSun"/>
                <a:cs typeface="SimSun"/>
              </a:rPr>
              <a:t>：基</a:t>
            </a:r>
            <a:r>
              <a:rPr lang="zh-CN" altLang="en-US" sz="1600" spc="30">
                <a:latin typeface="SimSun"/>
                <a:cs typeface="SimSun"/>
              </a:rPr>
              <a:t>于</a:t>
            </a:r>
            <a:r>
              <a:rPr lang="zh-CN" altLang="en-US" sz="1600" spc="-175">
                <a:latin typeface="SimSun"/>
                <a:cs typeface="SimSun"/>
              </a:rPr>
              <a:t> </a:t>
            </a:r>
            <a:r>
              <a:rPr lang="en-US" altLang="zh-CN" sz="1600" spc="45">
                <a:latin typeface="Georgia"/>
                <a:cs typeface="Georgia"/>
              </a:rPr>
              <a:t>PERCLOS</a:t>
            </a:r>
            <a:r>
              <a:rPr lang="zh-CN" altLang="en-US" sz="1600" spc="185">
                <a:latin typeface="Georgia"/>
                <a:cs typeface="Georgia"/>
              </a:rPr>
              <a:t> </a:t>
            </a:r>
            <a:r>
              <a:rPr lang="zh-CN" altLang="en-US" sz="1600" spc="40">
                <a:latin typeface="SimSun"/>
                <a:cs typeface="SimSun"/>
              </a:rPr>
              <a:t>测量原</a:t>
            </a:r>
            <a:r>
              <a:rPr lang="zh-CN" altLang="en-US" sz="1600" spc="30">
                <a:latin typeface="SimSun"/>
                <a:cs typeface="SimSun"/>
              </a:rPr>
              <a:t>理</a:t>
            </a:r>
            <a:r>
              <a:rPr lang="zh-CN" altLang="en-US" sz="1600" spc="40">
                <a:latin typeface="SimSun"/>
                <a:cs typeface="SimSun"/>
              </a:rPr>
              <a:t>，通过计算单位时间</a:t>
            </a:r>
            <a:r>
              <a:rPr lang="zh-CN" altLang="en-US" sz="1600" spc="30">
                <a:latin typeface="SimSun"/>
                <a:cs typeface="SimSun"/>
              </a:rPr>
              <a:t>内 </a:t>
            </a:r>
            <a:r>
              <a:rPr lang="zh-CN" altLang="en-US" sz="1600" spc="55">
                <a:latin typeface="SimSun"/>
                <a:cs typeface="SimSun"/>
              </a:rPr>
              <a:t>眼睛</a:t>
            </a:r>
            <a:r>
              <a:rPr lang="zh-CN" altLang="en-US" sz="1600" spc="60">
                <a:latin typeface="SimSun"/>
                <a:cs typeface="SimSun"/>
              </a:rPr>
              <a:t>闭</a:t>
            </a:r>
            <a:r>
              <a:rPr lang="zh-CN" altLang="en-US" sz="1600" spc="55">
                <a:latin typeface="SimSun"/>
                <a:cs typeface="SimSun"/>
              </a:rPr>
              <a:t>合</a:t>
            </a:r>
            <a:r>
              <a:rPr lang="zh-CN" altLang="en-US" sz="1600" spc="60">
                <a:latin typeface="SimSun"/>
                <a:cs typeface="SimSun"/>
              </a:rPr>
              <a:t>的</a:t>
            </a:r>
            <a:r>
              <a:rPr lang="zh-CN" altLang="en-US" sz="1600" spc="55">
                <a:latin typeface="SimSun"/>
                <a:cs typeface="SimSun"/>
              </a:rPr>
              <a:t>时</a:t>
            </a:r>
            <a:r>
              <a:rPr lang="zh-CN" altLang="en-US" sz="1600" spc="30">
                <a:latin typeface="SimSun"/>
                <a:cs typeface="SimSun"/>
              </a:rPr>
              <a:t>间</a:t>
            </a:r>
            <a:r>
              <a:rPr lang="zh-CN" altLang="en-US" sz="1600" spc="55">
                <a:latin typeface="SimSun"/>
                <a:cs typeface="SimSun"/>
              </a:rPr>
              <a:t>，</a:t>
            </a:r>
            <a:r>
              <a:rPr lang="zh-CN" altLang="en-US" sz="1600" spc="60">
                <a:latin typeface="SimSun"/>
                <a:cs typeface="SimSun"/>
              </a:rPr>
              <a:t>成</a:t>
            </a:r>
            <a:r>
              <a:rPr lang="zh-CN" altLang="en-US" sz="1600" spc="55">
                <a:latin typeface="SimSun"/>
                <a:cs typeface="SimSun"/>
              </a:rPr>
              <a:t>功</a:t>
            </a:r>
            <a:r>
              <a:rPr lang="zh-CN" altLang="en-US" sz="1600" spc="60">
                <a:latin typeface="SimSun"/>
                <a:cs typeface="SimSun"/>
              </a:rPr>
              <a:t>实</a:t>
            </a:r>
            <a:r>
              <a:rPr lang="zh-CN" altLang="en-US" sz="1600" spc="55">
                <a:latin typeface="SimSun"/>
                <a:cs typeface="SimSun"/>
              </a:rPr>
              <a:t>现</a:t>
            </a:r>
            <a:r>
              <a:rPr lang="zh-CN" altLang="en-US" sz="1600" spc="60">
                <a:latin typeface="SimSun"/>
                <a:cs typeface="SimSun"/>
              </a:rPr>
              <a:t>了</a:t>
            </a:r>
            <a:r>
              <a:rPr lang="zh-CN" altLang="en-US" sz="1600" spc="55">
                <a:latin typeface="SimSun"/>
                <a:cs typeface="SimSun"/>
              </a:rPr>
              <a:t>疲劳</a:t>
            </a:r>
            <a:r>
              <a:rPr lang="zh-CN" altLang="en-US" sz="1600" spc="60">
                <a:latin typeface="SimSun"/>
                <a:cs typeface="SimSun"/>
              </a:rPr>
              <a:t>状</a:t>
            </a:r>
            <a:r>
              <a:rPr lang="zh-CN" altLang="en-US" sz="1600" spc="55">
                <a:latin typeface="SimSun"/>
                <a:cs typeface="SimSun"/>
              </a:rPr>
              <a:t>态</a:t>
            </a:r>
            <a:r>
              <a:rPr lang="zh-CN" altLang="en-US" sz="1600" spc="60">
                <a:latin typeface="SimSun"/>
                <a:cs typeface="SimSun"/>
              </a:rPr>
              <a:t>的</a:t>
            </a:r>
            <a:r>
              <a:rPr lang="zh-CN" altLang="en-US" sz="1600" spc="55">
                <a:latin typeface="SimSun"/>
                <a:cs typeface="SimSun"/>
              </a:rPr>
              <a:t>判</a:t>
            </a:r>
            <a:r>
              <a:rPr lang="zh-CN" altLang="en-US" sz="1600" spc="30">
                <a:latin typeface="SimSun"/>
                <a:cs typeface="SimSun"/>
              </a:rPr>
              <a:t>定</a:t>
            </a:r>
            <a:r>
              <a:rPr lang="zh-CN" altLang="en-US" sz="1600" spc="55">
                <a:latin typeface="SimSun"/>
                <a:cs typeface="SimSun"/>
              </a:rPr>
              <a:t>，</a:t>
            </a:r>
            <a:r>
              <a:rPr lang="zh-CN" altLang="en-US" sz="1600" spc="60">
                <a:latin typeface="SimSun"/>
                <a:cs typeface="SimSun"/>
              </a:rPr>
              <a:t>并</a:t>
            </a:r>
            <a:r>
              <a:rPr lang="zh-CN" altLang="en-US" sz="1600" spc="55">
                <a:latin typeface="SimSun"/>
                <a:cs typeface="SimSun"/>
              </a:rPr>
              <a:t>在</a:t>
            </a:r>
            <a:r>
              <a:rPr lang="zh-CN" altLang="en-US" sz="1600" spc="60">
                <a:latin typeface="SimSun"/>
                <a:cs typeface="SimSun"/>
              </a:rPr>
              <a:t>检</a:t>
            </a:r>
            <a:r>
              <a:rPr lang="zh-CN" altLang="en-US" sz="1600" spc="55">
                <a:latin typeface="SimSun"/>
                <a:cs typeface="SimSun"/>
              </a:rPr>
              <a:t>测</a:t>
            </a:r>
            <a:r>
              <a:rPr lang="zh-CN" altLang="en-US" sz="1600" spc="60">
                <a:latin typeface="SimSun"/>
                <a:cs typeface="SimSun"/>
              </a:rPr>
              <a:t>到</a:t>
            </a:r>
            <a:r>
              <a:rPr lang="zh-CN" altLang="en-US" sz="1600" spc="55">
                <a:latin typeface="SimSun"/>
                <a:cs typeface="SimSun"/>
              </a:rPr>
              <a:t>疲劳</a:t>
            </a:r>
            <a:r>
              <a:rPr lang="zh-CN" altLang="en-US" sz="1600" spc="30">
                <a:latin typeface="SimSun"/>
                <a:cs typeface="SimSun"/>
              </a:rPr>
              <a:t>状 </a:t>
            </a:r>
            <a:r>
              <a:rPr lang="zh-CN" altLang="en-US" sz="1600" spc="55">
                <a:latin typeface="SimSun"/>
                <a:cs typeface="SimSun"/>
              </a:rPr>
              <a:t>态时</a:t>
            </a:r>
            <a:r>
              <a:rPr lang="zh-CN" altLang="en-US" sz="1600" spc="60">
                <a:latin typeface="SimSun"/>
                <a:cs typeface="SimSun"/>
              </a:rPr>
              <a:t>进</a:t>
            </a:r>
            <a:r>
              <a:rPr lang="zh-CN" altLang="en-US" sz="1600" spc="55">
                <a:latin typeface="SimSun"/>
                <a:cs typeface="SimSun"/>
              </a:rPr>
              <a:t>行</a:t>
            </a:r>
            <a:r>
              <a:rPr lang="zh-CN" altLang="en-US" sz="1600" spc="60">
                <a:latin typeface="SimSun"/>
                <a:cs typeface="SimSun"/>
              </a:rPr>
              <a:t>报</a:t>
            </a:r>
            <a:r>
              <a:rPr lang="zh-CN" altLang="en-US" sz="1600" spc="55">
                <a:latin typeface="SimSun"/>
                <a:cs typeface="SimSun"/>
              </a:rPr>
              <a:t>警提</a:t>
            </a:r>
            <a:r>
              <a:rPr lang="zh-CN" altLang="en-US" sz="1600" spc="30">
                <a:latin typeface="SimSun"/>
                <a:cs typeface="SimSun"/>
              </a:rPr>
              <a:t>示</a:t>
            </a:r>
            <a:r>
              <a:rPr lang="zh-CN" altLang="en-US" sz="1600" spc="60">
                <a:latin typeface="SimSun"/>
                <a:cs typeface="SimSun"/>
              </a:rPr>
              <a:t>。</a:t>
            </a:r>
            <a:r>
              <a:rPr lang="zh-CN" altLang="en-US" sz="1600" spc="55">
                <a:latin typeface="SimSun"/>
                <a:cs typeface="SimSun"/>
              </a:rPr>
              <a:t>系</a:t>
            </a:r>
            <a:r>
              <a:rPr lang="zh-CN" altLang="en-US" sz="1600" spc="60">
                <a:latin typeface="SimSun"/>
                <a:cs typeface="SimSun"/>
              </a:rPr>
              <a:t>统</a:t>
            </a:r>
            <a:r>
              <a:rPr lang="zh-CN" altLang="en-US" sz="1600" spc="55">
                <a:latin typeface="SimSun"/>
                <a:cs typeface="SimSun"/>
              </a:rPr>
              <a:t>能</a:t>
            </a:r>
            <a:r>
              <a:rPr lang="zh-CN" altLang="en-US" sz="1600" spc="60">
                <a:latin typeface="SimSun"/>
                <a:cs typeface="SimSun"/>
              </a:rPr>
              <a:t>够</a:t>
            </a:r>
            <a:r>
              <a:rPr lang="zh-CN" altLang="en-US" sz="1600" spc="55">
                <a:latin typeface="SimSun"/>
                <a:cs typeface="SimSun"/>
              </a:rPr>
              <a:t>实时</a:t>
            </a:r>
            <a:r>
              <a:rPr lang="zh-CN" altLang="en-US" sz="1600" spc="60">
                <a:latin typeface="SimSun"/>
                <a:cs typeface="SimSun"/>
              </a:rPr>
              <a:t>监</a:t>
            </a:r>
            <a:r>
              <a:rPr lang="zh-CN" altLang="en-US" sz="1600" spc="55">
                <a:latin typeface="SimSun"/>
                <a:cs typeface="SimSun"/>
              </a:rPr>
              <a:t>测</a:t>
            </a:r>
            <a:r>
              <a:rPr lang="zh-CN" altLang="en-US" sz="1600" spc="60">
                <a:latin typeface="SimSun"/>
                <a:cs typeface="SimSun"/>
              </a:rPr>
              <a:t>人</a:t>
            </a:r>
            <a:r>
              <a:rPr lang="zh-CN" altLang="en-US" sz="1600" spc="55">
                <a:latin typeface="SimSun"/>
                <a:cs typeface="SimSun"/>
              </a:rPr>
              <a:t>员的</a:t>
            </a:r>
            <a:r>
              <a:rPr lang="zh-CN" altLang="en-US" sz="1600" spc="60">
                <a:latin typeface="SimSun"/>
                <a:cs typeface="SimSun"/>
              </a:rPr>
              <a:t>疲</a:t>
            </a:r>
            <a:r>
              <a:rPr lang="zh-CN" altLang="en-US" sz="1600" spc="55">
                <a:latin typeface="SimSun"/>
                <a:cs typeface="SimSun"/>
              </a:rPr>
              <a:t>劳</a:t>
            </a:r>
            <a:r>
              <a:rPr lang="zh-CN" altLang="en-US" sz="1600" spc="60">
                <a:latin typeface="SimSun"/>
                <a:cs typeface="SimSun"/>
              </a:rPr>
              <a:t>状</a:t>
            </a:r>
            <a:r>
              <a:rPr lang="zh-CN" altLang="en-US" sz="1600" spc="30">
                <a:latin typeface="SimSun"/>
                <a:cs typeface="SimSun"/>
              </a:rPr>
              <a:t>态</a:t>
            </a:r>
            <a:r>
              <a:rPr lang="zh-CN" altLang="en-US" sz="1600" spc="55">
                <a:latin typeface="SimSun"/>
                <a:cs typeface="SimSun"/>
              </a:rPr>
              <a:t>，</a:t>
            </a:r>
            <a:r>
              <a:rPr lang="zh-CN" altLang="en-US" sz="1600" spc="60">
                <a:latin typeface="SimSun"/>
                <a:cs typeface="SimSun"/>
              </a:rPr>
              <a:t>并</a:t>
            </a:r>
            <a:r>
              <a:rPr lang="zh-CN" altLang="en-US" sz="1600" spc="55">
                <a:latin typeface="SimSun"/>
                <a:cs typeface="SimSun"/>
              </a:rPr>
              <a:t>在必</a:t>
            </a:r>
            <a:r>
              <a:rPr lang="zh-CN" altLang="en-US" sz="1600" spc="30">
                <a:latin typeface="SimSun"/>
                <a:cs typeface="SimSun"/>
              </a:rPr>
              <a:t>要 时发出警告。</a:t>
            </a:r>
            <a:endParaRPr lang="zh-CN" altLang="en-US" sz="1600" dirty="0">
              <a:latin typeface="SimSun"/>
              <a:cs typeface="SimSun"/>
            </a:endParaRPr>
          </a:p>
        </p:txBody>
      </p:sp>
    </p:spTree>
    <p:extLst>
      <p:ext uri="{BB962C8B-B14F-4D97-AF65-F5344CB8AC3E}">
        <p14:creationId xmlns:p14="http://schemas.microsoft.com/office/powerpoint/2010/main" val="1282948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24510-A334-5292-9FD1-70705DA56021}"/>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F45C780-5B1F-2FA7-7C8C-4AEFAFD00127}"/>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总结与展望</a:t>
            </a:r>
          </a:p>
        </p:txBody>
      </p:sp>
      <p:cxnSp>
        <p:nvCxnSpPr>
          <p:cNvPr id="3" name="直接连接符 2">
            <a:extLst>
              <a:ext uri="{FF2B5EF4-FFF2-40B4-BE49-F238E27FC236}">
                <a16:creationId xmlns:a16="http://schemas.microsoft.com/office/drawing/2014/main" id="{05956AD5-8871-FD1B-274B-794D2D738949}"/>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F53E219-D6F1-8DF6-0C73-AE6D8DE0F5DE}"/>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展望</a:t>
            </a:r>
          </a:p>
        </p:txBody>
      </p:sp>
      <p:sp>
        <p:nvSpPr>
          <p:cNvPr id="9" name="文本框 8">
            <a:extLst>
              <a:ext uri="{FF2B5EF4-FFF2-40B4-BE49-F238E27FC236}">
                <a16:creationId xmlns:a16="http://schemas.microsoft.com/office/drawing/2014/main" id="{A6A292D7-95F2-B2E3-847B-D890672E0EFA}"/>
              </a:ext>
            </a:extLst>
          </p:cNvPr>
          <p:cNvSpPr txBox="1"/>
          <p:nvPr/>
        </p:nvSpPr>
        <p:spPr>
          <a:xfrm>
            <a:off x="252521" y="1344545"/>
            <a:ext cx="10677749" cy="5148204"/>
          </a:xfrm>
          <a:prstGeom prst="rect">
            <a:avLst/>
          </a:prstGeom>
          <a:noFill/>
        </p:spPr>
        <p:txBody>
          <a:bodyPr wrap="square">
            <a:spAutoFit/>
          </a:bodyPr>
          <a:lstStyle/>
          <a:p>
            <a:pPr marL="391795" marR="5080" indent="-215265">
              <a:lnSpc>
                <a:spcPct val="138800"/>
              </a:lnSpc>
              <a:buFont typeface="Georgia"/>
              <a:buChar char="•"/>
              <a:tabLst>
                <a:tab pos="392430" algn="l"/>
              </a:tabLst>
            </a:pPr>
            <a:r>
              <a:rPr lang="zh-CN" altLang="en-US" sz="1600" spc="60" dirty="0">
                <a:latin typeface="SimSun"/>
                <a:cs typeface="SimSun"/>
              </a:rPr>
              <a:t>算法优</a:t>
            </a:r>
            <a:r>
              <a:rPr lang="zh-CN" altLang="en-US" sz="1600" spc="30" dirty="0">
                <a:latin typeface="SimSun"/>
                <a:cs typeface="SimSun"/>
              </a:rPr>
              <a:t>化</a:t>
            </a:r>
            <a:r>
              <a:rPr lang="zh-CN" altLang="en-US" sz="1600" spc="60" dirty="0">
                <a:latin typeface="SimSun"/>
                <a:cs typeface="SimSun"/>
              </a:rPr>
              <a:t>：进一步优化图像处理和特征提取算</a:t>
            </a:r>
            <a:r>
              <a:rPr lang="zh-CN" altLang="en-US" sz="1600" spc="30" dirty="0">
                <a:latin typeface="SimSun"/>
                <a:cs typeface="SimSun"/>
              </a:rPr>
              <a:t>法</a:t>
            </a:r>
            <a:r>
              <a:rPr lang="zh-CN" altLang="en-US" sz="1600" spc="60" dirty="0">
                <a:latin typeface="SimSun"/>
                <a:cs typeface="SimSun"/>
              </a:rPr>
              <a:t>，提高准确</a:t>
            </a:r>
            <a:r>
              <a:rPr lang="zh-CN" altLang="en-US" sz="1600" spc="30" dirty="0">
                <a:latin typeface="SimSun"/>
                <a:cs typeface="SimSun"/>
              </a:rPr>
              <a:t>性</a:t>
            </a:r>
            <a:r>
              <a:rPr lang="zh-CN" altLang="en-US" sz="1600" spc="60" dirty="0">
                <a:latin typeface="SimSun"/>
                <a:cs typeface="SimSun"/>
              </a:rPr>
              <a:t>。</a:t>
            </a:r>
            <a:r>
              <a:rPr lang="zh-CN" altLang="en-US" sz="1600" spc="30" dirty="0">
                <a:latin typeface="SimSun"/>
                <a:cs typeface="SimSun"/>
              </a:rPr>
              <a:t>例如</a:t>
            </a:r>
            <a:r>
              <a:rPr lang="zh-CN" altLang="en-US" sz="1600" spc="-335" dirty="0">
                <a:latin typeface="SimSun"/>
                <a:cs typeface="SimSun"/>
              </a:rPr>
              <a:t>，</a:t>
            </a:r>
            <a:r>
              <a:rPr lang="zh-CN" altLang="en-US" sz="1600" spc="30" dirty="0">
                <a:latin typeface="SimSun"/>
                <a:cs typeface="SimSun"/>
              </a:rPr>
              <a:t>可以尝试使用深度学习方法进行人脸和眼睛检测与跟踪</a:t>
            </a:r>
            <a:r>
              <a:rPr lang="zh-CN" altLang="en-US" sz="1600" spc="-280" dirty="0">
                <a:latin typeface="SimSun"/>
                <a:cs typeface="SimSun"/>
              </a:rPr>
              <a:t>。</a:t>
            </a:r>
            <a:r>
              <a:rPr lang="zh-CN" altLang="en-US" sz="1600" spc="30" dirty="0">
                <a:latin typeface="SimSun"/>
                <a:cs typeface="SimSun"/>
              </a:rPr>
              <a:t>深度学 </a:t>
            </a:r>
            <a:r>
              <a:rPr lang="zh-CN" altLang="en-US" sz="1600" spc="40" dirty="0">
                <a:latin typeface="SimSun"/>
                <a:cs typeface="SimSun"/>
              </a:rPr>
              <a:t>习方法在处理复杂场景和多样化数据时具有更高的鲁棒性和准确</a:t>
            </a:r>
            <a:r>
              <a:rPr lang="zh-CN" altLang="en-US" sz="1600" spc="30" dirty="0">
                <a:latin typeface="SimSun"/>
                <a:cs typeface="SimSun"/>
              </a:rPr>
              <a:t>性， </a:t>
            </a:r>
            <a:r>
              <a:rPr lang="zh-CN" altLang="en-US" sz="1600" spc="-685" dirty="0">
                <a:latin typeface="SimSun"/>
                <a:cs typeface="SimSun"/>
              </a:rPr>
              <a:t> </a:t>
            </a:r>
            <a:r>
              <a:rPr lang="zh-CN" altLang="en-US" sz="1600" spc="30" dirty="0">
                <a:latin typeface="SimSun"/>
                <a:cs typeface="SimSun"/>
              </a:rPr>
              <a:t>可以显著提升系统性能。</a:t>
            </a:r>
            <a:endParaRPr lang="zh-CN" altLang="en-US" sz="1600" dirty="0">
              <a:latin typeface="SimSun"/>
              <a:cs typeface="SimSun"/>
            </a:endParaRPr>
          </a:p>
          <a:p>
            <a:pPr marL="391795" marR="136525" indent="-215265" algn="just">
              <a:lnSpc>
                <a:spcPct val="138800"/>
              </a:lnSpc>
              <a:spcBef>
                <a:spcPts val="1000"/>
              </a:spcBef>
              <a:buFont typeface="Georgia"/>
              <a:buChar char="•"/>
              <a:tabLst>
                <a:tab pos="392430" algn="l"/>
              </a:tabLst>
            </a:pPr>
            <a:r>
              <a:rPr lang="zh-CN" altLang="en-US" sz="1600" spc="55" dirty="0">
                <a:latin typeface="SimSun"/>
                <a:cs typeface="SimSun"/>
              </a:rPr>
              <a:t>多光</a:t>
            </a:r>
            <a:r>
              <a:rPr lang="zh-CN" altLang="en-US" sz="1600" spc="60" dirty="0">
                <a:latin typeface="SimSun"/>
                <a:cs typeface="SimSun"/>
              </a:rPr>
              <a:t>照</a:t>
            </a:r>
            <a:r>
              <a:rPr lang="zh-CN" altLang="en-US" sz="1600" spc="55" dirty="0">
                <a:latin typeface="SimSun"/>
                <a:cs typeface="SimSun"/>
              </a:rPr>
              <a:t>条</a:t>
            </a:r>
            <a:r>
              <a:rPr lang="zh-CN" altLang="en-US" sz="1600" spc="60" dirty="0">
                <a:latin typeface="SimSun"/>
                <a:cs typeface="SimSun"/>
              </a:rPr>
              <a:t>件</a:t>
            </a:r>
            <a:r>
              <a:rPr lang="zh-CN" altLang="en-US" sz="1600" spc="55" dirty="0">
                <a:latin typeface="SimSun"/>
                <a:cs typeface="SimSun"/>
              </a:rPr>
              <a:t>适应</a:t>
            </a:r>
            <a:r>
              <a:rPr lang="zh-CN" altLang="en-US" sz="1600" spc="30" dirty="0">
                <a:latin typeface="SimSun"/>
                <a:cs typeface="SimSun"/>
              </a:rPr>
              <a:t>性</a:t>
            </a:r>
            <a:r>
              <a:rPr lang="zh-CN" altLang="en-US" sz="1600" spc="55" dirty="0">
                <a:latin typeface="SimSun"/>
                <a:cs typeface="SimSun"/>
              </a:rPr>
              <a:t>：改</a:t>
            </a:r>
            <a:r>
              <a:rPr lang="zh-CN" altLang="en-US" sz="1600" spc="60" dirty="0">
                <a:latin typeface="SimSun"/>
                <a:cs typeface="SimSun"/>
              </a:rPr>
              <a:t>进</a:t>
            </a:r>
            <a:r>
              <a:rPr lang="zh-CN" altLang="en-US" sz="1600" spc="55" dirty="0">
                <a:latin typeface="SimSun"/>
                <a:cs typeface="SimSun"/>
              </a:rPr>
              <a:t>算</a:t>
            </a:r>
            <a:r>
              <a:rPr lang="zh-CN" altLang="en-US" sz="1600" spc="30" dirty="0">
                <a:latin typeface="SimSun"/>
                <a:cs typeface="SimSun"/>
              </a:rPr>
              <a:t>法</a:t>
            </a:r>
            <a:r>
              <a:rPr lang="zh-CN" altLang="en-US" sz="1600" spc="60" dirty="0">
                <a:latin typeface="SimSun"/>
                <a:cs typeface="SimSun"/>
              </a:rPr>
              <a:t>，</a:t>
            </a:r>
            <a:r>
              <a:rPr lang="zh-CN" altLang="en-US" sz="1600" spc="55" dirty="0">
                <a:latin typeface="SimSun"/>
                <a:cs typeface="SimSun"/>
              </a:rPr>
              <a:t>使其</a:t>
            </a:r>
            <a:r>
              <a:rPr lang="zh-CN" altLang="en-US" sz="1600" spc="60" dirty="0">
                <a:latin typeface="SimSun"/>
                <a:cs typeface="SimSun"/>
              </a:rPr>
              <a:t>在</a:t>
            </a:r>
            <a:r>
              <a:rPr lang="zh-CN" altLang="en-US" sz="1600" spc="55" dirty="0">
                <a:latin typeface="SimSun"/>
                <a:cs typeface="SimSun"/>
              </a:rPr>
              <a:t>不</a:t>
            </a:r>
            <a:r>
              <a:rPr lang="zh-CN" altLang="en-US" sz="1600" spc="60" dirty="0">
                <a:latin typeface="SimSun"/>
                <a:cs typeface="SimSun"/>
              </a:rPr>
              <a:t>同</a:t>
            </a:r>
            <a:r>
              <a:rPr lang="zh-CN" altLang="en-US" sz="1600" spc="55" dirty="0">
                <a:latin typeface="SimSun"/>
                <a:cs typeface="SimSun"/>
              </a:rPr>
              <a:t>光</a:t>
            </a:r>
            <a:r>
              <a:rPr lang="zh-CN" altLang="en-US" sz="1600" spc="60" dirty="0">
                <a:latin typeface="SimSun"/>
                <a:cs typeface="SimSun"/>
              </a:rPr>
              <a:t>照</a:t>
            </a:r>
            <a:r>
              <a:rPr lang="zh-CN" altLang="en-US" sz="1600" spc="55" dirty="0">
                <a:latin typeface="SimSun"/>
                <a:cs typeface="SimSun"/>
              </a:rPr>
              <a:t>条件</a:t>
            </a:r>
            <a:r>
              <a:rPr lang="zh-CN" altLang="en-US" sz="1600" spc="60" dirty="0">
                <a:latin typeface="SimSun"/>
                <a:cs typeface="SimSun"/>
              </a:rPr>
              <a:t>下</a:t>
            </a:r>
            <a:r>
              <a:rPr lang="zh-CN" altLang="en-US" sz="1600" spc="55" dirty="0">
                <a:latin typeface="SimSun"/>
                <a:cs typeface="SimSun"/>
              </a:rPr>
              <a:t>具</a:t>
            </a:r>
            <a:r>
              <a:rPr lang="zh-CN" altLang="en-US" sz="1600" spc="60" dirty="0">
                <a:latin typeface="SimSun"/>
                <a:cs typeface="SimSun"/>
              </a:rPr>
              <a:t>有</a:t>
            </a:r>
            <a:r>
              <a:rPr lang="zh-CN" altLang="en-US" sz="1600" spc="55" dirty="0">
                <a:latin typeface="SimSun"/>
                <a:cs typeface="SimSun"/>
              </a:rPr>
              <a:t>更好</a:t>
            </a:r>
            <a:r>
              <a:rPr lang="zh-CN" altLang="en-US" sz="1600" spc="30" dirty="0">
                <a:latin typeface="SimSun"/>
                <a:cs typeface="SimSun"/>
              </a:rPr>
              <a:t>的 </a:t>
            </a:r>
            <a:r>
              <a:rPr lang="zh-CN" altLang="en-US" sz="1600" spc="55" dirty="0">
                <a:latin typeface="SimSun"/>
                <a:cs typeface="SimSun"/>
              </a:rPr>
              <a:t>适应</a:t>
            </a:r>
            <a:r>
              <a:rPr lang="zh-CN" altLang="en-US" sz="1600" spc="30" dirty="0">
                <a:latin typeface="SimSun"/>
                <a:cs typeface="SimSun"/>
              </a:rPr>
              <a:t>性</a:t>
            </a:r>
            <a:r>
              <a:rPr lang="zh-CN" altLang="en-US" sz="1600" spc="60" dirty="0">
                <a:latin typeface="SimSun"/>
                <a:cs typeface="SimSun"/>
              </a:rPr>
              <a:t>，</a:t>
            </a:r>
            <a:r>
              <a:rPr lang="zh-CN" altLang="en-US" sz="1600" spc="55" dirty="0">
                <a:latin typeface="SimSun"/>
                <a:cs typeface="SimSun"/>
              </a:rPr>
              <a:t>减</a:t>
            </a:r>
            <a:r>
              <a:rPr lang="zh-CN" altLang="en-US" sz="1600" spc="60" dirty="0">
                <a:latin typeface="SimSun"/>
                <a:cs typeface="SimSun"/>
              </a:rPr>
              <a:t>少</a:t>
            </a:r>
            <a:r>
              <a:rPr lang="zh-CN" altLang="en-US" sz="1600" spc="55" dirty="0">
                <a:latin typeface="SimSun"/>
                <a:cs typeface="SimSun"/>
              </a:rPr>
              <a:t>光照</a:t>
            </a:r>
            <a:r>
              <a:rPr lang="zh-CN" altLang="en-US" sz="1600" spc="60" dirty="0">
                <a:latin typeface="SimSun"/>
                <a:cs typeface="SimSun"/>
              </a:rPr>
              <a:t>变</a:t>
            </a:r>
            <a:r>
              <a:rPr lang="zh-CN" altLang="en-US" sz="1600" spc="55" dirty="0">
                <a:latin typeface="SimSun"/>
                <a:cs typeface="SimSun"/>
              </a:rPr>
              <a:t>化</a:t>
            </a:r>
            <a:r>
              <a:rPr lang="zh-CN" altLang="en-US" sz="1600" spc="60" dirty="0">
                <a:latin typeface="SimSun"/>
                <a:cs typeface="SimSun"/>
              </a:rPr>
              <a:t>对</a:t>
            </a:r>
            <a:r>
              <a:rPr lang="zh-CN" altLang="en-US" sz="1600" spc="55" dirty="0">
                <a:latin typeface="SimSun"/>
                <a:cs typeface="SimSun"/>
              </a:rPr>
              <a:t>检</a:t>
            </a:r>
            <a:r>
              <a:rPr lang="zh-CN" altLang="en-US" sz="1600" spc="60" dirty="0">
                <a:latin typeface="SimSun"/>
                <a:cs typeface="SimSun"/>
              </a:rPr>
              <a:t>测</a:t>
            </a:r>
            <a:r>
              <a:rPr lang="zh-CN" altLang="en-US" sz="1600" spc="55" dirty="0">
                <a:latin typeface="SimSun"/>
                <a:cs typeface="SimSun"/>
              </a:rPr>
              <a:t>结果</a:t>
            </a:r>
            <a:r>
              <a:rPr lang="zh-CN" altLang="en-US" sz="1600" spc="60" dirty="0">
                <a:latin typeface="SimSun"/>
                <a:cs typeface="SimSun"/>
              </a:rPr>
              <a:t>的</a:t>
            </a:r>
            <a:r>
              <a:rPr lang="zh-CN" altLang="en-US" sz="1600" spc="55" dirty="0">
                <a:latin typeface="SimSun"/>
                <a:cs typeface="SimSun"/>
              </a:rPr>
              <a:t>影</a:t>
            </a:r>
            <a:r>
              <a:rPr lang="zh-CN" altLang="en-US" sz="1600" spc="30" dirty="0">
                <a:latin typeface="SimSun"/>
                <a:cs typeface="SimSun"/>
              </a:rPr>
              <a:t>响</a:t>
            </a:r>
            <a:r>
              <a:rPr lang="zh-CN" altLang="en-US" sz="1600" spc="60" dirty="0">
                <a:latin typeface="SimSun"/>
                <a:cs typeface="SimSun"/>
              </a:rPr>
              <a:t>。</a:t>
            </a:r>
            <a:r>
              <a:rPr lang="zh-CN" altLang="en-US" sz="1600" spc="55" dirty="0">
                <a:latin typeface="SimSun"/>
                <a:cs typeface="SimSun"/>
              </a:rPr>
              <a:t>可以</a:t>
            </a:r>
            <a:r>
              <a:rPr lang="zh-CN" altLang="en-US" sz="1600" spc="60" dirty="0">
                <a:latin typeface="SimSun"/>
                <a:cs typeface="SimSun"/>
              </a:rPr>
              <a:t>考</a:t>
            </a:r>
            <a:r>
              <a:rPr lang="zh-CN" altLang="en-US" sz="1600" spc="55" dirty="0">
                <a:latin typeface="SimSun"/>
                <a:cs typeface="SimSun"/>
              </a:rPr>
              <a:t>虑</a:t>
            </a:r>
            <a:r>
              <a:rPr lang="zh-CN" altLang="en-US" sz="1600" spc="60" dirty="0">
                <a:latin typeface="SimSun"/>
                <a:cs typeface="SimSun"/>
              </a:rPr>
              <a:t>引</a:t>
            </a:r>
            <a:r>
              <a:rPr lang="zh-CN" altLang="en-US" sz="1600" spc="55" dirty="0">
                <a:latin typeface="SimSun"/>
                <a:cs typeface="SimSun"/>
              </a:rPr>
              <a:t>入</a:t>
            </a:r>
            <a:r>
              <a:rPr lang="zh-CN" altLang="en-US" sz="1600" spc="60" dirty="0">
                <a:latin typeface="SimSun"/>
                <a:cs typeface="SimSun"/>
              </a:rPr>
              <a:t>自</a:t>
            </a:r>
            <a:r>
              <a:rPr lang="zh-CN" altLang="en-US" sz="1600" spc="55" dirty="0">
                <a:latin typeface="SimSun"/>
                <a:cs typeface="SimSun"/>
              </a:rPr>
              <a:t>适应</a:t>
            </a:r>
            <a:r>
              <a:rPr lang="zh-CN" altLang="en-US" sz="1600" spc="30" dirty="0">
                <a:latin typeface="SimSun"/>
                <a:cs typeface="SimSun"/>
              </a:rPr>
              <a:t>光 </a:t>
            </a:r>
            <a:r>
              <a:rPr lang="zh-CN" altLang="en-US" sz="1600" spc="55" dirty="0">
                <a:latin typeface="SimSun"/>
                <a:cs typeface="SimSun"/>
              </a:rPr>
              <a:t>照补</a:t>
            </a:r>
            <a:r>
              <a:rPr lang="zh-CN" altLang="en-US" sz="1600" spc="60" dirty="0">
                <a:latin typeface="SimSun"/>
                <a:cs typeface="SimSun"/>
              </a:rPr>
              <a:t>偿</a:t>
            </a:r>
            <a:r>
              <a:rPr lang="zh-CN" altLang="en-US" sz="1600" spc="55" dirty="0">
                <a:latin typeface="SimSun"/>
                <a:cs typeface="SimSun"/>
              </a:rPr>
              <a:t>技</a:t>
            </a:r>
            <a:r>
              <a:rPr lang="zh-CN" altLang="en-US" sz="1600" spc="30" dirty="0">
                <a:latin typeface="SimSun"/>
                <a:cs typeface="SimSun"/>
              </a:rPr>
              <a:t>术</a:t>
            </a:r>
            <a:r>
              <a:rPr lang="zh-CN" altLang="en-US" sz="1600" spc="60" dirty="0">
                <a:latin typeface="SimSun"/>
                <a:cs typeface="SimSun"/>
              </a:rPr>
              <a:t>，</a:t>
            </a:r>
            <a:r>
              <a:rPr lang="zh-CN" altLang="en-US" sz="1600" spc="55" dirty="0">
                <a:latin typeface="SimSun"/>
                <a:cs typeface="SimSun"/>
              </a:rPr>
              <a:t>或者</a:t>
            </a:r>
            <a:r>
              <a:rPr lang="zh-CN" altLang="en-US" sz="1600" spc="60" dirty="0">
                <a:latin typeface="SimSun"/>
                <a:cs typeface="SimSun"/>
              </a:rPr>
              <a:t>使</a:t>
            </a:r>
            <a:r>
              <a:rPr lang="zh-CN" altLang="en-US" sz="1600" spc="55" dirty="0">
                <a:latin typeface="SimSun"/>
                <a:cs typeface="SimSun"/>
              </a:rPr>
              <a:t>用</a:t>
            </a:r>
            <a:r>
              <a:rPr lang="zh-CN" altLang="en-US" sz="1600" spc="60" dirty="0">
                <a:latin typeface="SimSun"/>
                <a:cs typeface="SimSun"/>
              </a:rPr>
              <a:t>多</a:t>
            </a:r>
            <a:r>
              <a:rPr lang="zh-CN" altLang="en-US" sz="1600" spc="55" dirty="0">
                <a:latin typeface="SimSun"/>
                <a:cs typeface="SimSun"/>
              </a:rPr>
              <a:t>光</a:t>
            </a:r>
            <a:r>
              <a:rPr lang="zh-CN" altLang="en-US" sz="1600" spc="60" dirty="0">
                <a:latin typeface="SimSun"/>
                <a:cs typeface="SimSun"/>
              </a:rPr>
              <a:t>谱</a:t>
            </a:r>
            <a:r>
              <a:rPr lang="zh-CN" altLang="en-US" sz="1600" spc="55" dirty="0">
                <a:latin typeface="SimSun"/>
                <a:cs typeface="SimSun"/>
              </a:rPr>
              <a:t>成像</a:t>
            </a:r>
            <a:r>
              <a:rPr lang="zh-CN" altLang="en-US" sz="1600" spc="60" dirty="0">
                <a:latin typeface="SimSun"/>
                <a:cs typeface="SimSun"/>
              </a:rPr>
              <a:t>技</a:t>
            </a:r>
            <a:r>
              <a:rPr lang="zh-CN" altLang="en-US" sz="1600" spc="30" dirty="0">
                <a:latin typeface="SimSun"/>
                <a:cs typeface="SimSun"/>
              </a:rPr>
              <a:t>术</a:t>
            </a:r>
            <a:r>
              <a:rPr lang="zh-CN" altLang="en-US" sz="1600" spc="55" dirty="0">
                <a:latin typeface="SimSun"/>
                <a:cs typeface="SimSun"/>
              </a:rPr>
              <a:t>，</a:t>
            </a:r>
            <a:r>
              <a:rPr lang="zh-CN" altLang="en-US" sz="1600" spc="60" dirty="0">
                <a:latin typeface="SimSun"/>
                <a:cs typeface="SimSun"/>
              </a:rPr>
              <a:t>增</a:t>
            </a:r>
            <a:r>
              <a:rPr lang="zh-CN" altLang="en-US" sz="1600" spc="55" dirty="0">
                <a:latin typeface="SimSun"/>
                <a:cs typeface="SimSun"/>
              </a:rPr>
              <a:t>强系</a:t>
            </a:r>
            <a:r>
              <a:rPr lang="zh-CN" altLang="en-US" sz="1600" spc="60" dirty="0">
                <a:latin typeface="SimSun"/>
                <a:cs typeface="SimSun"/>
              </a:rPr>
              <a:t>统</a:t>
            </a:r>
            <a:r>
              <a:rPr lang="zh-CN" altLang="en-US" sz="1600" spc="55" dirty="0">
                <a:latin typeface="SimSun"/>
                <a:cs typeface="SimSun"/>
              </a:rPr>
              <a:t>在</a:t>
            </a:r>
            <a:r>
              <a:rPr lang="zh-CN" altLang="en-US" sz="1600" spc="60" dirty="0">
                <a:latin typeface="SimSun"/>
                <a:cs typeface="SimSun"/>
              </a:rPr>
              <a:t>复</a:t>
            </a:r>
            <a:r>
              <a:rPr lang="zh-CN" altLang="en-US" sz="1600" spc="55" dirty="0">
                <a:latin typeface="SimSun"/>
                <a:cs typeface="SimSun"/>
              </a:rPr>
              <a:t>杂</a:t>
            </a:r>
            <a:r>
              <a:rPr lang="zh-CN" altLang="en-US" sz="1600" spc="60" dirty="0">
                <a:latin typeface="SimSun"/>
                <a:cs typeface="SimSun"/>
              </a:rPr>
              <a:t>光</a:t>
            </a:r>
            <a:r>
              <a:rPr lang="zh-CN" altLang="en-US" sz="1600" spc="55" dirty="0">
                <a:latin typeface="SimSun"/>
                <a:cs typeface="SimSun"/>
              </a:rPr>
              <a:t>照环</a:t>
            </a:r>
            <a:r>
              <a:rPr lang="zh-CN" altLang="en-US" sz="1600" spc="30" dirty="0">
                <a:latin typeface="SimSun"/>
                <a:cs typeface="SimSun"/>
              </a:rPr>
              <a:t>境 下的稳定性。</a:t>
            </a:r>
            <a:endParaRPr lang="zh-CN" altLang="en-US" sz="1600" dirty="0">
              <a:latin typeface="SimSun"/>
              <a:cs typeface="SimSun"/>
            </a:endParaRPr>
          </a:p>
          <a:p>
            <a:pPr marL="391795" marR="136525" indent="-215265" algn="just">
              <a:lnSpc>
                <a:spcPct val="138800"/>
              </a:lnSpc>
              <a:spcBef>
                <a:spcPts val="995"/>
              </a:spcBef>
              <a:buFont typeface="Georgia"/>
              <a:buChar char="•"/>
              <a:tabLst>
                <a:tab pos="392430" algn="l"/>
              </a:tabLst>
            </a:pPr>
            <a:r>
              <a:rPr lang="zh-CN" altLang="en-US" sz="1600" spc="55" dirty="0">
                <a:latin typeface="SimSun"/>
                <a:cs typeface="SimSun"/>
              </a:rPr>
              <a:t>多角</a:t>
            </a:r>
            <a:r>
              <a:rPr lang="zh-CN" altLang="en-US" sz="1600" spc="60" dirty="0">
                <a:latin typeface="SimSun"/>
                <a:cs typeface="SimSun"/>
              </a:rPr>
              <a:t>度</a:t>
            </a:r>
            <a:r>
              <a:rPr lang="zh-CN" altLang="en-US" sz="1600" spc="55" dirty="0">
                <a:latin typeface="SimSun"/>
                <a:cs typeface="SimSun"/>
              </a:rPr>
              <a:t>适</a:t>
            </a:r>
            <a:r>
              <a:rPr lang="zh-CN" altLang="en-US" sz="1600" spc="60" dirty="0">
                <a:latin typeface="SimSun"/>
                <a:cs typeface="SimSun"/>
              </a:rPr>
              <a:t>应</a:t>
            </a:r>
            <a:r>
              <a:rPr lang="zh-CN" altLang="en-US" sz="1600" spc="30" dirty="0">
                <a:latin typeface="SimSun"/>
                <a:cs typeface="SimSun"/>
              </a:rPr>
              <a:t>性</a:t>
            </a:r>
            <a:r>
              <a:rPr lang="zh-CN" altLang="en-US" sz="1600" spc="55" dirty="0">
                <a:latin typeface="SimSun"/>
                <a:cs typeface="SimSun"/>
              </a:rPr>
              <a:t>：增</a:t>
            </a:r>
            <a:r>
              <a:rPr lang="zh-CN" altLang="en-US" sz="1600" spc="60" dirty="0">
                <a:latin typeface="SimSun"/>
                <a:cs typeface="SimSun"/>
              </a:rPr>
              <a:t>强</a:t>
            </a:r>
            <a:r>
              <a:rPr lang="zh-CN" altLang="en-US" sz="1600" spc="55" dirty="0">
                <a:latin typeface="SimSun"/>
                <a:cs typeface="SimSun"/>
              </a:rPr>
              <a:t>系</a:t>
            </a:r>
            <a:r>
              <a:rPr lang="zh-CN" altLang="en-US" sz="1600" spc="60" dirty="0">
                <a:latin typeface="SimSun"/>
                <a:cs typeface="SimSun"/>
              </a:rPr>
              <a:t>统</a:t>
            </a:r>
            <a:r>
              <a:rPr lang="zh-CN" altLang="en-US" sz="1600" spc="55" dirty="0">
                <a:latin typeface="SimSun"/>
                <a:cs typeface="SimSun"/>
              </a:rPr>
              <a:t>对头</a:t>
            </a:r>
            <a:r>
              <a:rPr lang="zh-CN" altLang="en-US" sz="1600" spc="60" dirty="0">
                <a:latin typeface="SimSun"/>
                <a:cs typeface="SimSun"/>
              </a:rPr>
              <a:t>部</a:t>
            </a:r>
            <a:r>
              <a:rPr lang="zh-CN" altLang="en-US" sz="1600" spc="55" dirty="0">
                <a:latin typeface="SimSun"/>
                <a:cs typeface="SimSun"/>
              </a:rPr>
              <a:t>姿</a:t>
            </a:r>
            <a:r>
              <a:rPr lang="zh-CN" altLang="en-US" sz="1600" spc="60" dirty="0">
                <a:latin typeface="SimSun"/>
                <a:cs typeface="SimSun"/>
              </a:rPr>
              <a:t>态</a:t>
            </a:r>
            <a:r>
              <a:rPr lang="zh-CN" altLang="en-US" sz="1600" spc="55" dirty="0">
                <a:latin typeface="SimSun"/>
                <a:cs typeface="SimSun"/>
              </a:rPr>
              <a:t>变化</a:t>
            </a:r>
            <a:r>
              <a:rPr lang="zh-CN" altLang="en-US" sz="1600" spc="60" dirty="0">
                <a:latin typeface="SimSun"/>
                <a:cs typeface="SimSun"/>
              </a:rPr>
              <a:t>的</a:t>
            </a:r>
            <a:r>
              <a:rPr lang="zh-CN" altLang="en-US" sz="1600" spc="55" dirty="0">
                <a:latin typeface="SimSun"/>
                <a:cs typeface="SimSun"/>
              </a:rPr>
              <a:t>适</a:t>
            </a:r>
            <a:r>
              <a:rPr lang="zh-CN" altLang="en-US" sz="1600" spc="60" dirty="0">
                <a:latin typeface="SimSun"/>
                <a:cs typeface="SimSun"/>
              </a:rPr>
              <a:t>应</a:t>
            </a:r>
            <a:r>
              <a:rPr lang="zh-CN" altLang="en-US" sz="1600" spc="30" dirty="0">
                <a:latin typeface="SimSun"/>
                <a:cs typeface="SimSun"/>
              </a:rPr>
              <a:t>性</a:t>
            </a:r>
            <a:r>
              <a:rPr lang="zh-CN" altLang="en-US" sz="1600" spc="55" dirty="0">
                <a:latin typeface="SimSun"/>
                <a:cs typeface="SimSun"/>
              </a:rPr>
              <a:t>，</a:t>
            </a:r>
            <a:r>
              <a:rPr lang="zh-CN" altLang="en-US" sz="1600" spc="60" dirty="0">
                <a:latin typeface="SimSun"/>
                <a:cs typeface="SimSun"/>
              </a:rPr>
              <a:t>使</a:t>
            </a:r>
            <a:r>
              <a:rPr lang="zh-CN" altLang="en-US" sz="1600" spc="55" dirty="0">
                <a:latin typeface="SimSun"/>
                <a:cs typeface="SimSun"/>
              </a:rPr>
              <a:t>其在</a:t>
            </a:r>
            <a:r>
              <a:rPr lang="zh-CN" altLang="en-US" sz="1600" spc="60" dirty="0">
                <a:latin typeface="SimSun"/>
                <a:cs typeface="SimSun"/>
              </a:rPr>
              <a:t>不</a:t>
            </a:r>
            <a:r>
              <a:rPr lang="zh-CN" altLang="en-US" sz="1600" spc="55" dirty="0">
                <a:latin typeface="SimSun"/>
                <a:cs typeface="SimSun"/>
              </a:rPr>
              <a:t>同</a:t>
            </a:r>
            <a:r>
              <a:rPr lang="zh-CN" altLang="en-US" sz="1600" spc="30" dirty="0">
                <a:latin typeface="SimSun"/>
                <a:cs typeface="SimSun"/>
              </a:rPr>
              <a:t>角 </a:t>
            </a:r>
            <a:r>
              <a:rPr lang="zh-CN" altLang="en-US" sz="1600" spc="55" dirty="0">
                <a:latin typeface="SimSun"/>
                <a:cs typeface="SimSun"/>
              </a:rPr>
              <a:t>度下都能准确检测和跟踪眼睛位</a:t>
            </a:r>
            <a:r>
              <a:rPr lang="zh-CN" altLang="en-US" sz="1600" spc="30" dirty="0">
                <a:latin typeface="SimSun"/>
                <a:cs typeface="SimSun"/>
              </a:rPr>
              <a:t>置</a:t>
            </a:r>
            <a:r>
              <a:rPr lang="zh-CN" altLang="en-US" sz="1600" spc="55" dirty="0">
                <a:latin typeface="SimSun"/>
                <a:cs typeface="SimSun"/>
              </a:rPr>
              <a:t>。可以通过引入三维人脸建模</a:t>
            </a:r>
            <a:r>
              <a:rPr lang="zh-CN" altLang="en-US" sz="1600" spc="30" dirty="0">
                <a:latin typeface="SimSun"/>
                <a:cs typeface="SimSun"/>
              </a:rPr>
              <a:t>和 姿态估计技术，提升系统在多角度下的检测能力。</a:t>
            </a:r>
            <a:endParaRPr lang="zh-CN" altLang="en-US" sz="1600" dirty="0">
              <a:latin typeface="SimSun"/>
              <a:cs typeface="SimSun"/>
            </a:endParaRPr>
          </a:p>
          <a:p>
            <a:pPr marL="391795" marR="136525" indent="-215265" algn="just">
              <a:lnSpc>
                <a:spcPct val="138800"/>
              </a:lnSpc>
              <a:spcBef>
                <a:spcPts val="994"/>
              </a:spcBef>
              <a:buFont typeface="Georgia"/>
              <a:buChar char="•"/>
              <a:tabLst>
                <a:tab pos="392430" algn="l"/>
              </a:tabLst>
            </a:pPr>
            <a:r>
              <a:rPr lang="zh-CN" altLang="en-US" sz="1600" spc="30" dirty="0">
                <a:latin typeface="SimSun"/>
                <a:cs typeface="SimSun"/>
              </a:rPr>
              <a:t>多目标跟踪</a:t>
            </a:r>
            <a:r>
              <a:rPr lang="zh-CN" altLang="en-US" sz="1600" spc="-200" dirty="0">
                <a:latin typeface="SimSun"/>
                <a:cs typeface="SimSun"/>
              </a:rPr>
              <a:t>：</a:t>
            </a:r>
            <a:r>
              <a:rPr lang="zh-CN" altLang="en-US" sz="1600" spc="30" dirty="0">
                <a:latin typeface="SimSun"/>
                <a:cs typeface="SimSun"/>
              </a:rPr>
              <a:t>扩展系统功能</a:t>
            </a:r>
            <a:r>
              <a:rPr lang="zh-CN" altLang="en-US" sz="1600" spc="-195" dirty="0">
                <a:latin typeface="SimSun"/>
                <a:cs typeface="SimSun"/>
              </a:rPr>
              <a:t>，</a:t>
            </a:r>
            <a:r>
              <a:rPr lang="zh-CN" altLang="en-US" sz="1600" spc="30" dirty="0">
                <a:latin typeface="SimSun"/>
                <a:cs typeface="SimSun"/>
              </a:rPr>
              <a:t>实现对多个目标的同时检测和跟踪</a:t>
            </a:r>
            <a:r>
              <a:rPr lang="zh-CN" altLang="en-US" sz="1600" spc="-195" dirty="0">
                <a:latin typeface="SimSun"/>
                <a:cs typeface="SimSun"/>
              </a:rPr>
              <a:t>，</a:t>
            </a:r>
            <a:r>
              <a:rPr lang="zh-CN" altLang="en-US" sz="1600" spc="30" dirty="0">
                <a:latin typeface="SimSun"/>
                <a:cs typeface="SimSun"/>
              </a:rPr>
              <a:t>适 用于更多应用场景</a:t>
            </a:r>
            <a:r>
              <a:rPr lang="zh-CN" altLang="en-US" sz="1600" spc="-170" dirty="0">
                <a:latin typeface="SimSun"/>
                <a:cs typeface="SimSun"/>
              </a:rPr>
              <a:t>。</a:t>
            </a:r>
            <a:r>
              <a:rPr lang="zh-CN" altLang="en-US" sz="1600" spc="30" dirty="0">
                <a:latin typeface="SimSun"/>
                <a:cs typeface="SimSun"/>
              </a:rPr>
              <a:t>例如</a:t>
            </a:r>
            <a:r>
              <a:rPr lang="zh-CN" altLang="en-US" sz="1600" spc="-210" dirty="0">
                <a:latin typeface="SimSun"/>
                <a:cs typeface="SimSun"/>
              </a:rPr>
              <a:t>，</a:t>
            </a:r>
            <a:r>
              <a:rPr lang="zh-CN" altLang="en-US" sz="1600" spc="30" dirty="0">
                <a:latin typeface="SimSun"/>
                <a:cs typeface="SimSun"/>
              </a:rPr>
              <a:t>在公共交通工具上</a:t>
            </a:r>
            <a:r>
              <a:rPr lang="zh-CN" altLang="en-US" sz="1600" spc="-210" dirty="0">
                <a:latin typeface="SimSun"/>
                <a:cs typeface="SimSun"/>
              </a:rPr>
              <a:t>，</a:t>
            </a:r>
            <a:r>
              <a:rPr lang="zh-CN" altLang="en-US" sz="1600" spc="30" dirty="0">
                <a:latin typeface="SimSun"/>
                <a:cs typeface="SimSun"/>
              </a:rPr>
              <a:t>可以同时监测多个驾 驶员或乘客的疲劳状态，确保整体安全。</a:t>
            </a:r>
            <a:endParaRPr lang="zh-CN" altLang="en-US" sz="1600" dirty="0">
              <a:latin typeface="SimSun"/>
              <a:cs typeface="SimSun"/>
            </a:endParaRPr>
          </a:p>
          <a:p>
            <a:pPr marL="391795" marR="136525" indent="-215265" algn="just">
              <a:lnSpc>
                <a:spcPct val="138800"/>
              </a:lnSpc>
              <a:spcBef>
                <a:spcPts val="994"/>
              </a:spcBef>
              <a:buFont typeface="Georgia"/>
              <a:buChar char="•"/>
              <a:tabLst>
                <a:tab pos="392430" algn="l"/>
              </a:tabLst>
            </a:pPr>
            <a:r>
              <a:rPr lang="zh-CN" altLang="en-US" sz="1600" spc="30" dirty="0">
                <a:latin typeface="SimSun"/>
                <a:cs typeface="SimSun"/>
              </a:rPr>
              <a:t>用户体验优化</a:t>
            </a:r>
            <a:r>
              <a:rPr lang="zh-CN" altLang="en-US" sz="1600" spc="-200" dirty="0">
                <a:latin typeface="SimSun"/>
                <a:cs typeface="SimSun"/>
              </a:rPr>
              <a:t>：</a:t>
            </a:r>
            <a:r>
              <a:rPr lang="zh-CN" altLang="en-US" sz="1600" spc="30" dirty="0">
                <a:latin typeface="SimSun"/>
                <a:cs typeface="SimSun"/>
              </a:rPr>
              <a:t>改进报警提示方式</a:t>
            </a:r>
            <a:r>
              <a:rPr lang="zh-CN" altLang="en-US" sz="1600" spc="-195" dirty="0">
                <a:latin typeface="SimSun"/>
                <a:cs typeface="SimSun"/>
              </a:rPr>
              <a:t>，</a:t>
            </a:r>
            <a:r>
              <a:rPr lang="zh-CN" altLang="en-US" sz="1600" spc="30" dirty="0">
                <a:latin typeface="SimSun"/>
                <a:cs typeface="SimSun"/>
              </a:rPr>
              <a:t>使其更加人性化</a:t>
            </a:r>
            <a:r>
              <a:rPr lang="zh-CN" altLang="en-US" sz="1600" spc="-195" dirty="0">
                <a:latin typeface="SimSun"/>
                <a:cs typeface="SimSun"/>
              </a:rPr>
              <a:t>，</a:t>
            </a:r>
            <a:r>
              <a:rPr lang="zh-CN" altLang="en-US" sz="1600" spc="30" dirty="0">
                <a:latin typeface="SimSun"/>
                <a:cs typeface="SimSun"/>
              </a:rPr>
              <a:t>减少误报和漏 报</a:t>
            </a:r>
            <a:r>
              <a:rPr lang="zh-CN" altLang="en-US" sz="1600" spc="-150" dirty="0">
                <a:latin typeface="SimSun"/>
                <a:cs typeface="SimSun"/>
              </a:rPr>
              <a:t>，</a:t>
            </a:r>
            <a:r>
              <a:rPr lang="zh-CN" altLang="en-US" sz="1600" spc="30" dirty="0">
                <a:latin typeface="SimSun"/>
                <a:cs typeface="SimSun"/>
              </a:rPr>
              <a:t>提高用户体验</a:t>
            </a:r>
            <a:r>
              <a:rPr lang="zh-CN" altLang="en-US" sz="1600" spc="-125" dirty="0">
                <a:latin typeface="SimSun"/>
                <a:cs typeface="SimSun"/>
              </a:rPr>
              <a:t>。</a:t>
            </a:r>
            <a:r>
              <a:rPr lang="zh-CN" altLang="en-US" sz="1600" spc="30" dirty="0">
                <a:latin typeface="SimSun"/>
                <a:cs typeface="SimSun"/>
              </a:rPr>
              <a:t>可以考虑引入多模态反馈机制</a:t>
            </a:r>
            <a:r>
              <a:rPr lang="zh-CN" altLang="en-US" sz="1600" spc="-155" dirty="0">
                <a:latin typeface="SimSun"/>
                <a:cs typeface="SimSun"/>
              </a:rPr>
              <a:t>，</a:t>
            </a:r>
            <a:r>
              <a:rPr lang="zh-CN" altLang="en-US" sz="1600" spc="30" dirty="0">
                <a:latin typeface="SimSun"/>
                <a:cs typeface="SimSun"/>
              </a:rPr>
              <a:t>如视觉</a:t>
            </a:r>
            <a:r>
              <a:rPr lang="zh-CN" altLang="en-US" sz="1600" spc="-135" dirty="0">
                <a:latin typeface="SimSun"/>
                <a:cs typeface="SimSun"/>
              </a:rPr>
              <a:t>、</a:t>
            </a:r>
            <a:r>
              <a:rPr lang="zh-CN" altLang="en-US" sz="1600" spc="30" dirty="0">
                <a:latin typeface="SimSun"/>
                <a:cs typeface="SimSun"/>
              </a:rPr>
              <a:t>听觉和 触觉反馈，增强用户对系统的接受度和依赖性。</a:t>
            </a:r>
            <a:endParaRPr lang="zh-CN" altLang="en-US" sz="1600" dirty="0">
              <a:latin typeface="SimSun"/>
              <a:cs typeface="SimSun"/>
            </a:endParaRPr>
          </a:p>
          <a:p>
            <a:pPr marL="391795" marR="136525" indent="-215265" algn="just">
              <a:lnSpc>
                <a:spcPct val="138800"/>
              </a:lnSpc>
              <a:spcBef>
                <a:spcPts val="994"/>
              </a:spcBef>
              <a:buFont typeface="Georgia"/>
              <a:buChar char="•"/>
              <a:tabLst>
                <a:tab pos="392430" algn="l"/>
              </a:tabLst>
            </a:pPr>
            <a:r>
              <a:rPr lang="zh-CN" altLang="en-US" sz="1600" spc="55" dirty="0">
                <a:latin typeface="SimSun"/>
                <a:cs typeface="SimSun"/>
              </a:rPr>
              <a:t>跨平</a:t>
            </a:r>
            <a:r>
              <a:rPr lang="zh-CN" altLang="en-US" sz="1600" spc="60" dirty="0">
                <a:latin typeface="SimSun"/>
                <a:cs typeface="SimSun"/>
              </a:rPr>
              <a:t>台</a:t>
            </a:r>
            <a:r>
              <a:rPr lang="zh-CN" altLang="en-US" sz="1600" spc="55" dirty="0">
                <a:latin typeface="SimSun"/>
                <a:cs typeface="SimSun"/>
              </a:rPr>
              <a:t>兼</a:t>
            </a:r>
            <a:r>
              <a:rPr lang="zh-CN" altLang="en-US" sz="1600" spc="60" dirty="0">
                <a:latin typeface="SimSun"/>
                <a:cs typeface="SimSun"/>
              </a:rPr>
              <a:t>容</a:t>
            </a:r>
            <a:r>
              <a:rPr lang="zh-CN" altLang="en-US" sz="1600" spc="30" dirty="0">
                <a:latin typeface="SimSun"/>
                <a:cs typeface="SimSun"/>
              </a:rPr>
              <a:t>性</a:t>
            </a:r>
            <a:r>
              <a:rPr lang="zh-CN" altLang="en-US" sz="1600" spc="55" dirty="0">
                <a:latin typeface="SimSun"/>
                <a:cs typeface="SimSun"/>
              </a:rPr>
              <a:t>：提</a:t>
            </a:r>
            <a:r>
              <a:rPr lang="zh-CN" altLang="en-US" sz="1600" spc="60" dirty="0">
                <a:latin typeface="SimSun"/>
                <a:cs typeface="SimSun"/>
              </a:rPr>
              <a:t>升</a:t>
            </a:r>
            <a:r>
              <a:rPr lang="zh-CN" altLang="en-US" sz="1600" spc="55" dirty="0">
                <a:latin typeface="SimSun"/>
                <a:cs typeface="SimSun"/>
              </a:rPr>
              <a:t>系</a:t>
            </a:r>
            <a:r>
              <a:rPr lang="zh-CN" altLang="en-US" sz="1600" spc="60" dirty="0">
                <a:latin typeface="SimSun"/>
                <a:cs typeface="SimSun"/>
              </a:rPr>
              <a:t>统</a:t>
            </a:r>
            <a:r>
              <a:rPr lang="zh-CN" altLang="en-US" sz="1600" spc="55" dirty="0">
                <a:latin typeface="SimSun"/>
                <a:cs typeface="SimSun"/>
              </a:rPr>
              <a:t>的跨</a:t>
            </a:r>
            <a:r>
              <a:rPr lang="zh-CN" altLang="en-US" sz="1600" spc="60" dirty="0">
                <a:latin typeface="SimSun"/>
                <a:cs typeface="SimSun"/>
              </a:rPr>
              <a:t>平</a:t>
            </a:r>
            <a:r>
              <a:rPr lang="zh-CN" altLang="en-US" sz="1600" spc="55" dirty="0">
                <a:latin typeface="SimSun"/>
                <a:cs typeface="SimSun"/>
              </a:rPr>
              <a:t>台</a:t>
            </a:r>
            <a:r>
              <a:rPr lang="zh-CN" altLang="en-US" sz="1600" spc="60" dirty="0">
                <a:latin typeface="SimSun"/>
                <a:cs typeface="SimSun"/>
              </a:rPr>
              <a:t>兼</a:t>
            </a:r>
            <a:r>
              <a:rPr lang="zh-CN" altLang="en-US" sz="1600" spc="55" dirty="0">
                <a:latin typeface="SimSun"/>
                <a:cs typeface="SimSun"/>
              </a:rPr>
              <a:t>容</a:t>
            </a:r>
            <a:r>
              <a:rPr lang="zh-CN" altLang="en-US" sz="1600" spc="30" dirty="0">
                <a:latin typeface="SimSun"/>
                <a:cs typeface="SimSun"/>
              </a:rPr>
              <a:t>性</a:t>
            </a:r>
            <a:r>
              <a:rPr lang="zh-CN" altLang="en-US" sz="1600" spc="55" dirty="0">
                <a:latin typeface="SimSun"/>
                <a:cs typeface="SimSun"/>
              </a:rPr>
              <a:t>，</a:t>
            </a:r>
            <a:r>
              <a:rPr lang="zh-CN" altLang="en-US" sz="1600" spc="60" dirty="0">
                <a:latin typeface="SimSun"/>
                <a:cs typeface="SimSun"/>
              </a:rPr>
              <a:t>使</a:t>
            </a:r>
            <a:r>
              <a:rPr lang="zh-CN" altLang="en-US" sz="1600" spc="55" dirty="0">
                <a:latin typeface="SimSun"/>
                <a:cs typeface="SimSun"/>
              </a:rPr>
              <a:t>其</a:t>
            </a:r>
            <a:r>
              <a:rPr lang="zh-CN" altLang="en-US" sz="1600" spc="60" dirty="0">
                <a:latin typeface="SimSun"/>
                <a:cs typeface="SimSun"/>
              </a:rPr>
              <a:t>能</a:t>
            </a:r>
            <a:r>
              <a:rPr lang="zh-CN" altLang="en-US" sz="1600" spc="55" dirty="0">
                <a:latin typeface="SimSun"/>
                <a:cs typeface="SimSun"/>
              </a:rPr>
              <a:t>够</a:t>
            </a:r>
            <a:r>
              <a:rPr lang="zh-CN" altLang="en-US" sz="1600" spc="60" dirty="0">
                <a:latin typeface="SimSun"/>
                <a:cs typeface="SimSun"/>
              </a:rPr>
              <a:t>在</a:t>
            </a:r>
            <a:r>
              <a:rPr lang="zh-CN" altLang="en-US" sz="1600" spc="55" dirty="0">
                <a:latin typeface="SimSun"/>
                <a:cs typeface="SimSun"/>
              </a:rPr>
              <a:t>不同</a:t>
            </a:r>
            <a:r>
              <a:rPr lang="zh-CN" altLang="en-US" sz="1600" spc="60" dirty="0">
                <a:latin typeface="SimSun"/>
                <a:cs typeface="SimSun"/>
              </a:rPr>
              <a:t>操</a:t>
            </a:r>
            <a:r>
              <a:rPr lang="zh-CN" altLang="en-US" sz="1600" spc="55" dirty="0">
                <a:latin typeface="SimSun"/>
                <a:cs typeface="SimSun"/>
              </a:rPr>
              <a:t>作</a:t>
            </a:r>
            <a:r>
              <a:rPr lang="zh-CN" altLang="en-US" sz="1600" spc="30" dirty="0">
                <a:latin typeface="SimSun"/>
                <a:cs typeface="SimSun"/>
              </a:rPr>
              <a:t>系 </a:t>
            </a:r>
            <a:r>
              <a:rPr lang="zh-CN" altLang="en-US" sz="1600" spc="55" dirty="0">
                <a:latin typeface="SimSun"/>
                <a:cs typeface="SimSun"/>
              </a:rPr>
              <a:t>统和</a:t>
            </a:r>
            <a:r>
              <a:rPr lang="zh-CN" altLang="en-US" sz="1600" spc="60" dirty="0">
                <a:latin typeface="SimSun"/>
                <a:cs typeface="SimSun"/>
              </a:rPr>
              <a:t>硬</a:t>
            </a:r>
            <a:r>
              <a:rPr lang="zh-CN" altLang="en-US" sz="1600" spc="55" dirty="0">
                <a:latin typeface="SimSun"/>
                <a:cs typeface="SimSun"/>
              </a:rPr>
              <a:t>件</a:t>
            </a:r>
            <a:r>
              <a:rPr lang="zh-CN" altLang="en-US" sz="1600" spc="60" dirty="0">
                <a:latin typeface="SimSun"/>
                <a:cs typeface="SimSun"/>
              </a:rPr>
              <a:t>平</a:t>
            </a:r>
            <a:r>
              <a:rPr lang="zh-CN" altLang="en-US" sz="1600" spc="55" dirty="0">
                <a:latin typeface="SimSun"/>
                <a:cs typeface="SimSun"/>
              </a:rPr>
              <a:t>台上</a:t>
            </a:r>
            <a:r>
              <a:rPr lang="zh-CN" altLang="en-US" sz="1600" spc="60" dirty="0">
                <a:latin typeface="SimSun"/>
                <a:cs typeface="SimSun"/>
              </a:rPr>
              <a:t>运</a:t>
            </a:r>
            <a:r>
              <a:rPr lang="zh-CN" altLang="en-US" sz="1600" spc="30" dirty="0">
                <a:latin typeface="SimSun"/>
                <a:cs typeface="SimSun"/>
              </a:rPr>
              <a:t>行</a:t>
            </a:r>
            <a:r>
              <a:rPr lang="zh-CN" altLang="en-US" sz="1600" spc="55" dirty="0">
                <a:latin typeface="SimSun"/>
                <a:cs typeface="SimSun"/>
              </a:rPr>
              <a:t>。</a:t>
            </a:r>
            <a:r>
              <a:rPr lang="zh-CN" altLang="en-US" sz="1600" spc="60" dirty="0">
                <a:latin typeface="SimSun"/>
                <a:cs typeface="SimSun"/>
              </a:rPr>
              <a:t>通</a:t>
            </a:r>
            <a:r>
              <a:rPr lang="zh-CN" altLang="en-US" sz="1600" spc="55" dirty="0">
                <a:latin typeface="SimSun"/>
                <a:cs typeface="SimSun"/>
              </a:rPr>
              <a:t>过</a:t>
            </a:r>
            <a:r>
              <a:rPr lang="zh-CN" altLang="en-US" sz="1600" spc="60" dirty="0">
                <a:latin typeface="SimSun"/>
                <a:cs typeface="SimSun"/>
              </a:rPr>
              <a:t>优</a:t>
            </a:r>
            <a:r>
              <a:rPr lang="zh-CN" altLang="en-US" sz="1600" spc="55" dirty="0">
                <a:latin typeface="SimSun"/>
                <a:cs typeface="SimSun"/>
              </a:rPr>
              <a:t>化代</a:t>
            </a:r>
            <a:r>
              <a:rPr lang="zh-CN" altLang="en-US" sz="1600" spc="60" dirty="0">
                <a:latin typeface="SimSun"/>
                <a:cs typeface="SimSun"/>
              </a:rPr>
              <a:t>码</a:t>
            </a:r>
            <a:r>
              <a:rPr lang="zh-CN" altLang="en-US" sz="1600" spc="55" dirty="0">
                <a:latin typeface="SimSun"/>
                <a:cs typeface="SimSun"/>
              </a:rPr>
              <a:t>和</a:t>
            </a:r>
            <a:r>
              <a:rPr lang="zh-CN" altLang="en-US" sz="1600" spc="60" dirty="0">
                <a:latin typeface="SimSun"/>
                <a:cs typeface="SimSun"/>
              </a:rPr>
              <a:t>使</a:t>
            </a:r>
            <a:r>
              <a:rPr lang="zh-CN" altLang="en-US" sz="1600" spc="55" dirty="0">
                <a:latin typeface="SimSun"/>
                <a:cs typeface="SimSun"/>
              </a:rPr>
              <a:t>用跨</a:t>
            </a:r>
            <a:r>
              <a:rPr lang="zh-CN" altLang="en-US" sz="1600" spc="60" dirty="0">
                <a:latin typeface="SimSun"/>
                <a:cs typeface="SimSun"/>
              </a:rPr>
              <a:t>平</a:t>
            </a:r>
            <a:r>
              <a:rPr lang="zh-CN" altLang="en-US" sz="1600" spc="55" dirty="0">
                <a:latin typeface="SimSun"/>
                <a:cs typeface="SimSun"/>
              </a:rPr>
              <a:t>台</a:t>
            </a:r>
            <a:r>
              <a:rPr lang="zh-CN" altLang="en-US" sz="1600" spc="60" dirty="0">
                <a:latin typeface="SimSun"/>
                <a:cs typeface="SimSun"/>
              </a:rPr>
              <a:t>开</a:t>
            </a:r>
            <a:r>
              <a:rPr lang="zh-CN" altLang="en-US" sz="1600" spc="55" dirty="0">
                <a:latin typeface="SimSun"/>
                <a:cs typeface="SimSun"/>
              </a:rPr>
              <a:t>发</a:t>
            </a:r>
            <a:r>
              <a:rPr lang="zh-CN" altLang="en-US" sz="1600" spc="60" dirty="0">
                <a:latin typeface="SimSun"/>
                <a:cs typeface="SimSun"/>
              </a:rPr>
              <a:t>工</a:t>
            </a:r>
            <a:r>
              <a:rPr lang="zh-CN" altLang="en-US" sz="1600" spc="30" dirty="0">
                <a:latin typeface="SimSun"/>
                <a:cs typeface="SimSun"/>
              </a:rPr>
              <a:t>具</a:t>
            </a:r>
            <a:r>
              <a:rPr lang="zh-CN" altLang="en-US" sz="1600" spc="55" dirty="0">
                <a:latin typeface="SimSun"/>
                <a:cs typeface="SimSun"/>
              </a:rPr>
              <a:t>，确</a:t>
            </a:r>
            <a:r>
              <a:rPr lang="zh-CN" altLang="en-US" sz="1600" spc="30" dirty="0">
                <a:latin typeface="SimSun"/>
                <a:cs typeface="SimSun"/>
              </a:rPr>
              <a:t>保 系统在各种环境下的稳定性和性能。</a:t>
            </a:r>
            <a:endParaRPr lang="zh-CN" altLang="en-US" sz="1600" dirty="0">
              <a:latin typeface="SimSun"/>
              <a:cs typeface="SimSun"/>
            </a:endParaRPr>
          </a:p>
        </p:txBody>
      </p:sp>
      <p:sp>
        <p:nvSpPr>
          <p:cNvPr id="5" name="文本框 4">
            <a:extLst>
              <a:ext uri="{FF2B5EF4-FFF2-40B4-BE49-F238E27FC236}">
                <a16:creationId xmlns:a16="http://schemas.microsoft.com/office/drawing/2014/main" id="{A486C771-29C0-802D-7733-334D8ED997A1}"/>
              </a:ext>
            </a:extLst>
          </p:cNvPr>
          <p:cNvSpPr txBox="1"/>
          <p:nvPr/>
        </p:nvSpPr>
        <p:spPr>
          <a:xfrm>
            <a:off x="252521" y="850206"/>
            <a:ext cx="10517371" cy="438133"/>
          </a:xfrm>
          <a:prstGeom prst="rect">
            <a:avLst/>
          </a:prstGeom>
          <a:noFill/>
        </p:spPr>
        <p:txBody>
          <a:bodyPr wrap="square">
            <a:spAutoFit/>
          </a:bodyPr>
          <a:lstStyle/>
          <a:p>
            <a:pPr marL="12700" marR="135890" indent="363855">
              <a:lnSpc>
                <a:spcPct val="138800"/>
              </a:lnSpc>
            </a:pPr>
            <a:r>
              <a:rPr lang="zh-CN" altLang="en-US" sz="1800" b="1" spc="30" dirty="0">
                <a:latin typeface="SimSun"/>
                <a:cs typeface="SimSun"/>
              </a:rPr>
              <a:t>尽管本实验取得了一定的成果</a:t>
            </a:r>
            <a:r>
              <a:rPr lang="zh-CN" altLang="en-US" sz="1800" b="1" spc="-250" dirty="0">
                <a:latin typeface="SimSun"/>
                <a:cs typeface="SimSun"/>
              </a:rPr>
              <a:t>，</a:t>
            </a:r>
            <a:r>
              <a:rPr lang="zh-CN" altLang="en-US" sz="1800" b="1" spc="30" dirty="0">
                <a:latin typeface="SimSun"/>
                <a:cs typeface="SimSun"/>
              </a:rPr>
              <a:t>但仍存在一些不足之处</a:t>
            </a:r>
            <a:r>
              <a:rPr lang="zh-CN" altLang="en-US" sz="1800" b="1" spc="-250" dirty="0">
                <a:latin typeface="SimSun"/>
                <a:cs typeface="SimSun"/>
              </a:rPr>
              <a:t>，</a:t>
            </a:r>
            <a:r>
              <a:rPr lang="zh-CN" altLang="en-US" sz="1800" b="1" spc="30" dirty="0">
                <a:latin typeface="SimSun"/>
                <a:cs typeface="SimSun"/>
              </a:rPr>
              <a:t>未来可以从 以下几个方面进行改进：</a:t>
            </a:r>
            <a:endParaRPr lang="zh-CN" altLang="en-US" sz="1800" b="1" dirty="0">
              <a:latin typeface="SimSun"/>
              <a:cs typeface="SimSun"/>
            </a:endParaRPr>
          </a:p>
        </p:txBody>
      </p:sp>
    </p:spTree>
    <p:extLst>
      <p:ext uri="{BB962C8B-B14F-4D97-AF65-F5344CB8AC3E}">
        <p14:creationId xmlns:p14="http://schemas.microsoft.com/office/powerpoint/2010/main" val="1920939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6D371D2-5842-4BD0-889B-9075AC3C4E29}"/>
              </a:ext>
            </a:extLst>
          </p:cNvPr>
          <p:cNvSpPr txBox="1"/>
          <p:nvPr/>
        </p:nvSpPr>
        <p:spPr>
          <a:xfrm>
            <a:off x="4746913" y="3566907"/>
            <a:ext cx="2698175" cy="523220"/>
          </a:xfrm>
          <a:prstGeom prst="rect">
            <a:avLst/>
          </a:prstGeom>
          <a:noFill/>
        </p:spPr>
        <p:txBody>
          <a:bodyPr wrap="none" rtlCol="0">
            <a:spAutoFit/>
          </a:bodyPr>
          <a:lstStyle/>
          <a:p>
            <a:pPr algn="dist"/>
            <a:r>
              <a:rPr kumimoji="1" lang="zh-CN" altLang="en-US" sz="2800" b="1" dirty="0">
                <a:solidFill>
                  <a:schemeClr val="tx1">
                    <a:lumMod val="75000"/>
                    <a:lumOff val="25000"/>
                  </a:schemeClr>
                </a:solidFill>
                <a:latin typeface="Microsoft YaHei" panose="020B0503020204020204" pitchFamily="34" charset="-122"/>
                <a:ea typeface="Microsoft YaHei" panose="020B0503020204020204" pitchFamily="34" charset="-122"/>
              </a:rPr>
              <a:t>答辩人：黄贤敏</a:t>
            </a:r>
            <a:endParaRPr kumimoji="1" lang="en-US" altLang="zh-CN" sz="28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B7AFF57B-5DAD-4E18-A3F5-848CD48A835C}"/>
              </a:ext>
            </a:extLst>
          </p:cNvPr>
          <p:cNvSpPr txBox="1"/>
          <p:nvPr/>
        </p:nvSpPr>
        <p:spPr>
          <a:xfrm>
            <a:off x="5158886" y="4094684"/>
            <a:ext cx="1874231" cy="461665"/>
          </a:xfrm>
          <a:prstGeom prst="rect">
            <a:avLst/>
          </a:prstGeom>
          <a:noFill/>
        </p:spPr>
        <p:txBody>
          <a:bodyPr wrap="none" rtlCol="0">
            <a:spAutoFit/>
          </a:bodyPr>
          <a:lstStyle/>
          <a:p>
            <a:pPr algn="dist"/>
            <a:r>
              <a:rPr kumimoji="1" lang="en-US" altLang="zh-CN" sz="2400" b="1" dirty="0">
                <a:solidFill>
                  <a:schemeClr val="tx1">
                    <a:lumMod val="75000"/>
                    <a:lumOff val="25000"/>
                  </a:schemeClr>
                </a:solidFill>
                <a:latin typeface="Microsoft YaHei" panose="020B0503020204020204" pitchFamily="34" charset="-122"/>
                <a:ea typeface="Microsoft YaHei" panose="020B0503020204020204" pitchFamily="34" charset="-122"/>
              </a:rPr>
              <a:t>2024.11.04</a:t>
            </a:r>
          </a:p>
        </p:txBody>
      </p:sp>
      <p:sp>
        <p:nvSpPr>
          <p:cNvPr id="5" name="文本框 4">
            <a:extLst>
              <a:ext uri="{FF2B5EF4-FFF2-40B4-BE49-F238E27FC236}">
                <a16:creationId xmlns:a16="http://schemas.microsoft.com/office/drawing/2014/main" id="{AB7CC231-2AA5-4337-AC1F-8CE9E5D2216B}"/>
              </a:ext>
            </a:extLst>
          </p:cNvPr>
          <p:cNvSpPr txBox="1"/>
          <p:nvPr/>
        </p:nvSpPr>
        <p:spPr>
          <a:xfrm>
            <a:off x="1800226" y="2270301"/>
            <a:ext cx="8591550" cy="1015663"/>
          </a:xfrm>
          <a:prstGeom prst="rect">
            <a:avLst/>
          </a:prstGeom>
          <a:noFill/>
        </p:spPr>
        <p:txBody>
          <a:bodyPr wrap="square" rtlCol="0">
            <a:spAutoFit/>
          </a:bodyPr>
          <a:lstStyle/>
          <a:p>
            <a:pPr algn="ctr"/>
            <a:r>
              <a:rPr kumimoji="1" lang="zh-CN" altLang="en-US" sz="6000" b="1">
                <a:solidFill>
                  <a:srgbClr val="002060"/>
                </a:solidFill>
                <a:latin typeface="Microsoft YaHei" panose="020B0503020204020204" pitchFamily="34" charset="-122"/>
                <a:ea typeface="Microsoft YaHei" panose="020B0503020204020204" pitchFamily="34" charset="-122"/>
              </a:rPr>
              <a:t>敬请各位老师批评指正</a:t>
            </a:r>
            <a:endParaRPr kumimoji="1" lang="zh-CN" altLang="en-US" sz="6000" b="1" dirty="0">
              <a:solidFill>
                <a:srgbClr val="00206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64894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6EC329F-A4D9-472D-8B8D-D6370A67939C}"/>
              </a:ext>
            </a:extLst>
          </p:cNvPr>
          <p:cNvGrpSpPr/>
          <p:nvPr/>
        </p:nvGrpSpPr>
        <p:grpSpPr>
          <a:xfrm>
            <a:off x="4651576" y="669667"/>
            <a:ext cx="2888848" cy="1631216"/>
            <a:chOff x="1182814" y="2318695"/>
            <a:chExt cx="2888848" cy="1631216"/>
          </a:xfrm>
        </p:grpSpPr>
        <p:sp>
          <p:nvSpPr>
            <p:cNvPr id="3" name="文本框 4">
              <a:extLst>
                <a:ext uri="{FF2B5EF4-FFF2-40B4-BE49-F238E27FC236}">
                  <a16:creationId xmlns:a16="http://schemas.microsoft.com/office/drawing/2014/main" id="{5C1B7E7A-D0D6-41A3-A6D8-4B668B320790}"/>
                </a:ext>
              </a:extLst>
            </p:cNvPr>
            <p:cNvSpPr txBox="1"/>
            <p:nvPr/>
          </p:nvSpPr>
          <p:spPr>
            <a:xfrm>
              <a:off x="1182814" y="2318695"/>
              <a:ext cx="2888848" cy="110799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600" b="1">
                  <a:solidFill>
                    <a:srgbClr val="193379"/>
                  </a:solidFill>
                  <a:latin typeface="微软雅黑" panose="020B0503020204020204" pitchFamily="34" charset="-122"/>
                  <a:ea typeface="微软雅黑" panose="020B0503020204020204" pitchFamily="34" charset="-122"/>
                </a:rPr>
                <a:t>目  录</a:t>
              </a:r>
              <a:endParaRPr lang="zh-CN" altLang="en-US" sz="6600" b="1" dirty="0">
                <a:solidFill>
                  <a:srgbClr val="193379"/>
                </a:solidFill>
                <a:latin typeface="微软雅黑" panose="020B0503020204020204" pitchFamily="34" charset="-122"/>
                <a:ea typeface="微软雅黑" panose="020B0503020204020204" pitchFamily="34" charset="-122"/>
              </a:endParaRPr>
            </a:p>
          </p:txBody>
        </p:sp>
        <p:sp>
          <p:nvSpPr>
            <p:cNvPr id="4" name="文本框 6">
              <a:extLst>
                <a:ext uri="{FF2B5EF4-FFF2-40B4-BE49-F238E27FC236}">
                  <a16:creationId xmlns:a16="http://schemas.microsoft.com/office/drawing/2014/main" id="{263A2730-C0A2-427E-B840-E1788C2867F7}"/>
                </a:ext>
              </a:extLst>
            </p:cNvPr>
            <p:cNvSpPr txBox="1"/>
            <p:nvPr/>
          </p:nvSpPr>
          <p:spPr>
            <a:xfrm>
              <a:off x="1563466" y="3426691"/>
              <a:ext cx="212754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2800" dirty="0">
                  <a:solidFill>
                    <a:srgbClr val="193379"/>
                  </a:solidFill>
                  <a:latin typeface="微软雅黑" panose="020B0503020204020204" pitchFamily="34" charset="-122"/>
                  <a:ea typeface="微软雅黑" panose="020B0503020204020204" pitchFamily="34" charset="-122"/>
                </a:rPr>
                <a:t>CONTENTS</a:t>
              </a:r>
            </a:p>
          </p:txBody>
        </p:sp>
      </p:grpSp>
      <p:sp>
        <p:nvSpPr>
          <p:cNvPr id="5" name="矩形 4">
            <a:extLst>
              <a:ext uri="{FF2B5EF4-FFF2-40B4-BE49-F238E27FC236}">
                <a16:creationId xmlns:a16="http://schemas.microsoft.com/office/drawing/2014/main" id="{5ECB2C1D-FBEC-46FA-AB7C-5FD83446C1B7}"/>
              </a:ext>
            </a:extLst>
          </p:cNvPr>
          <p:cNvSpPr/>
          <p:nvPr/>
        </p:nvSpPr>
        <p:spPr bwMode="auto">
          <a:xfrm>
            <a:off x="2069529" y="2798288"/>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1</a:t>
            </a:r>
          </a:p>
        </p:txBody>
      </p:sp>
      <p:sp>
        <p:nvSpPr>
          <p:cNvPr id="6" name="文本框 5">
            <a:extLst>
              <a:ext uri="{FF2B5EF4-FFF2-40B4-BE49-F238E27FC236}">
                <a16:creationId xmlns:a16="http://schemas.microsoft.com/office/drawing/2014/main" id="{2E5091B9-1F54-4C81-8AC6-6D37CA792B2E}"/>
              </a:ext>
            </a:extLst>
          </p:cNvPr>
          <p:cNvSpPr txBox="1"/>
          <p:nvPr/>
        </p:nvSpPr>
        <p:spPr>
          <a:xfrm>
            <a:off x="3141345" y="2797075"/>
            <a:ext cx="2031325"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选题背景</a:t>
            </a:r>
          </a:p>
        </p:txBody>
      </p:sp>
      <p:sp>
        <p:nvSpPr>
          <p:cNvPr id="9" name="矩形 8">
            <a:extLst>
              <a:ext uri="{FF2B5EF4-FFF2-40B4-BE49-F238E27FC236}">
                <a16:creationId xmlns:a16="http://schemas.microsoft.com/office/drawing/2014/main" id="{8DCD2CDE-3670-409B-BD6C-707F43DEE059}"/>
              </a:ext>
            </a:extLst>
          </p:cNvPr>
          <p:cNvSpPr/>
          <p:nvPr/>
        </p:nvSpPr>
        <p:spPr bwMode="auto">
          <a:xfrm>
            <a:off x="2069529" y="3828981"/>
            <a:ext cx="643962" cy="643904"/>
          </a:xfrm>
          <a:prstGeom prst="rect">
            <a:avLst/>
          </a:prstGeom>
          <a:solidFill>
            <a:srgbClr val="193379"/>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a:solidFill>
                  <a:schemeClr val="bg1">
                    <a:lumMod val="100000"/>
                  </a:schemeClr>
                </a:solidFill>
                <a:latin typeface="微软雅黑" panose="020B0503020204020204" pitchFamily="34" charset="-122"/>
                <a:ea typeface="微软雅黑" panose="020B0503020204020204" pitchFamily="34" charset="-122"/>
                <a:cs typeface="+mn-ea"/>
                <a:sym typeface="+mn-lt"/>
              </a:rPr>
              <a:t>2</a:t>
            </a:r>
            <a:endPar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CD54DF30-2D2B-419A-AE64-20F4C1D5222E}"/>
              </a:ext>
            </a:extLst>
          </p:cNvPr>
          <p:cNvSpPr txBox="1"/>
          <p:nvPr/>
        </p:nvSpPr>
        <p:spPr>
          <a:xfrm>
            <a:off x="3141345" y="3827768"/>
            <a:ext cx="2031325" cy="646331"/>
          </a:xfrm>
          <a:prstGeom prst="rect">
            <a:avLst/>
          </a:prstGeom>
          <a:noFill/>
        </p:spPr>
        <p:txBody>
          <a:bodyPr wrap="none"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sp>
        <p:nvSpPr>
          <p:cNvPr id="13" name="矩形 12">
            <a:extLst>
              <a:ext uri="{FF2B5EF4-FFF2-40B4-BE49-F238E27FC236}">
                <a16:creationId xmlns:a16="http://schemas.microsoft.com/office/drawing/2014/main" id="{4E5125B6-ED5E-43F2-9AA1-C0CDC721AF48}"/>
              </a:ext>
            </a:extLst>
          </p:cNvPr>
          <p:cNvSpPr/>
          <p:nvPr/>
        </p:nvSpPr>
        <p:spPr bwMode="auto">
          <a:xfrm>
            <a:off x="7018815" y="2797074"/>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3</a:t>
            </a:r>
          </a:p>
        </p:txBody>
      </p:sp>
      <p:sp>
        <p:nvSpPr>
          <p:cNvPr id="14" name="文本框 13">
            <a:extLst>
              <a:ext uri="{FF2B5EF4-FFF2-40B4-BE49-F238E27FC236}">
                <a16:creationId xmlns:a16="http://schemas.microsoft.com/office/drawing/2014/main" id="{CF999DE8-489D-4E37-A969-AF757C3947BF}"/>
              </a:ext>
            </a:extLst>
          </p:cNvPr>
          <p:cNvSpPr txBox="1"/>
          <p:nvPr/>
        </p:nvSpPr>
        <p:spPr>
          <a:xfrm>
            <a:off x="8090631" y="2795861"/>
            <a:ext cx="3416320"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问题与解决方案</a:t>
            </a:r>
          </a:p>
        </p:txBody>
      </p:sp>
      <p:sp>
        <p:nvSpPr>
          <p:cNvPr id="15" name="矩形 14">
            <a:extLst>
              <a:ext uri="{FF2B5EF4-FFF2-40B4-BE49-F238E27FC236}">
                <a16:creationId xmlns:a16="http://schemas.microsoft.com/office/drawing/2014/main" id="{3F51B559-4346-4A35-8954-9FEEB26DF383}"/>
              </a:ext>
            </a:extLst>
          </p:cNvPr>
          <p:cNvSpPr/>
          <p:nvPr/>
        </p:nvSpPr>
        <p:spPr bwMode="auto">
          <a:xfrm>
            <a:off x="7018815" y="3828981"/>
            <a:ext cx="643962" cy="643904"/>
          </a:xfrm>
          <a:prstGeom prst="rect">
            <a:avLst/>
          </a:prstGeom>
          <a:solidFill>
            <a:schemeClr val="bg1">
              <a:lumMod val="65000"/>
            </a:schemeClr>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noAutofit/>
          </a:bodyPr>
          <a:lstStyle/>
          <a:p>
            <a:pPr algn="ctr"/>
            <a:r>
              <a:rPr lang="en-US" altLang="zh-CN" sz="3600" b="1" dirty="0">
                <a:solidFill>
                  <a:schemeClr val="bg1">
                    <a:lumMod val="100000"/>
                  </a:schemeClr>
                </a:solidFill>
                <a:latin typeface="微软雅黑" panose="020B0503020204020204" pitchFamily="34" charset="-122"/>
                <a:ea typeface="微软雅黑" panose="020B0503020204020204" pitchFamily="34" charset="-122"/>
                <a:cs typeface="+mn-ea"/>
                <a:sym typeface="+mn-lt"/>
              </a:rPr>
              <a:t>4</a:t>
            </a:r>
          </a:p>
        </p:txBody>
      </p:sp>
      <p:sp>
        <p:nvSpPr>
          <p:cNvPr id="16" name="文本框 15">
            <a:extLst>
              <a:ext uri="{FF2B5EF4-FFF2-40B4-BE49-F238E27FC236}">
                <a16:creationId xmlns:a16="http://schemas.microsoft.com/office/drawing/2014/main" id="{5D788679-A838-496E-B790-32E1EA922AD8}"/>
              </a:ext>
            </a:extLst>
          </p:cNvPr>
          <p:cNvSpPr txBox="1"/>
          <p:nvPr/>
        </p:nvSpPr>
        <p:spPr>
          <a:xfrm>
            <a:off x="8090631" y="3827768"/>
            <a:ext cx="2492990" cy="646331"/>
          </a:xfrm>
          <a:prstGeom prst="rect">
            <a:avLst/>
          </a:prstGeom>
          <a:noFill/>
        </p:spPr>
        <p:txBody>
          <a:bodyPr wrap="none" rtlCol="0">
            <a:spAutoFit/>
          </a:bodyPr>
          <a:lstStyle/>
          <a:p>
            <a:r>
              <a:rPr lang="zh-CN" altLang="en-US" sz="3600" b="1" dirty="0">
                <a:solidFill>
                  <a:schemeClr val="bg1">
                    <a:lumMod val="65000"/>
                  </a:schemeClr>
                </a:solidFill>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1422404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4895D9-D518-4A3E-8644-2A7452D7D6AF}"/>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28A796F8-1CAC-4B7C-89BE-32D271A14A43}"/>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object 5">
            <a:extLst>
              <a:ext uri="{FF2B5EF4-FFF2-40B4-BE49-F238E27FC236}">
                <a16:creationId xmlns:a16="http://schemas.microsoft.com/office/drawing/2014/main" id="{3A95B8EA-7EF1-E3D9-42AB-786F23B3C3C6}"/>
              </a:ext>
            </a:extLst>
          </p:cNvPr>
          <p:cNvSpPr txBox="1"/>
          <p:nvPr/>
        </p:nvSpPr>
        <p:spPr>
          <a:xfrm>
            <a:off x="223285" y="973456"/>
            <a:ext cx="6443330" cy="5034199"/>
          </a:xfrm>
          <a:prstGeom prst="rect">
            <a:avLst/>
          </a:prstGeom>
        </p:spPr>
        <p:txBody>
          <a:bodyPr vert="horz" wrap="square" lIns="0" tIns="15240" rIns="0" bIns="0" rtlCol="0">
            <a:spAutoFit/>
          </a:bodyPr>
          <a:lstStyle/>
          <a:p>
            <a:pPr marL="12700">
              <a:lnSpc>
                <a:spcPct val="100000"/>
              </a:lnSpc>
              <a:spcBef>
                <a:spcPts val="1170"/>
              </a:spcBef>
            </a:pPr>
            <a:r>
              <a:rPr lang="zh-CN" altLang="en-US" sz="2000" b="1" spc="30" dirty="0">
                <a:latin typeface="SimSun"/>
                <a:cs typeface="SimSun"/>
              </a:rPr>
              <a:t>系统总体设计方案</a:t>
            </a:r>
            <a:endParaRPr lang="zh-CN" altLang="en-US" sz="2000" b="1" dirty="0">
              <a:cs typeface="SimSun"/>
            </a:endParaRPr>
          </a:p>
          <a:p>
            <a:pPr marL="391795" marR="727075" indent="-191770">
              <a:lnSpc>
                <a:spcPct val="130400"/>
              </a:lnSpc>
              <a:spcBef>
                <a:spcPts val="775"/>
              </a:spcBef>
              <a:buFont typeface="Georgia"/>
              <a:buAutoNum type="arabicPeriod"/>
              <a:tabLst>
                <a:tab pos="392430" algn="l"/>
              </a:tabLst>
            </a:pPr>
            <a:r>
              <a:rPr lang="zh-CN" altLang="en-US" sz="1200" spc="10" dirty="0">
                <a:cs typeface="SimSun"/>
              </a:rPr>
              <a:t>基本原</a:t>
            </a:r>
            <a:r>
              <a:rPr lang="zh-CN" altLang="en-US" sz="1200" spc="-5" dirty="0">
                <a:cs typeface="SimSun"/>
              </a:rPr>
              <a:t>理</a:t>
            </a:r>
            <a:r>
              <a:rPr lang="zh-CN" altLang="en-US" sz="1200" spc="10" dirty="0">
                <a:cs typeface="SimSun"/>
              </a:rPr>
              <a:t>：通过测量眼睛闭合运</a:t>
            </a:r>
            <a:r>
              <a:rPr lang="zh-CN" altLang="en-US" sz="1200" spc="-5" dirty="0">
                <a:cs typeface="SimSun"/>
              </a:rPr>
              <a:t>动</a:t>
            </a:r>
            <a:r>
              <a:rPr lang="zh-CN" altLang="en-US" sz="1200" spc="10" dirty="0">
                <a:cs typeface="SimSun"/>
              </a:rPr>
              <a:t>，检测眨眼频率等眼睛状态来判断是否要打</a:t>
            </a:r>
            <a:r>
              <a:rPr lang="zh-CN" altLang="en-US" sz="1200" spc="-5" dirty="0">
                <a:cs typeface="SimSun"/>
              </a:rPr>
              <a:t>瞌 睡。</a:t>
            </a:r>
            <a:endParaRPr lang="zh-CN" altLang="en-US" sz="1200" dirty="0">
              <a:cs typeface="SimSun"/>
            </a:endParaRPr>
          </a:p>
          <a:p>
            <a:pPr>
              <a:lnSpc>
                <a:spcPct val="100000"/>
              </a:lnSpc>
              <a:spcBef>
                <a:spcPts val="25"/>
              </a:spcBef>
              <a:buFont typeface="Georgia"/>
              <a:buAutoNum type="arabicPeriod"/>
            </a:pPr>
            <a:endParaRPr sz="1200" dirty="0">
              <a:cs typeface="SimSun"/>
            </a:endParaRPr>
          </a:p>
          <a:p>
            <a:pPr marL="391795" indent="-191770">
              <a:lnSpc>
                <a:spcPct val="100000"/>
              </a:lnSpc>
              <a:buFont typeface="Georgia"/>
              <a:buAutoNum type="arabicPeriod"/>
              <a:tabLst>
                <a:tab pos="392430" algn="l"/>
              </a:tabLst>
            </a:pPr>
            <a:r>
              <a:rPr sz="1200" spc="-5" dirty="0">
                <a:cs typeface="SimSun"/>
              </a:rPr>
              <a:t>采用</a:t>
            </a:r>
            <a:r>
              <a:rPr sz="1200" spc="-215" dirty="0">
                <a:cs typeface="SimSun"/>
              </a:rPr>
              <a:t> </a:t>
            </a:r>
            <a:r>
              <a:rPr sz="1200" spc="-5" dirty="0">
                <a:cs typeface="Georgia"/>
              </a:rPr>
              <a:t>USB</a:t>
            </a:r>
            <a:r>
              <a:rPr sz="1200" spc="100" dirty="0">
                <a:cs typeface="Georgia"/>
              </a:rPr>
              <a:t> </a:t>
            </a:r>
            <a:r>
              <a:rPr sz="1200" spc="-5" dirty="0">
                <a:cs typeface="SimSun"/>
              </a:rPr>
              <a:t>网络摄像头，输出图像格式为</a:t>
            </a:r>
            <a:r>
              <a:rPr sz="1200" spc="-215" dirty="0">
                <a:cs typeface="SimSun"/>
              </a:rPr>
              <a:t> </a:t>
            </a:r>
            <a:r>
              <a:rPr sz="1200" spc="-15" dirty="0">
                <a:cs typeface="Georgia"/>
              </a:rPr>
              <a:t>YUV422</a:t>
            </a:r>
            <a:r>
              <a:rPr sz="1200" spc="100" dirty="0">
                <a:cs typeface="Georgia"/>
              </a:rPr>
              <a:t> </a:t>
            </a:r>
            <a:r>
              <a:rPr sz="1200" spc="-5" dirty="0">
                <a:cs typeface="SimSun"/>
              </a:rPr>
              <a:t>打包或</a:t>
            </a:r>
            <a:r>
              <a:rPr sz="1200" spc="-215" dirty="0">
                <a:cs typeface="SimSun"/>
              </a:rPr>
              <a:t> </a:t>
            </a:r>
            <a:r>
              <a:rPr sz="1200" spc="-15" dirty="0">
                <a:cs typeface="Georgia"/>
              </a:rPr>
              <a:t>R</a:t>
            </a:r>
            <a:r>
              <a:rPr sz="1200" spc="-25" dirty="0">
                <a:cs typeface="Georgia"/>
              </a:rPr>
              <a:t>GB24</a:t>
            </a:r>
            <a:r>
              <a:rPr sz="1200" spc="95" dirty="0">
                <a:cs typeface="Georgia"/>
              </a:rPr>
              <a:t> </a:t>
            </a:r>
            <a:r>
              <a:rPr sz="1200" spc="-5" dirty="0">
                <a:cs typeface="SimSun"/>
              </a:rPr>
              <a:t>格式。</a:t>
            </a:r>
            <a:endParaRPr sz="1200" dirty="0">
              <a:cs typeface="SimSun"/>
            </a:endParaRPr>
          </a:p>
          <a:p>
            <a:pPr marL="391795" indent="-191770">
              <a:lnSpc>
                <a:spcPct val="100000"/>
              </a:lnSpc>
              <a:spcBef>
                <a:spcPts val="1435"/>
              </a:spcBef>
              <a:buFont typeface="Georgia"/>
              <a:buAutoNum type="arabicPeriod"/>
              <a:tabLst>
                <a:tab pos="392430" algn="l"/>
              </a:tabLst>
            </a:pPr>
            <a:r>
              <a:rPr sz="1200" spc="-5" dirty="0">
                <a:cs typeface="SimSun"/>
              </a:rPr>
              <a:t>将采集到的视频转换为</a:t>
            </a:r>
            <a:r>
              <a:rPr sz="1200" spc="-215" dirty="0">
                <a:cs typeface="SimSun"/>
              </a:rPr>
              <a:t> </a:t>
            </a:r>
            <a:r>
              <a:rPr sz="1200" spc="-15" dirty="0">
                <a:cs typeface="Georgia"/>
              </a:rPr>
              <a:t>YUV422</a:t>
            </a:r>
            <a:r>
              <a:rPr sz="1200" spc="100" dirty="0">
                <a:cs typeface="Georgia"/>
              </a:rPr>
              <a:t> </a:t>
            </a:r>
            <a:r>
              <a:rPr sz="1200" spc="-5" dirty="0">
                <a:cs typeface="SimSun"/>
              </a:rPr>
              <a:t>平面格式，用于图像处理。</a:t>
            </a:r>
            <a:endParaRPr sz="1200" dirty="0">
              <a:cs typeface="SimSun"/>
            </a:endParaRPr>
          </a:p>
          <a:p>
            <a:pPr marL="391795" indent="-191770">
              <a:lnSpc>
                <a:spcPct val="100000"/>
              </a:lnSpc>
              <a:spcBef>
                <a:spcPts val="1435"/>
              </a:spcBef>
              <a:buFont typeface="Georgia"/>
              <a:buAutoNum type="arabicPeriod"/>
              <a:tabLst>
                <a:tab pos="392430" algn="l"/>
              </a:tabLst>
            </a:pPr>
            <a:r>
              <a:rPr sz="1200" spc="15" dirty="0">
                <a:cs typeface="SimSun"/>
              </a:rPr>
              <a:t>重采样以减少运算</a:t>
            </a:r>
            <a:r>
              <a:rPr sz="1200" spc="-5" dirty="0">
                <a:cs typeface="SimSun"/>
              </a:rPr>
              <a:t>量</a:t>
            </a:r>
            <a:r>
              <a:rPr sz="1200" spc="15" dirty="0">
                <a:cs typeface="SimSun"/>
              </a:rPr>
              <a:t>，提高图像处理速</a:t>
            </a:r>
            <a:r>
              <a:rPr sz="1200" spc="-5" dirty="0">
                <a:cs typeface="SimSun"/>
              </a:rPr>
              <a:t>度</a:t>
            </a:r>
            <a:r>
              <a:rPr sz="1200" spc="15" dirty="0">
                <a:cs typeface="SimSun"/>
              </a:rPr>
              <a:t>，产</a:t>
            </a:r>
            <a:r>
              <a:rPr sz="1200" spc="-5" dirty="0">
                <a:cs typeface="SimSun"/>
              </a:rPr>
              <a:t>生</a:t>
            </a:r>
            <a:r>
              <a:rPr sz="1200" spc="-140" dirty="0">
                <a:cs typeface="SimSun"/>
              </a:rPr>
              <a:t> </a:t>
            </a:r>
            <a:r>
              <a:rPr sz="1200" spc="-5" dirty="0">
                <a:cs typeface="Georgia"/>
              </a:rPr>
              <a:t>1/2W*1/4H</a:t>
            </a:r>
            <a:r>
              <a:rPr sz="1200" dirty="0">
                <a:cs typeface="Georgia"/>
              </a:rPr>
              <a:t> </a:t>
            </a:r>
            <a:r>
              <a:rPr sz="1200" spc="-120" dirty="0">
                <a:cs typeface="Georgia"/>
              </a:rPr>
              <a:t> </a:t>
            </a:r>
            <a:r>
              <a:rPr sz="1200" spc="15" dirty="0">
                <a:cs typeface="SimSun"/>
              </a:rPr>
              <a:t>降采样彩色图片</a:t>
            </a:r>
            <a:r>
              <a:rPr sz="1200" spc="-5" dirty="0">
                <a:cs typeface="SimSun"/>
              </a:rPr>
              <a:t>及</a:t>
            </a:r>
            <a:endParaRPr sz="1200" dirty="0">
              <a:cs typeface="SimSun"/>
            </a:endParaRPr>
          </a:p>
          <a:p>
            <a:pPr marL="391795">
              <a:lnSpc>
                <a:spcPct val="100000"/>
              </a:lnSpc>
              <a:spcBef>
                <a:spcPts val="434"/>
              </a:spcBef>
            </a:pPr>
            <a:r>
              <a:rPr sz="1200" spc="-10" dirty="0">
                <a:cs typeface="Georgia"/>
              </a:rPr>
              <a:t>1/4W*1/4H</a:t>
            </a:r>
            <a:r>
              <a:rPr sz="1200" spc="70" dirty="0">
                <a:cs typeface="Georgia"/>
              </a:rPr>
              <a:t> </a:t>
            </a:r>
            <a:r>
              <a:rPr sz="1200" spc="-5" dirty="0">
                <a:cs typeface="SimSun"/>
              </a:rPr>
              <a:t>降采样灰度图片</a:t>
            </a:r>
            <a:endParaRPr sz="1200" dirty="0">
              <a:cs typeface="SimSun"/>
            </a:endParaRPr>
          </a:p>
          <a:p>
            <a:pPr marL="391795" marR="727075" indent="-191770">
              <a:lnSpc>
                <a:spcPct val="130400"/>
              </a:lnSpc>
              <a:spcBef>
                <a:spcPts val="1000"/>
              </a:spcBef>
              <a:buFont typeface="Georgia"/>
              <a:buAutoNum type="arabicPeriod" startAt="5"/>
              <a:tabLst>
                <a:tab pos="392430" algn="l"/>
              </a:tabLst>
            </a:pPr>
            <a:r>
              <a:rPr sz="1200" spc="-5" dirty="0">
                <a:cs typeface="SimSun"/>
              </a:rPr>
              <a:t>在降采样彩色图片中进行人脸检测和定位</a:t>
            </a:r>
            <a:r>
              <a:rPr sz="1200" spc="-35" dirty="0">
                <a:cs typeface="SimSun"/>
              </a:rPr>
              <a:t>，</a:t>
            </a:r>
            <a:r>
              <a:rPr sz="1200" spc="-5" dirty="0">
                <a:cs typeface="SimSun"/>
              </a:rPr>
              <a:t>检测出脸部区</a:t>
            </a:r>
            <a:r>
              <a:rPr sz="1200" spc="-25" dirty="0">
                <a:cs typeface="SimSun"/>
              </a:rPr>
              <a:t>域</a:t>
            </a:r>
            <a:r>
              <a:rPr sz="1200" spc="-5" dirty="0">
                <a:cs typeface="SimSun"/>
              </a:rPr>
              <a:t>（矩形</a:t>
            </a:r>
            <a:r>
              <a:rPr sz="1200" spc="-610" dirty="0">
                <a:cs typeface="SimSun"/>
              </a:rPr>
              <a:t>）</a:t>
            </a:r>
            <a:r>
              <a:rPr sz="1200" spc="-35" dirty="0">
                <a:cs typeface="SimSun"/>
              </a:rPr>
              <a:t>，</a:t>
            </a:r>
            <a:r>
              <a:rPr sz="1200" spc="-5" dirty="0">
                <a:cs typeface="SimSun"/>
              </a:rPr>
              <a:t>并存放在结 构体</a:t>
            </a:r>
            <a:r>
              <a:rPr sz="1200" spc="-215" dirty="0">
                <a:cs typeface="SimSun"/>
              </a:rPr>
              <a:t> </a:t>
            </a:r>
            <a:r>
              <a:rPr sz="1200" spc="-20" dirty="0">
                <a:cs typeface="Georgia"/>
              </a:rPr>
              <a:t>rcn</a:t>
            </a:r>
            <a:r>
              <a:rPr sz="1200" spc="-125" dirty="0">
                <a:cs typeface="Georgia"/>
              </a:rPr>
              <a:t>F</a:t>
            </a:r>
            <a:r>
              <a:rPr sz="1200" spc="-35" dirty="0">
                <a:cs typeface="Georgia"/>
              </a:rPr>
              <a:t>ace</a:t>
            </a:r>
            <a:r>
              <a:rPr sz="1200" spc="100" dirty="0">
                <a:cs typeface="Georgia"/>
              </a:rPr>
              <a:t> </a:t>
            </a:r>
            <a:r>
              <a:rPr sz="1200" spc="-5" dirty="0">
                <a:cs typeface="SimSun"/>
              </a:rPr>
              <a:t>中。</a:t>
            </a:r>
            <a:endParaRPr sz="1200" dirty="0">
              <a:cs typeface="SimSun"/>
            </a:endParaRPr>
          </a:p>
          <a:p>
            <a:pPr marL="391795" marR="727075" indent="-191770">
              <a:lnSpc>
                <a:spcPct val="130400"/>
              </a:lnSpc>
              <a:spcBef>
                <a:spcPts val="994"/>
              </a:spcBef>
              <a:buFont typeface="Georgia"/>
              <a:buAutoNum type="arabicPeriod" startAt="5"/>
              <a:tabLst>
                <a:tab pos="392430" algn="l"/>
              </a:tabLst>
            </a:pPr>
            <a:r>
              <a:rPr sz="1200" spc="15" dirty="0">
                <a:cs typeface="SimSun"/>
              </a:rPr>
              <a:t>采用帧差法检测眼睛闭合运</a:t>
            </a:r>
            <a:r>
              <a:rPr sz="1200" spc="-5" dirty="0">
                <a:cs typeface="SimSun"/>
              </a:rPr>
              <a:t>动</a:t>
            </a:r>
            <a:r>
              <a:rPr sz="1200" spc="15" dirty="0">
                <a:cs typeface="SimSun"/>
              </a:rPr>
              <a:t>，将重采样得到</a:t>
            </a:r>
            <a:r>
              <a:rPr sz="1200" spc="-5" dirty="0">
                <a:cs typeface="SimSun"/>
              </a:rPr>
              <a:t>的</a:t>
            </a:r>
            <a:r>
              <a:rPr sz="1200" spc="-145" dirty="0">
                <a:cs typeface="SimSun"/>
              </a:rPr>
              <a:t> </a:t>
            </a:r>
            <a:r>
              <a:rPr sz="1200" spc="-10" dirty="0">
                <a:cs typeface="Georgia"/>
              </a:rPr>
              <a:t>1/4W*1/4H</a:t>
            </a:r>
            <a:r>
              <a:rPr sz="1200" dirty="0">
                <a:cs typeface="Georgia"/>
              </a:rPr>
              <a:t> </a:t>
            </a:r>
            <a:r>
              <a:rPr sz="1200" spc="-125" dirty="0">
                <a:cs typeface="Georgia"/>
              </a:rPr>
              <a:t> </a:t>
            </a:r>
            <a:r>
              <a:rPr sz="1200" spc="15" dirty="0">
                <a:cs typeface="SimSun"/>
              </a:rPr>
              <a:t>降采样灰度图片</a:t>
            </a:r>
            <a:r>
              <a:rPr sz="1200" spc="-5" dirty="0">
                <a:cs typeface="SimSun"/>
              </a:rPr>
              <a:t>经 滤波后存到图片序列中，利用帧差法判断是否眨眼。</a:t>
            </a:r>
            <a:endParaRPr sz="1200" dirty="0">
              <a:cs typeface="SimSun"/>
            </a:endParaRPr>
          </a:p>
          <a:p>
            <a:pPr marL="391795" marR="617855" indent="-191770">
              <a:lnSpc>
                <a:spcPct val="130400"/>
              </a:lnSpc>
              <a:spcBef>
                <a:spcPts val="994"/>
              </a:spcBef>
              <a:buFont typeface="Georgia"/>
              <a:buAutoNum type="arabicPeriod" startAt="5"/>
              <a:tabLst>
                <a:tab pos="392430" algn="l"/>
              </a:tabLst>
            </a:pPr>
            <a:r>
              <a:rPr sz="1200" spc="-5" dirty="0">
                <a:cs typeface="SimSun"/>
              </a:rPr>
              <a:t>用</a:t>
            </a:r>
            <a:r>
              <a:rPr sz="1200" spc="-160" dirty="0">
                <a:cs typeface="SimSun"/>
              </a:rPr>
              <a:t> </a:t>
            </a:r>
            <a:r>
              <a:rPr sz="1200" spc="20" dirty="0">
                <a:cs typeface="Georgia"/>
              </a:rPr>
              <a:t>BOOL</a:t>
            </a:r>
            <a:r>
              <a:rPr sz="1200" dirty="0">
                <a:cs typeface="Georgia"/>
              </a:rPr>
              <a:t> </a:t>
            </a:r>
            <a:r>
              <a:rPr sz="1200" spc="-140" dirty="0">
                <a:cs typeface="Georgia"/>
              </a:rPr>
              <a:t> </a:t>
            </a:r>
            <a:r>
              <a:rPr sz="1200" spc="10" dirty="0">
                <a:cs typeface="SimSun"/>
              </a:rPr>
              <a:t>变</a:t>
            </a:r>
            <a:r>
              <a:rPr sz="1200" spc="-5" dirty="0">
                <a:cs typeface="SimSun"/>
              </a:rPr>
              <a:t>量</a:t>
            </a:r>
            <a:r>
              <a:rPr sz="1200" spc="-160" dirty="0">
                <a:cs typeface="SimSun"/>
              </a:rPr>
              <a:t> </a:t>
            </a:r>
            <a:r>
              <a:rPr sz="1200" spc="-5" dirty="0">
                <a:cs typeface="Georgia"/>
              </a:rPr>
              <a:t>bLastE</a:t>
            </a:r>
            <a:r>
              <a:rPr sz="1200" spc="-40" dirty="0">
                <a:cs typeface="Georgia"/>
              </a:rPr>
              <a:t>y</a:t>
            </a:r>
            <a:r>
              <a:rPr sz="1200" spc="-25" dirty="0">
                <a:cs typeface="Georgia"/>
              </a:rPr>
              <a:t>eChe</a:t>
            </a:r>
            <a:r>
              <a:rPr sz="1200" spc="-60" dirty="0">
                <a:cs typeface="Georgia"/>
              </a:rPr>
              <a:t>ck</a:t>
            </a:r>
            <a:r>
              <a:rPr sz="1200" spc="-50" dirty="0">
                <a:cs typeface="Georgia"/>
              </a:rPr>
              <a:t>ed</a:t>
            </a:r>
            <a:r>
              <a:rPr sz="1200" dirty="0">
                <a:cs typeface="Georgia"/>
              </a:rPr>
              <a:t> </a:t>
            </a:r>
            <a:r>
              <a:rPr sz="1200" spc="-140" dirty="0">
                <a:cs typeface="Georgia"/>
              </a:rPr>
              <a:t> </a:t>
            </a:r>
            <a:r>
              <a:rPr sz="1200" spc="10" dirty="0">
                <a:cs typeface="SimSun"/>
              </a:rPr>
              <a:t>来标记是否已建立跟踪模</a:t>
            </a:r>
            <a:r>
              <a:rPr sz="1200" spc="-5" dirty="0">
                <a:cs typeface="SimSun"/>
              </a:rPr>
              <a:t>型</a:t>
            </a:r>
            <a:r>
              <a:rPr sz="1200" spc="10" dirty="0">
                <a:cs typeface="SimSun"/>
              </a:rPr>
              <a:t>，当检测到眨眼</a:t>
            </a:r>
            <a:r>
              <a:rPr sz="1200" spc="-5" dirty="0">
                <a:cs typeface="SimSun"/>
              </a:rPr>
              <a:t>后， 定位双眼、建立跟踪特征模型并设置变量</a:t>
            </a:r>
            <a:r>
              <a:rPr sz="1200" spc="-215" dirty="0">
                <a:cs typeface="SimSun"/>
              </a:rPr>
              <a:t> </a:t>
            </a:r>
            <a:r>
              <a:rPr sz="1200" spc="-5" dirty="0">
                <a:cs typeface="Georgia"/>
              </a:rPr>
              <a:t>bLastE</a:t>
            </a:r>
            <a:r>
              <a:rPr sz="1200" spc="-40" dirty="0">
                <a:cs typeface="Georgia"/>
              </a:rPr>
              <a:t>y</a:t>
            </a:r>
            <a:r>
              <a:rPr sz="1200" spc="-25" dirty="0">
                <a:cs typeface="Georgia"/>
              </a:rPr>
              <a:t>eChe</a:t>
            </a:r>
            <a:r>
              <a:rPr sz="1200" spc="-60" dirty="0">
                <a:cs typeface="Georgia"/>
              </a:rPr>
              <a:t>ck</a:t>
            </a:r>
            <a:r>
              <a:rPr sz="1200" spc="-50" dirty="0">
                <a:cs typeface="Georgia"/>
              </a:rPr>
              <a:t>ed</a:t>
            </a:r>
            <a:r>
              <a:rPr sz="1200" spc="95" dirty="0">
                <a:cs typeface="Georgia"/>
              </a:rPr>
              <a:t> </a:t>
            </a:r>
            <a:r>
              <a:rPr sz="1200" spc="-5" dirty="0">
                <a:cs typeface="SimSun"/>
              </a:rPr>
              <a:t>为</a:t>
            </a:r>
            <a:r>
              <a:rPr sz="1200" spc="-215" dirty="0">
                <a:cs typeface="SimSun"/>
              </a:rPr>
              <a:t> </a:t>
            </a:r>
            <a:r>
              <a:rPr sz="1200" spc="55" dirty="0">
                <a:cs typeface="Georgia"/>
              </a:rPr>
              <a:t>T</a:t>
            </a:r>
            <a:r>
              <a:rPr sz="1200" spc="30" dirty="0">
                <a:cs typeface="Georgia"/>
              </a:rPr>
              <a:t>R</a:t>
            </a:r>
            <a:r>
              <a:rPr sz="1200" spc="-10" dirty="0">
                <a:cs typeface="Georgia"/>
              </a:rPr>
              <a:t>U</a:t>
            </a:r>
            <a:r>
              <a:rPr sz="1200" spc="-15" dirty="0">
                <a:cs typeface="Georgia"/>
              </a:rPr>
              <a:t>E</a:t>
            </a:r>
            <a:r>
              <a:rPr sz="1200" spc="-5" dirty="0">
                <a:cs typeface="SimSun"/>
              </a:rPr>
              <a:t>。</a:t>
            </a:r>
            <a:endParaRPr sz="1200" dirty="0">
              <a:cs typeface="SimSun"/>
            </a:endParaRPr>
          </a:p>
          <a:p>
            <a:pPr marL="391795" indent="-191770">
              <a:lnSpc>
                <a:spcPct val="100000"/>
              </a:lnSpc>
              <a:spcBef>
                <a:spcPts val="1435"/>
              </a:spcBef>
              <a:buFont typeface="Georgia"/>
              <a:buAutoNum type="arabicPeriod" startAt="5"/>
              <a:tabLst>
                <a:tab pos="392430" algn="l"/>
              </a:tabLst>
            </a:pPr>
            <a:r>
              <a:rPr sz="1200" spc="-5" dirty="0">
                <a:cs typeface="SimSun"/>
              </a:rPr>
              <a:t>由于头部在运动</a:t>
            </a:r>
            <a:r>
              <a:rPr sz="1200" spc="-725" dirty="0">
                <a:cs typeface="SimSun"/>
              </a:rPr>
              <a:t>，</a:t>
            </a:r>
            <a:r>
              <a:rPr sz="1200" spc="-5" dirty="0">
                <a:cs typeface="SimSun"/>
              </a:rPr>
              <a:t>需对双眼作跟踪</a:t>
            </a:r>
            <a:r>
              <a:rPr sz="1200" spc="-615" dirty="0">
                <a:cs typeface="SimSun"/>
              </a:rPr>
              <a:t>。</a:t>
            </a:r>
            <a:r>
              <a:rPr sz="1200" spc="-5" dirty="0">
                <a:cs typeface="SimSun"/>
              </a:rPr>
              <a:t>系统将双眼</a:t>
            </a:r>
            <a:r>
              <a:rPr sz="1200" spc="-645" dirty="0">
                <a:cs typeface="SimSun"/>
              </a:rPr>
              <a:t>、</a:t>
            </a:r>
            <a:r>
              <a:rPr sz="1200" spc="-5" dirty="0">
                <a:cs typeface="SimSun"/>
              </a:rPr>
              <a:t>鼻子当作跟踪体</a:t>
            </a:r>
            <a:r>
              <a:rPr sz="1200" spc="-615" dirty="0">
                <a:cs typeface="SimSun"/>
              </a:rPr>
              <a:t>。</a:t>
            </a:r>
            <a:r>
              <a:rPr sz="1200" spc="-5" dirty="0">
                <a:cs typeface="SimSun"/>
              </a:rPr>
              <a:t>当</a:t>
            </a:r>
            <a:r>
              <a:rPr sz="1200" spc="-345" dirty="0">
                <a:cs typeface="SimSun"/>
              </a:rPr>
              <a:t> </a:t>
            </a:r>
            <a:r>
              <a:rPr sz="1200" spc="-5" dirty="0">
                <a:cs typeface="Georgia"/>
              </a:rPr>
              <a:t>bLastE</a:t>
            </a:r>
            <a:r>
              <a:rPr sz="1200" spc="-40" dirty="0">
                <a:cs typeface="Georgia"/>
              </a:rPr>
              <a:t>y</a:t>
            </a:r>
            <a:r>
              <a:rPr sz="1200" spc="-25" dirty="0">
                <a:cs typeface="Georgia"/>
              </a:rPr>
              <a:t>eChe</a:t>
            </a:r>
            <a:r>
              <a:rPr sz="1200" spc="-60" dirty="0">
                <a:cs typeface="Georgia"/>
              </a:rPr>
              <a:t>ck</a:t>
            </a:r>
            <a:r>
              <a:rPr sz="1200" spc="30" dirty="0">
                <a:cs typeface="Georgia"/>
              </a:rPr>
              <a:t>ed=T</a:t>
            </a:r>
            <a:r>
              <a:rPr sz="1200" dirty="0">
                <a:cs typeface="Georgia"/>
              </a:rPr>
              <a:t>R</a:t>
            </a:r>
            <a:r>
              <a:rPr sz="1200" spc="-10" dirty="0">
                <a:cs typeface="Georgia"/>
              </a:rPr>
              <a:t>UE</a:t>
            </a:r>
            <a:endParaRPr sz="1200" dirty="0">
              <a:cs typeface="Georgia"/>
            </a:endParaRPr>
          </a:p>
          <a:p>
            <a:pPr marL="391795">
              <a:lnSpc>
                <a:spcPct val="100000"/>
              </a:lnSpc>
              <a:spcBef>
                <a:spcPts val="439"/>
              </a:spcBef>
            </a:pPr>
            <a:r>
              <a:rPr sz="1200" spc="-5" dirty="0">
                <a:cs typeface="SimSun"/>
              </a:rPr>
              <a:t>时，每一帧图像都进行跟踪运算，更新眼鼻位置、运动速度和特征值等参数。</a:t>
            </a:r>
            <a:endParaRPr sz="1200" dirty="0">
              <a:cs typeface="SimSun"/>
            </a:endParaRPr>
          </a:p>
          <a:p>
            <a:pPr>
              <a:lnSpc>
                <a:spcPct val="100000"/>
              </a:lnSpc>
              <a:spcBef>
                <a:spcPts val="20"/>
              </a:spcBef>
            </a:pPr>
            <a:endParaRPr sz="1200" dirty="0">
              <a:cs typeface="SimSun"/>
            </a:endParaRPr>
          </a:p>
          <a:p>
            <a:pPr marL="391795" indent="-191770">
              <a:lnSpc>
                <a:spcPct val="100000"/>
              </a:lnSpc>
              <a:spcBef>
                <a:spcPts val="5"/>
              </a:spcBef>
              <a:buFont typeface="Georgia"/>
              <a:buAutoNum type="arabicPeriod" startAt="9"/>
              <a:tabLst>
                <a:tab pos="392430" algn="l"/>
              </a:tabLst>
            </a:pPr>
            <a:r>
              <a:rPr sz="1200" spc="-5" dirty="0">
                <a:cs typeface="SimSun"/>
              </a:rPr>
              <a:t>通过眨眼频率等手段判断是否要打瞌睡，若处于疲劳瞌睡状态则报警提醒。</a:t>
            </a:r>
            <a:endParaRPr sz="1200" dirty="0">
              <a:cs typeface="SimSun"/>
            </a:endParaRPr>
          </a:p>
        </p:txBody>
      </p:sp>
      <p:grpSp>
        <p:nvGrpSpPr>
          <p:cNvPr id="9" name="object 5">
            <a:extLst>
              <a:ext uri="{FF2B5EF4-FFF2-40B4-BE49-F238E27FC236}">
                <a16:creationId xmlns:a16="http://schemas.microsoft.com/office/drawing/2014/main" id="{9CA34244-01E3-EBB6-6080-86549B482BF0}"/>
              </a:ext>
            </a:extLst>
          </p:cNvPr>
          <p:cNvGrpSpPr/>
          <p:nvPr/>
        </p:nvGrpSpPr>
        <p:grpSpPr>
          <a:xfrm>
            <a:off x="6666625" y="1790201"/>
            <a:ext cx="865505" cy="612775"/>
            <a:chOff x="1214396" y="955727"/>
            <a:chExt cx="865505" cy="612775"/>
          </a:xfrm>
        </p:grpSpPr>
        <p:sp>
          <p:nvSpPr>
            <p:cNvPr id="11" name="object 6">
              <a:extLst>
                <a:ext uri="{FF2B5EF4-FFF2-40B4-BE49-F238E27FC236}">
                  <a16:creationId xmlns:a16="http://schemas.microsoft.com/office/drawing/2014/main" id="{9AD46886-326E-B1BA-32D0-A74BC2AB4B42}"/>
                </a:ext>
              </a:extLst>
            </p:cNvPr>
            <p:cNvSpPr/>
            <p:nvPr/>
          </p:nvSpPr>
          <p:spPr>
            <a:xfrm>
              <a:off x="1216926" y="958257"/>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CCCCFF"/>
            </a:solidFill>
          </p:spPr>
          <p:txBody>
            <a:bodyPr wrap="square" lIns="0" tIns="0" rIns="0" bIns="0" rtlCol="0"/>
            <a:lstStyle/>
            <a:p>
              <a:endParaRPr/>
            </a:p>
          </p:txBody>
        </p:sp>
        <p:sp>
          <p:nvSpPr>
            <p:cNvPr id="13" name="object 7">
              <a:extLst>
                <a:ext uri="{FF2B5EF4-FFF2-40B4-BE49-F238E27FC236}">
                  <a16:creationId xmlns:a16="http://schemas.microsoft.com/office/drawing/2014/main" id="{186F1421-BD89-994A-97CC-D9DCF166E398}"/>
                </a:ext>
              </a:extLst>
            </p:cNvPr>
            <p:cNvSpPr/>
            <p:nvPr/>
          </p:nvSpPr>
          <p:spPr>
            <a:xfrm>
              <a:off x="1216926" y="958257"/>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15" name="object 8">
            <a:extLst>
              <a:ext uri="{FF2B5EF4-FFF2-40B4-BE49-F238E27FC236}">
                <a16:creationId xmlns:a16="http://schemas.microsoft.com/office/drawing/2014/main" id="{192E7309-891F-FC92-995A-946359E09952}"/>
              </a:ext>
            </a:extLst>
          </p:cNvPr>
          <p:cNvSpPr txBox="1"/>
          <p:nvPr/>
        </p:nvSpPr>
        <p:spPr>
          <a:xfrm>
            <a:off x="6931702" y="1987022"/>
            <a:ext cx="335280" cy="207645"/>
          </a:xfrm>
          <a:prstGeom prst="rect">
            <a:avLst/>
          </a:prstGeom>
        </p:spPr>
        <p:txBody>
          <a:bodyPr vert="horz" wrap="square" lIns="0" tIns="12065" rIns="0" bIns="0" rtlCol="0">
            <a:spAutoFit/>
          </a:bodyPr>
          <a:lstStyle/>
          <a:p>
            <a:pPr marL="12700">
              <a:lnSpc>
                <a:spcPct val="100000"/>
              </a:lnSpc>
              <a:spcBef>
                <a:spcPts val="95"/>
              </a:spcBef>
            </a:pPr>
            <a:r>
              <a:rPr sz="1200" spc="40" dirty="0">
                <a:latin typeface="SimSun"/>
                <a:cs typeface="SimSun"/>
              </a:rPr>
              <a:t>开</a:t>
            </a:r>
            <a:r>
              <a:rPr sz="1200" spc="-5" dirty="0">
                <a:latin typeface="SimSun"/>
                <a:cs typeface="SimSun"/>
              </a:rPr>
              <a:t>始</a:t>
            </a:r>
            <a:endParaRPr sz="1200">
              <a:latin typeface="SimSun"/>
              <a:cs typeface="SimSun"/>
            </a:endParaRPr>
          </a:p>
        </p:txBody>
      </p:sp>
      <p:grpSp>
        <p:nvGrpSpPr>
          <p:cNvPr id="16" name="object 9">
            <a:extLst>
              <a:ext uri="{FF2B5EF4-FFF2-40B4-BE49-F238E27FC236}">
                <a16:creationId xmlns:a16="http://schemas.microsoft.com/office/drawing/2014/main" id="{360CB328-F4CB-0D31-B5F0-26410555FB1B}"/>
              </a:ext>
            </a:extLst>
          </p:cNvPr>
          <p:cNvGrpSpPr/>
          <p:nvPr/>
        </p:nvGrpSpPr>
        <p:grpSpPr>
          <a:xfrm>
            <a:off x="8072057" y="1790191"/>
            <a:ext cx="865505" cy="612775"/>
            <a:chOff x="2619828" y="955717"/>
            <a:chExt cx="865505" cy="612775"/>
          </a:xfrm>
        </p:grpSpPr>
        <p:sp>
          <p:nvSpPr>
            <p:cNvPr id="17" name="object 10">
              <a:extLst>
                <a:ext uri="{FF2B5EF4-FFF2-40B4-BE49-F238E27FC236}">
                  <a16:creationId xmlns:a16="http://schemas.microsoft.com/office/drawing/2014/main" id="{E60C6DE8-83FF-F960-AEFE-BD04B7360B51}"/>
                </a:ext>
              </a:extLst>
            </p:cNvPr>
            <p:cNvSpPr/>
            <p:nvPr/>
          </p:nvSpPr>
          <p:spPr>
            <a:xfrm>
              <a:off x="2622368" y="958257"/>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solidFill>
              <a:srgbClr val="FFCCCC"/>
            </a:solidFill>
          </p:spPr>
          <p:txBody>
            <a:bodyPr wrap="square" lIns="0" tIns="0" rIns="0" bIns="0" rtlCol="0"/>
            <a:lstStyle/>
            <a:p>
              <a:endParaRPr/>
            </a:p>
          </p:txBody>
        </p:sp>
        <p:sp>
          <p:nvSpPr>
            <p:cNvPr id="19" name="object 11">
              <a:extLst>
                <a:ext uri="{FF2B5EF4-FFF2-40B4-BE49-F238E27FC236}">
                  <a16:creationId xmlns:a16="http://schemas.microsoft.com/office/drawing/2014/main" id="{9855387A-EDF6-0ABE-E574-77F23B80C702}"/>
                </a:ext>
              </a:extLst>
            </p:cNvPr>
            <p:cNvSpPr/>
            <p:nvPr/>
          </p:nvSpPr>
          <p:spPr>
            <a:xfrm>
              <a:off x="2622368" y="958257"/>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20" name="object 12">
            <a:extLst>
              <a:ext uri="{FF2B5EF4-FFF2-40B4-BE49-F238E27FC236}">
                <a16:creationId xmlns:a16="http://schemas.microsoft.com/office/drawing/2014/main" id="{65B250A7-DBFB-1910-3F52-737CC1045CB0}"/>
              </a:ext>
            </a:extLst>
          </p:cNvPr>
          <p:cNvSpPr txBox="1"/>
          <p:nvPr/>
        </p:nvSpPr>
        <p:spPr>
          <a:xfrm>
            <a:off x="7519360" y="1810583"/>
            <a:ext cx="1947545" cy="502920"/>
          </a:xfrm>
          <a:prstGeom prst="rect">
            <a:avLst/>
          </a:prstGeom>
        </p:spPr>
        <p:txBody>
          <a:bodyPr vert="horz" wrap="square" lIns="0" tIns="67945" rIns="0" bIns="0" rtlCol="0">
            <a:spAutoFit/>
          </a:bodyPr>
          <a:lstStyle/>
          <a:p>
            <a:pPr algn="ctr">
              <a:lnSpc>
                <a:spcPct val="100000"/>
              </a:lnSpc>
              <a:spcBef>
                <a:spcPts val="535"/>
              </a:spcBef>
              <a:tabLst>
                <a:tab pos="516255" algn="l"/>
                <a:tab pos="721360" algn="l"/>
                <a:tab pos="1405255" algn="l"/>
                <a:tab pos="1921510" algn="l"/>
              </a:tabLst>
            </a:pPr>
            <a:r>
              <a:rPr sz="1200" u="sng" spc="-5" dirty="0">
                <a:uFill>
                  <a:solidFill>
                    <a:srgbClr val="000000"/>
                  </a:solidFill>
                </a:uFill>
                <a:latin typeface="Times New Roman"/>
                <a:cs typeface="Times New Roman"/>
              </a:rPr>
              <a:t> 	</a:t>
            </a:r>
            <a:r>
              <a:rPr sz="1200" spc="-5" dirty="0">
                <a:latin typeface="Times New Roman"/>
                <a:cs typeface="Times New Roman"/>
              </a:rPr>
              <a:t>	</a:t>
            </a:r>
            <a:r>
              <a:rPr sz="1200" spc="-5" dirty="0">
                <a:latin typeface="Georgia"/>
                <a:cs typeface="Georgia"/>
              </a:rPr>
              <a:t>USB</a:t>
            </a:r>
            <a:r>
              <a:rPr sz="1200" spc="55" dirty="0">
                <a:latin typeface="Georgia"/>
                <a:cs typeface="Georgia"/>
              </a:rPr>
              <a:t> </a:t>
            </a:r>
            <a:r>
              <a:rPr sz="1200" spc="-5" dirty="0">
                <a:latin typeface="SimSun"/>
                <a:cs typeface="SimSun"/>
              </a:rPr>
              <a:t>摄	</a:t>
            </a:r>
            <a:r>
              <a:rPr sz="1200" u="sng" spc="-10" dirty="0">
                <a:uFill>
                  <a:solidFill>
                    <a:srgbClr val="000000"/>
                  </a:solidFill>
                </a:uFill>
                <a:latin typeface="Times New Roman"/>
                <a:cs typeface="Times New Roman"/>
              </a:rPr>
              <a:t> </a:t>
            </a:r>
            <a:r>
              <a:rPr sz="1200" u="sng" spc="-5" dirty="0">
                <a:uFill>
                  <a:solidFill>
                    <a:srgbClr val="000000"/>
                  </a:solidFill>
                </a:uFill>
                <a:latin typeface="Times New Roman"/>
                <a:cs typeface="Times New Roman"/>
              </a:rPr>
              <a:t>	</a:t>
            </a:r>
            <a:endParaRPr sz="1200">
              <a:latin typeface="Times New Roman"/>
              <a:cs typeface="Times New Roman"/>
            </a:endParaRPr>
          </a:p>
          <a:p>
            <a:pPr marL="22860" algn="ctr">
              <a:lnSpc>
                <a:spcPct val="100000"/>
              </a:lnSpc>
              <a:spcBef>
                <a:spcPts val="440"/>
              </a:spcBef>
            </a:pPr>
            <a:r>
              <a:rPr sz="1200" spc="10" dirty="0">
                <a:latin typeface="SimSun"/>
                <a:cs typeface="SimSun"/>
              </a:rPr>
              <a:t>像头采</a:t>
            </a:r>
            <a:r>
              <a:rPr sz="1200" spc="-5" dirty="0">
                <a:latin typeface="SimSun"/>
                <a:cs typeface="SimSun"/>
              </a:rPr>
              <a:t>集</a:t>
            </a:r>
            <a:endParaRPr sz="1200">
              <a:latin typeface="SimSun"/>
              <a:cs typeface="SimSun"/>
            </a:endParaRPr>
          </a:p>
        </p:txBody>
      </p:sp>
      <p:grpSp>
        <p:nvGrpSpPr>
          <p:cNvPr id="21" name="object 13">
            <a:extLst>
              <a:ext uri="{FF2B5EF4-FFF2-40B4-BE49-F238E27FC236}">
                <a16:creationId xmlns:a16="http://schemas.microsoft.com/office/drawing/2014/main" id="{4BDD7522-08BF-D328-8642-6AA3966048E8}"/>
              </a:ext>
            </a:extLst>
          </p:cNvPr>
          <p:cNvGrpSpPr/>
          <p:nvPr/>
        </p:nvGrpSpPr>
        <p:grpSpPr>
          <a:xfrm>
            <a:off x="9477499" y="1734465"/>
            <a:ext cx="865505" cy="723900"/>
            <a:chOff x="4025270" y="899991"/>
            <a:chExt cx="865505" cy="723900"/>
          </a:xfrm>
        </p:grpSpPr>
        <p:sp>
          <p:nvSpPr>
            <p:cNvPr id="22" name="object 14">
              <a:extLst>
                <a:ext uri="{FF2B5EF4-FFF2-40B4-BE49-F238E27FC236}">
                  <a16:creationId xmlns:a16="http://schemas.microsoft.com/office/drawing/2014/main" id="{84D28AAB-2EED-16DE-20C7-FCFC58DDB656}"/>
                </a:ext>
              </a:extLst>
            </p:cNvPr>
            <p:cNvSpPr/>
            <p:nvPr/>
          </p:nvSpPr>
          <p:spPr>
            <a:xfrm>
              <a:off x="4027810" y="902531"/>
              <a:ext cx="860425" cy="718820"/>
            </a:xfrm>
            <a:custGeom>
              <a:avLst/>
              <a:gdLst/>
              <a:ahLst/>
              <a:cxnLst/>
              <a:rect l="l" t="t" r="r" b="b"/>
              <a:pathLst>
                <a:path w="860425" h="718819">
                  <a:moveTo>
                    <a:pt x="809763" y="0"/>
                  </a:moveTo>
                  <a:lnTo>
                    <a:pt x="50610" y="0"/>
                  </a:lnTo>
                  <a:lnTo>
                    <a:pt x="30910" y="3977"/>
                  </a:lnTo>
                  <a:lnTo>
                    <a:pt x="14823" y="14823"/>
                  </a:lnTo>
                  <a:lnTo>
                    <a:pt x="3977" y="30910"/>
                  </a:lnTo>
                  <a:lnTo>
                    <a:pt x="0" y="50610"/>
                  </a:lnTo>
                  <a:lnTo>
                    <a:pt x="0" y="668171"/>
                  </a:lnTo>
                  <a:lnTo>
                    <a:pt x="3977" y="687871"/>
                  </a:lnTo>
                  <a:lnTo>
                    <a:pt x="14823" y="703958"/>
                  </a:lnTo>
                  <a:lnTo>
                    <a:pt x="30910" y="714805"/>
                  </a:lnTo>
                  <a:lnTo>
                    <a:pt x="50610" y="718782"/>
                  </a:lnTo>
                  <a:lnTo>
                    <a:pt x="809763" y="718782"/>
                  </a:lnTo>
                  <a:lnTo>
                    <a:pt x="829463" y="714805"/>
                  </a:lnTo>
                  <a:lnTo>
                    <a:pt x="845550" y="703958"/>
                  </a:lnTo>
                  <a:lnTo>
                    <a:pt x="856396" y="687871"/>
                  </a:lnTo>
                  <a:lnTo>
                    <a:pt x="860373" y="668171"/>
                  </a:lnTo>
                  <a:lnTo>
                    <a:pt x="860373" y="50610"/>
                  </a:lnTo>
                  <a:lnTo>
                    <a:pt x="856396" y="30910"/>
                  </a:lnTo>
                  <a:lnTo>
                    <a:pt x="845550" y="14823"/>
                  </a:lnTo>
                  <a:lnTo>
                    <a:pt x="829463" y="3977"/>
                  </a:lnTo>
                  <a:lnTo>
                    <a:pt x="809763" y="0"/>
                  </a:lnTo>
                  <a:close/>
                </a:path>
              </a:pathLst>
            </a:custGeom>
            <a:solidFill>
              <a:srgbClr val="CCFFCC"/>
            </a:solidFill>
          </p:spPr>
          <p:txBody>
            <a:bodyPr wrap="square" lIns="0" tIns="0" rIns="0" bIns="0" rtlCol="0"/>
            <a:lstStyle/>
            <a:p>
              <a:endParaRPr/>
            </a:p>
          </p:txBody>
        </p:sp>
        <p:sp>
          <p:nvSpPr>
            <p:cNvPr id="23" name="object 15">
              <a:extLst>
                <a:ext uri="{FF2B5EF4-FFF2-40B4-BE49-F238E27FC236}">
                  <a16:creationId xmlns:a16="http://schemas.microsoft.com/office/drawing/2014/main" id="{21C6D466-83E4-35E3-FD7B-A3DA76604B02}"/>
                </a:ext>
              </a:extLst>
            </p:cNvPr>
            <p:cNvSpPr/>
            <p:nvPr/>
          </p:nvSpPr>
          <p:spPr>
            <a:xfrm>
              <a:off x="4027810" y="902531"/>
              <a:ext cx="860425" cy="718820"/>
            </a:xfrm>
            <a:custGeom>
              <a:avLst/>
              <a:gdLst/>
              <a:ahLst/>
              <a:cxnLst/>
              <a:rect l="l" t="t" r="r" b="b"/>
              <a:pathLst>
                <a:path w="860425" h="718819">
                  <a:moveTo>
                    <a:pt x="809763" y="0"/>
                  </a:moveTo>
                  <a:lnTo>
                    <a:pt x="50610" y="0"/>
                  </a:lnTo>
                  <a:lnTo>
                    <a:pt x="30910" y="3977"/>
                  </a:lnTo>
                  <a:lnTo>
                    <a:pt x="14823" y="14823"/>
                  </a:lnTo>
                  <a:lnTo>
                    <a:pt x="3977" y="30910"/>
                  </a:lnTo>
                  <a:lnTo>
                    <a:pt x="0" y="50610"/>
                  </a:lnTo>
                  <a:lnTo>
                    <a:pt x="0" y="668171"/>
                  </a:lnTo>
                  <a:lnTo>
                    <a:pt x="3977" y="687871"/>
                  </a:lnTo>
                  <a:lnTo>
                    <a:pt x="14823" y="703958"/>
                  </a:lnTo>
                  <a:lnTo>
                    <a:pt x="30910" y="714805"/>
                  </a:lnTo>
                  <a:lnTo>
                    <a:pt x="50610" y="718782"/>
                  </a:lnTo>
                  <a:lnTo>
                    <a:pt x="809763" y="718782"/>
                  </a:lnTo>
                  <a:lnTo>
                    <a:pt x="829463" y="714805"/>
                  </a:lnTo>
                  <a:lnTo>
                    <a:pt x="845550" y="703958"/>
                  </a:lnTo>
                  <a:lnTo>
                    <a:pt x="856396" y="687871"/>
                  </a:lnTo>
                  <a:lnTo>
                    <a:pt x="860373" y="668171"/>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24" name="object 16">
            <a:extLst>
              <a:ext uri="{FF2B5EF4-FFF2-40B4-BE49-F238E27FC236}">
                <a16:creationId xmlns:a16="http://schemas.microsoft.com/office/drawing/2014/main" id="{2C94DA8C-F4E5-9E2E-9CE3-DFDFFF499DEB}"/>
              </a:ext>
            </a:extLst>
          </p:cNvPr>
          <p:cNvSpPr txBox="1"/>
          <p:nvPr/>
        </p:nvSpPr>
        <p:spPr>
          <a:xfrm>
            <a:off x="9590841" y="1691926"/>
            <a:ext cx="1281430" cy="741045"/>
          </a:xfrm>
          <a:prstGeom prst="rect">
            <a:avLst/>
          </a:prstGeom>
        </p:spPr>
        <p:txBody>
          <a:bodyPr vert="horz" wrap="square" lIns="0" tIns="67945" rIns="0" bIns="0" rtlCol="0">
            <a:spAutoFit/>
          </a:bodyPr>
          <a:lstStyle/>
          <a:p>
            <a:pPr marL="86995">
              <a:lnSpc>
                <a:spcPct val="100000"/>
              </a:lnSpc>
              <a:spcBef>
                <a:spcPts val="535"/>
              </a:spcBef>
              <a:tabLst>
                <a:tab pos="751840" algn="l"/>
                <a:tab pos="1268095" algn="l"/>
              </a:tabLst>
            </a:pPr>
            <a:r>
              <a:rPr sz="1200" spc="25" dirty="0">
                <a:latin typeface="SimSun"/>
                <a:cs typeface="SimSun"/>
              </a:rPr>
              <a:t>转换</a:t>
            </a:r>
            <a:r>
              <a:rPr sz="1200" spc="-5" dirty="0">
                <a:latin typeface="SimSun"/>
                <a:cs typeface="SimSun"/>
              </a:rPr>
              <a:t>为</a:t>
            </a:r>
            <a:r>
              <a:rPr sz="1200" dirty="0">
                <a:latin typeface="SimSun"/>
                <a:cs typeface="SimSun"/>
              </a:rPr>
              <a:t>	</a:t>
            </a:r>
            <a:r>
              <a:rPr sz="1200" u="sng" spc="-5" dirty="0">
                <a:uFill>
                  <a:solidFill>
                    <a:srgbClr val="000000"/>
                  </a:solidFill>
                </a:uFill>
                <a:latin typeface="Times New Roman"/>
                <a:cs typeface="Times New Roman"/>
              </a:rPr>
              <a:t> </a:t>
            </a:r>
            <a:r>
              <a:rPr sz="1200" u="sng" dirty="0">
                <a:uFill>
                  <a:solidFill>
                    <a:srgbClr val="000000"/>
                  </a:solidFill>
                </a:uFill>
                <a:latin typeface="Times New Roman"/>
                <a:cs typeface="Times New Roman"/>
              </a:rPr>
              <a:t>	</a:t>
            </a:r>
            <a:endParaRPr sz="1200">
              <a:latin typeface="Times New Roman"/>
              <a:cs typeface="Times New Roman"/>
            </a:endParaRPr>
          </a:p>
          <a:p>
            <a:pPr marL="40005">
              <a:lnSpc>
                <a:spcPct val="100000"/>
              </a:lnSpc>
              <a:spcBef>
                <a:spcPts val="440"/>
              </a:spcBef>
            </a:pPr>
            <a:r>
              <a:rPr sz="1200" spc="-15" dirty="0">
                <a:latin typeface="Georgia"/>
                <a:cs typeface="Georgia"/>
              </a:rPr>
              <a:t>YUV422</a:t>
            </a:r>
            <a:endParaRPr sz="1200">
              <a:latin typeface="Georgia"/>
              <a:cs typeface="Georgia"/>
            </a:endParaRPr>
          </a:p>
          <a:p>
            <a:pPr marL="12700">
              <a:lnSpc>
                <a:spcPct val="100000"/>
              </a:lnSpc>
              <a:spcBef>
                <a:spcPts val="439"/>
              </a:spcBef>
            </a:pPr>
            <a:r>
              <a:rPr sz="1200" spc="10" dirty="0">
                <a:latin typeface="SimSun"/>
                <a:cs typeface="SimSun"/>
              </a:rPr>
              <a:t>平面格</a:t>
            </a:r>
            <a:r>
              <a:rPr sz="1200" spc="-5" dirty="0">
                <a:latin typeface="SimSun"/>
                <a:cs typeface="SimSun"/>
              </a:rPr>
              <a:t>式</a:t>
            </a:r>
            <a:endParaRPr sz="1200">
              <a:latin typeface="SimSun"/>
              <a:cs typeface="SimSun"/>
            </a:endParaRPr>
          </a:p>
        </p:txBody>
      </p:sp>
      <p:grpSp>
        <p:nvGrpSpPr>
          <p:cNvPr id="25" name="object 17">
            <a:extLst>
              <a:ext uri="{FF2B5EF4-FFF2-40B4-BE49-F238E27FC236}">
                <a16:creationId xmlns:a16="http://schemas.microsoft.com/office/drawing/2014/main" id="{218E0FF5-F57C-800A-A3EE-AAF8DB027044}"/>
              </a:ext>
            </a:extLst>
          </p:cNvPr>
          <p:cNvGrpSpPr/>
          <p:nvPr/>
        </p:nvGrpSpPr>
        <p:grpSpPr>
          <a:xfrm>
            <a:off x="10882940" y="1790191"/>
            <a:ext cx="865505" cy="612775"/>
            <a:chOff x="5430711" y="955717"/>
            <a:chExt cx="865505" cy="612775"/>
          </a:xfrm>
        </p:grpSpPr>
        <p:sp>
          <p:nvSpPr>
            <p:cNvPr id="26" name="object 18">
              <a:extLst>
                <a:ext uri="{FF2B5EF4-FFF2-40B4-BE49-F238E27FC236}">
                  <a16:creationId xmlns:a16="http://schemas.microsoft.com/office/drawing/2014/main" id="{48712A1B-5DEE-B708-BDBE-4068B70A4DCA}"/>
                </a:ext>
              </a:extLst>
            </p:cNvPr>
            <p:cNvSpPr/>
            <p:nvPr/>
          </p:nvSpPr>
          <p:spPr>
            <a:xfrm>
              <a:off x="5433251" y="958257"/>
              <a:ext cx="860425" cy="607695"/>
            </a:xfrm>
            <a:custGeom>
              <a:avLst/>
              <a:gdLst/>
              <a:ahLst/>
              <a:cxnLst/>
              <a:rect l="l" t="t" r="r" b="b"/>
              <a:pathLst>
                <a:path w="860425" h="607694">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solidFill>
              <a:srgbClr val="FFE5CC"/>
            </a:solidFill>
          </p:spPr>
          <p:txBody>
            <a:bodyPr wrap="square" lIns="0" tIns="0" rIns="0" bIns="0" rtlCol="0"/>
            <a:lstStyle/>
            <a:p>
              <a:endParaRPr/>
            </a:p>
          </p:txBody>
        </p:sp>
        <p:sp>
          <p:nvSpPr>
            <p:cNvPr id="27" name="object 19">
              <a:extLst>
                <a:ext uri="{FF2B5EF4-FFF2-40B4-BE49-F238E27FC236}">
                  <a16:creationId xmlns:a16="http://schemas.microsoft.com/office/drawing/2014/main" id="{EE184722-4008-F187-F6DA-590D3D084301}"/>
                </a:ext>
              </a:extLst>
            </p:cNvPr>
            <p:cNvSpPr/>
            <p:nvPr/>
          </p:nvSpPr>
          <p:spPr>
            <a:xfrm>
              <a:off x="5433251" y="958257"/>
              <a:ext cx="860425" cy="607695"/>
            </a:xfrm>
            <a:custGeom>
              <a:avLst/>
              <a:gdLst/>
              <a:ahLst/>
              <a:cxnLst/>
              <a:rect l="l" t="t" r="r" b="b"/>
              <a:pathLst>
                <a:path w="860425" h="607694">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28" name="object 20">
            <a:extLst>
              <a:ext uri="{FF2B5EF4-FFF2-40B4-BE49-F238E27FC236}">
                <a16:creationId xmlns:a16="http://schemas.microsoft.com/office/drawing/2014/main" id="{DF5BA557-4E4A-D97A-E34F-AA31F9894886}"/>
              </a:ext>
            </a:extLst>
          </p:cNvPr>
          <p:cNvSpPr txBox="1"/>
          <p:nvPr/>
        </p:nvSpPr>
        <p:spPr>
          <a:xfrm>
            <a:off x="11071128" y="1986133"/>
            <a:ext cx="488950" cy="207645"/>
          </a:xfrm>
          <a:prstGeom prst="rect">
            <a:avLst/>
          </a:prstGeom>
        </p:spPr>
        <p:txBody>
          <a:bodyPr vert="horz" wrap="square" lIns="0" tIns="12065" rIns="0" bIns="0" rtlCol="0">
            <a:spAutoFit/>
          </a:bodyPr>
          <a:lstStyle/>
          <a:p>
            <a:pPr marL="12700">
              <a:lnSpc>
                <a:spcPct val="100000"/>
              </a:lnSpc>
              <a:spcBef>
                <a:spcPts val="95"/>
              </a:spcBef>
            </a:pPr>
            <a:r>
              <a:rPr sz="1200" spc="25" dirty="0">
                <a:latin typeface="SimSun"/>
                <a:cs typeface="SimSun"/>
              </a:rPr>
              <a:t>重采</a:t>
            </a:r>
            <a:r>
              <a:rPr sz="1200" spc="-5" dirty="0">
                <a:latin typeface="SimSun"/>
                <a:cs typeface="SimSun"/>
              </a:rPr>
              <a:t>样</a:t>
            </a:r>
            <a:endParaRPr sz="1200">
              <a:latin typeface="SimSun"/>
              <a:cs typeface="SimSun"/>
            </a:endParaRPr>
          </a:p>
        </p:txBody>
      </p:sp>
      <p:grpSp>
        <p:nvGrpSpPr>
          <p:cNvPr id="29" name="object 21">
            <a:extLst>
              <a:ext uri="{FF2B5EF4-FFF2-40B4-BE49-F238E27FC236}">
                <a16:creationId xmlns:a16="http://schemas.microsoft.com/office/drawing/2014/main" id="{FB83EB6D-8181-4CB6-AC0B-C752314635F7}"/>
              </a:ext>
            </a:extLst>
          </p:cNvPr>
          <p:cNvGrpSpPr/>
          <p:nvPr/>
        </p:nvGrpSpPr>
        <p:grpSpPr>
          <a:xfrm>
            <a:off x="10882940" y="3122592"/>
            <a:ext cx="865505" cy="612775"/>
            <a:chOff x="5430711" y="2288118"/>
            <a:chExt cx="865505" cy="612775"/>
          </a:xfrm>
        </p:grpSpPr>
        <p:sp>
          <p:nvSpPr>
            <p:cNvPr id="30" name="object 22">
              <a:extLst>
                <a:ext uri="{FF2B5EF4-FFF2-40B4-BE49-F238E27FC236}">
                  <a16:creationId xmlns:a16="http://schemas.microsoft.com/office/drawing/2014/main" id="{A17F3A82-5BC8-2431-6DBC-FEC08B076F8F}"/>
                </a:ext>
              </a:extLst>
            </p:cNvPr>
            <p:cNvSpPr/>
            <p:nvPr/>
          </p:nvSpPr>
          <p:spPr>
            <a:xfrm>
              <a:off x="5433251" y="2290658"/>
              <a:ext cx="860425" cy="607695"/>
            </a:xfrm>
            <a:custGeom>
              <a:avLst/>
              <a:gdLst/>
              <a:ahLst/>
              <a:cxnLst/>
              <a:rect l="l" t="t" r="r" b="b"/>
              <a:pathLst>
                <a:path w="860425" h="607694">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solidFill>
              <a:srgbClr val="FFFCD5"/>
            </a:solidFill>
          </p:spPr>
          <p:txBody>
            <a:bodyPr wrap="square" lIns="0" tIns="0" rIns="0" bIns="0" rtlCol="0"/>
            <a:lstStyle/>
            <a:p>
              <a:endParaRPr/>
            </a:p>
          </p:txBody>
        </p:sp>
        <p:sp>
          <p:nvSpPr>
            <p:cNvPr id="31" name="object 23">
              <a:extLst>
                <a:ext uri="{FF2B5EF4-FFF2-40B4-BE49-F238E27FC236}">
                  <a16:creationId xmlns:a16="http://schemas.microsoft.com/office/drawing/2014/main" id="{04416532-CA05-CFCD-CB58-934F22D9E443}"/>
                </a:ext>
              </a:extLst>
            </p:cNvPr>
            <p:cNvSpPr/>
            <p:nvPr/>
          </p:nvSpPr>
          <p:spPr>
            <a:xfrm>
              <a:off x="5433251" y="2290658"/>
              <a:ext cx="860425" cy="607695"/>
            </a:xfrm>
            <a:custGeom>
              <a:avLst/>
              <a:gdLst/>
              <a:ahLst/>
              <a:cxnLst/>
              <a:rect l="l" t="t" r="r" b="b"/>
              <a:pathLst>
                <a:path w="860425" h="607694">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32" name="object 24">
            <a:extLst>
              <a:ext uri="{FF2B5EF4-FFF2-40B4-BE49-F238E27FC236}">
                <a16:creationId xmlns:a16="http://schemas.microsoft.com/office/drawing/2014/main" id="{A2144387-5C8E-8C7B-43AD-773D4DA07021}"/>
              </a:ext>
            </a:extLst>
          </p:cNvPr>
          <p:cNvSpPr txBox="1"/>
          <p:nvPr/>
        </p:nvSpPr>
        <p:spPr>
          <a:xfrm>
            <a:off x="10996287" y="3143880"/>
            <a:ext cx="638810" cy="502920"/>
          </a:xfrm>
          <a:prstGeom prst="rect">
            <a:avLst/>
          </a:prstGeom>
        </p:spPr>
        <p:txBody>
          <a:bodyPr vert="horz" wrap="square" lIns="0" tIns="12700" rIns="0" bIns="0" rtlCol="0">
            <a:spAutoFit/>
          </a:bodyPr>
          <a:lstStyle/>
          <a:p>
            <a:pPr marL="86995" marR="5080" indent="-74930">
              <a:lnSpc>
                <a:spcPct val="130400"/>
              </a:lnSpc>
              <a:spcBef>
                <a:spcPts val="100"/>
              </a:spcBef>
            </a:pPr>
            <a:r>
              <a:rPr sz="1200" spc="10" dirty="0">
                <a:latin typeface="SimSun"/>
                <a:cs typeface="SimSun"/>
              </a:rPr>
              <a:t>人脸检</a:t>
            </a:r>
            <a:r>
              <a:rPr sz="1200" spc="-5" dirty="0">
                <a:latin typeface="SimSun"/>
                <a:cs typeface="SimSun"/>
              </a:rPr>
              <a:t>测 </a:t>
            </a:r>
            <a:r>
              <a:rPr sz="1200" spc="25" dirty="0">
                <a:latin typeface="SimSun"/>
                <a:cs typeface="SimSun"/>
              </a:rPr>
              <a:t>和定</a:t>
            </a:r>
            <a:r>
              <a:rPr sz="1200" spc="-5" dirty="0">
                <a:latin typeface="SimSun"/>
                <a:cs typeface="SimSun"/>
              </a:rPr>
              <a:t>位</a:t>
            </a:r>
            <a:endParaRPr sz="1200">
              <a:latin typeface="SimSun"/>
              <a:cs typeface="SimSun"/>
            </a:endParaRPr>
          </a:p>
        </p:txBody>
      </p:sp>
      <p:grpSp>
        <p:nvGrpSpPr>
          <p:cNvPr id="33" name="object 25">
            <a:extLst>
              <a:ext uri="{FF2B5EF4-FFF2-40B4-BE49-F238E27FC236}">
                <a16:creationId xmlns:a16="http://schemas.microsoft.com/office/drawing/2014/main" id="{E8D9B318-B61B-7D82-4E9C-0AE08897750F}"/>
              </a:ext>
            </a:extLst>
          </p:cNvPr>
          <p:cNvGrpSpPr/>
          <p:nvPr/>
        </p:nvGrpSpPr>
        <p:grpSpPr>
          <a:xfrm>
            <a:off x="9477499" y="3122592"/>
            <a:ext cx="865505" cy="612775"/>
            <a:chOff x="4025270" y="2288118"/>
            <a:chExt cx="865505" cy="612775"/>
          </a:xfrm>
        </p:grpSpPr>
        <p:sp>
          <p:nvSpPr>
            <p:cNvPr id="34" name="object 26">
              <a:extLst>
                <a:ext uri="{FF2B5EF4-FFF2-40B4-BE49-F238E27FC236}">
                  <a16:creationId xmlns:a16="http://schemas.microsoft.com/office/drawing/2014/main" id="{62A21025-8BFB-6F55-F587-A38C2BFDE6D7}"/>
                </a:ext>
              </a:extLst>
            </p:cNvPr>
            <p:cNvSpPr/>
            <p:nvPr/>
          </p:nvSpPr>
          <p:spPr>
            <a:xfrm>
              <a:off x="4027810" y="2290658"/>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E9E5C3"/>
            </a:solidFill>
          </p:spPr>
          <p:txBody>
            <a:bodyPr wrap="square" lIns="0" tIns="0" rIns="0" bIns="0" rtlCol="0"/>
            <a:lstStyle/>
            <a:p>
              <a:endParaRPr/>
            </a:p>
          </p:txBody>
        </p:sp>
        <p:sp>
          <p:nvSpPr>
            <p:cNvPr id="35" name="object 27">
              <a:extLst>
                <a:ext uri="{FF2B5EF4-FFF2-40B4-BE49-F238E27FC236}">
                  <a16:creationId xmlns:a16="http://schemas.microsoft.com/office/drawing/2014/main" id="{970C3FD9-5CEC-CA82-56B3-241B1E3A5E28}"/>
                </a:ext>
              </a:extLst>
            </p:cNvPr>
            <p:cNvSpPr/>
            <p:nvPr/>
          </p:nvSpPr>
          <p:spPr>
            <a:xfrm>
              <a:off x="4027810" y="2290658"/>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36" name="object 28">
            <a:extLst>
              <a:ext uri="{FF2B5EF4-FFF2-40B4-BE49-F238E27FC236}">
                <a16:creationId xmlns:a16="http://schemas.microsoft.com/office/drawing/2014/main" id="{133FFABB-F7A9-9A65-F66E-BBF6902916B9}"/>
              </a:ext>
            </a:extLst>
          </p:cNvPr>
          <p:cNvSpPr txBox="1"/>
          <p:nvPr/>
        </p:nvSpPr>
        <p:spPr>
          <a:xfrm>
            <a:off x="9590841" y="3144173"/>
            <a:ext cx="638810" cy="502920"/>
          </a:xfrm>
          <a:prstGeom prst="rect">
            <a:avLst/>
          </a:prstGeom>
        </p:spPr>
        <p:txBody>
          <a:bodyPr vert="horz" wrap="square" lIns="0" tIns="12700" rIns="0" bIns="0" rtlCol="0">
            <a:spAutoFit/>
          </a:bodyPr>
          <a:lstStyle/>
          <a:p>
            <a:pPr marL="86995" marR="5080" indent="-74930">
              <a:lnSpc>
                <a:spcPct val="130400"/>
              </a:lnSpc>
              <a:spcBef>
                <a:spcPts val="100"/>
              </a:spcBef>
            </a:pPr>
            <a:r>
              <a:rPr sz="1200" spc="10" dirty="0">
                <a:latin typeface="SimSun"/>
                <a:cs typeface="SimSun"/>
              </a:rPr>
              <a:t>眼睛检</a:t>
            </a:r>
            <a:r>
              <a:rPr sz="1200" spc="-5" dirty="0">
                <a:latin typeface="SimSun"/>
                <a:cs typeface="SimSun"/>
              </a:rPr>
              <a:t>测 </a:t>
            </a:r>
            <a:r>
              <a:rPr sz="1200" spc="25" dirty="0">
                <a:latin typeface="SimSun"/>
                <a:cs typeface="SimSun"/>
              </a:rPr>
              <a:t>和定</a:t>
            </a:r>
            <a:r>
              <a:rPr sz="1200" spc="-5" dirty="0">
                <a:latin typeface="SimSun"/>
                <a:cs typeface="SimSun"/>
              </a:rPr>
              <a:t>位</a:t>
            </a:r>
            <a:endParaRPr sz="1200">
              <a:latin typeface="SimSun"/>
              <a:cs typeface="SimSun"/>
            </a:endParaRPr>
          </a:p>
        </p:txBody>
      </p:sp>
      <p:grpSp>
        <p:nvGrpSpPr>
          <p:cNvPr id="37" name="object 29">
            <a:extLst>
              <a:ext uri="{FF2B5EF4-FFF2-40B4-BE49-F238E27FC236}">
                <a16:creationId xmlns:a16="http://schemas.microsoft.com/office/drawing/2014/main" id="{50F05B6A-6EA5-896C-51A4-3E1154AC6C7B}"/>
              </a:ext>
            </a:extLst>
          </p:cNvPr>
          <p:cNvGrpSpPr/>
          <p:nvPr/>
        </p:nvGrpSpPr>
        <p:grpSpPr>
          <a:xfrm>
            <a:off x="8072057" y="3122592"/>
            <a:ext cx="865505" cy="612775"/>
            <a:chOff x="2619828" y="2288118"/>
            <a:chExt cx="865505" cy="612775"/>
          </a:xfrm>
        </p:grpSpPr>
        <p:sp>
          <p:nvSpPr>
            <p:cNvPr id="38" name="object 30">
              <a:extLst>
                <a:ext uri="{FF2B5EF4-FFF2-40B4-BE49-F238E27FC236}">
                  <a16:creationId xmlns:a16="http://schemas.microsoft.com/office/drawing/2014/main" id="{609F5EC3-3449-9731-2A73-402D6BE33765}"/>
                </a:ext>
              </a:extLst>
            </p:cNvPr>
            <p:cNvSpPr/>
            <p:nvPr/>
          </p:nvSpPr>
          <p:spPr>
            <a:xfrm>
              <a:off x="2622368" y="2290658"/>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solidFill>
              <a:srgbClr val="E9E5C3"/>
            </a:solidFill>
          </p:spPr>
          <p:txBody>
            <a:bodyPr wrap="square" lIns="0" tIns="0" rIns="0" bIns="0" rtlCol="0"/>
            <a:lstStyle/>
            <a:p>
              <a:endParaRPr/>
            </a:p>
          </p:txBody>
        </p:sp>
        <p:sp>
          <p:nvSpPr>
            <p:cNvPr id="39" name="object 31">
              <a:extLst>
                <a:ext uri="{FF2B5EF4-FFF2-40B4-BE49-F238E27FC236}">
                  <a16:creationId xmlns:a16="http://schemas.microsoft.com/office/drawing/2014/main" id="{21D6C683-0899-D31E-F116-B47EB606C6E8}"/>
                </a:ext>
              </a:extLst>
            </p:cNvPr>
            <p:cNvSpPr/>
            <p:nvPr/>
          </p:nvSpPr>
          <p:spPr>
            <a:xfrm>
              <a:off x="2622368" y="2290658"/>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40" name="object 32">
            <a:extLst>
              <a:ext uri="{FF2B5EF4-FFF2-40B4-BE49-F238E27FC236}">
                <a16:creationId xmlns:a16="http://schemas.microsoft.com/office/drawing/2014/main" id="{37AB2F63-49FB-1F29-35AD-27A3B6CDFEED}"/>
              </a:ext>
            </a:extLst>
          </p:cNvPr>
          <p:cNvSpPr txBox="1"/>
          <p:nvPr/>
        </p:nvSpPr>
        <p:spPr>
          <a:xfrm>
            <a:off x="8185396" y="3143880"/>
            <a:ext cx="638810" cy="502920"/>
          </a:xfrm>
          <a:prstGeom prst="rect">
            <a:avLst/>
          </a:prstGeom>
        </p:spPr>
        <p:txBody>
          <a:bodyPr vert="horz" wrap="square" lIns="0" tIns="12700" rIns="0" bIns="0" rtlCol="0">
            <a:spAutoFit/>
          </a:bodyPr>
          <a:lstStyle/>
          <a:p>
            <a:pPr marL="12700" marR="5080">
              <a:lnSpc>
                <a:spcPct val="130400"/>
              </a:lnSpc>
              <a:spcBef>
                <a:spcPts val="100"/>
              </a:spcBef>
            </a:pPr>
            <a:r>
              <a:rPr sz="1200" spc="10" dirty="0">
                <a:latin typeface="SimSun"/>
                <a:cs typeface="SimSun"/>
              </a:rPr>
              <a:t>眼睛跟</a:t>
            </a:r>
            <a:r>
              <a:rPr sz="1200" spc="-5" dirty="0">
                <a:latin typeface="SimSun"/>
                <a:cs typeface="SimSun"/>
              </a:rPr>
              <a:t>踪 </a:t>
            </a:r>
            <a:r>
              <a:rPr sz="1200" spc="10" dirty="0">
                <a:latin typeface="SimSun"/>
                <a:cs typeface="SimSun"/>
              </a:rPr>
              <a:t>模型建</a:t>
            </a:r>
            <a:r>
              <a:rPr sz="1200" spc="-5" dirty="0">
                <a:latin typeface="SimSun"/>
                <a:cs typeface="SimSun"/>
              </a:rPr>
              <a:t>立</a:t>
            </a:r>
            <a:endParaRPr sz="1200">
              <a:latin typeface="SimSun"/>
              <a:cs typeface="SimSun"/>
            </a:endParaRPr>
          </a:p>
        </p:txBody>
      </p:sp>
      <p:grpSp>
        <p:nvGrpSpPr>
          <p:cNvPr id="41" name="object 33">
            <a:extLst>
              <a:ext uri="{FF2B5EF4-FFF2-40B4-BE49-F238E27FC236}">
                <a16:creationId xmlns:a16="http://schemas.microsoft.com/office/drawing/2014/main" id="{3705720D-38E0-F95D-DC6A-41ED8B6CF95C}"/>
              </a:ext>
            </a:extLst>
          </p:cNvPr>
          <p:cNvGrpSpPr/>
          <p:nvPr/>
        </p:nvGrpSpPr>
        <p:grpSpPr>
          <a:xfrm>
            <a:off x="6666615" y="3122592"/>
            <a:ext cx="865505" cy="612775"/>
            <a:chOff x="1214386" y="2288118"/>
            <a:chExt cx="865505" cy="612775"/>
          </a:xfrm>
        </p:grpSpPr>
        <p:sp>
          <p:nvSpPr>
            <p:cNvPr id="42" name="object 34">
              <a:extLst>
                <a:ext uri="{FF2B5EF4-FFF2-40B4-BE49-F238E27FC236}">
                  <a16:creationId xmlns:a16="http://schemas.microsoft.com/office/drawing/2014/main" id="{1B7F4188-C02C-6BBB-9EBA-C6666FE48474}"/>
                </a:ext>
              </a:extLst>
            </p:cNvPr>
            <p:cNvSpPr/>
            <p:nvPr/>
          </p:nvSpPr>
          <p:spPr>
            <a:xfrm>
              <a:off x="1216926" y="2290658"/>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C7EAFB"/>
            </a:solidFill>
          </p:spPr>
          <p:txBody>
            <a:bodyPr wrap="square" lIns="0" tIns="0" rIns="0" bIns="0" rtlCol="0"/>
            <a:lstStyle/>
            <a:p>
              <a:endParaRPr/>
            </a:p>
          </p:txBody>
        </p:sp>
        <p:sp>
          <p:nvSpPr>
            <p:cNvPr id="43" name="object 35">
              <a:extLst>
                <a:ext uri="{FF2B5EF4-FFF2-40B4-BE49-F238E27FC236}">
                  <a16:creationId xmlns:a16="http://schemas.microsoft.com/office/drawing/2014/main" id="{A3783188-FB65-C8F6-FA36-75EB760FECD7}"/>
                </a:ext>
              </a:extLst>
            </p:cNvPr>
            <p:cNvSpPr/>
            <p:nvPr/>
          </p:nvSpPr>
          <p:spPr>
            <a:xfrm>
              <a:off x="1216926" y="2290658"/>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44" name="object 36">
            <a:extLst>
              <a:ext uri="{FF2B5EF4-FFF2-40B4-BE49-F238E27FC236}">
                <a16:creationId xmlns:a16="http://schemas.microsoft.com/office/drawing/2014/main" id="{063D1E3E-0525-81ED-0D7F-BA88AB290058}"/>
              </a:ext>
            </a:extLst>
          </p:cNvPr>
          <p:cNvSpPr txBox="1"/>
          <p:nvPr/>
        </p:nvSpPr>
        <p:spPr>
          <a:xfrm>
            <a:off x="6779963" y="3319124"/>
            <a:ext cx="638810" cy="207645"/>
          </a:xfrm>
          <a:prstGeom prst="rect">
            <a:avLst/>
          </a:prstGeom>
        </p:spPr>
        <p:txBody>
          <a:bodyPr vert="horz" wrap="square" lIns="0" tIns="12065" rIns="0" bIns="0" rtlCol="0">
            <a:spAutoFit/>
          </a:bodyPr>
          <a:lstStyle/>
          <a:p>
            <a:pPr marL="12700">
              <a:lnSpc>
                <a:spcPct val="100000"/>
              </a:lnSpc>
              <a:spcBef>
                <a:spcPts val="95"/>
              </a:spcBef>
            </a:pPr>
            <a:r>
              <a:rPr sz="1200" spc="10" dirty="0">
                <a:latin typeface="SimSun"/>
                <a:cs typeface="SimSun"/>
              </a:rPr>
              <a:t>眨眼检</a:t>
            </a:r>
            <a:r>
              <a:rPr sz="1200" spc="-5" dirty="0">
                <a:latin typeface="SimSun"/>
                <a:cs typeface="SimSun"/>
              </a:rPr>
              <a:t>测</a:t>
            </a:r>
            <a:endParaRPr sz="1200">
              <a:latin typeface="SimSun"/>
              <a:cs typeface="SimSun"/>
            </a:endParaRPr>
          </a:p>
        </p:txBody>
      </p:sp>
      <p:grpSp>
        <p:nvGrpSpPr>
          <p:cNvPr id="45" name="object 37">
            <a:extLst>
              <a:ext uri="{FF2B5EF4-FFF2-40B4-BE49-F238E27FC236}">
                <a16:creationId xmlns:a16="http://schemas.microsoft.com/office/drawing/2014/main" id="{88C5DE28-4FD3-1D49-1D82-E4ABACEDC53E}"/>
              </a:ext>
            </a:extLst>
          </p:cNvPr>
          <p:cNvGrpSpPr/>
          <p:nvPr/>
        </p:nvGrpSpPr>
        <p:grpSpPr>
          <a:xfrm>
            <a:off x="6666615" y="4454992"/>
            <a:ext cx="865505" cy="612775"/>
            <a:chOff x="1214386" y="3620518"/>
            <a:chExt cx="865505" cy="612775"/>
          </a:xfrm>
        </p:grpSpPr>
        <p:sp>
          <p:nvSpPr>
            <p:cNvPr id="46" name="object 38">
              <a:extLst>
                <a:ext uri="{FF2B5EF4-FFF2-40B4-BE49-F238E27FC236}">
                  <a16:creationId xmlns:a16="http://schemas.microsoft.com/office/drawing/2014/main" id="{F98ABF66-0C01-D324-8C4C-D17AF5831017}"/>
                </a:ext>
              </a:extLst>
            </p:cNvPr>
            <p:cNvSpPr/>
            <p:nvPr/>
          </p:nvSpPr>
          <p:spPr>
            <a:xfrm>
              <a:off x="1216926" y="3623058"/>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F2CCD8"/>
            </a:solidFill>
          </p:spPr>
          <p:txBody>
            <a:bodyPr wrap="square" lIns="0" tIns="0" rIns="0" bIns="0" rtlCol="0"/>
            <a:lstStyle/>
            <a:p>
              <a:endParaRPr/>
            </a:p>
          </p:txBody>
        </p:sp>
        <p:sp>
          <p:nvSpPr>
            <p:cNvPr id="47" name="object 39">
              <a:extLst>
                <a:ext uri="{FF2B5EF4-FFF2-40B4-BE49-F238E27FC236}">
                  <a16:creationId xmlns:a16="http://schemas.microsoft.com/office/drawing/2014/main" id="{D5E6FAAD-8C76-C2E0-6BFC-DCF8F93F4ACE}"/>
                </a:ext>
              </a:extLst>
            </p:cNvPr>
            <p:cNvSpPr/>
            <p:nvPr/>
          </p:nvSpPr>
          <p:spPr>
            <a:xfrm>
              <a:off x="1216926" y="3623058"/>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48" name="object 40">
            <a:extLst>
              <a:ext uri="{FF2B5EF4-FFF2-40B4-BE49-F238E27FC236}">
                <a16:creationId xmlns:a16="http://schemas.microsoft.com/office/drawing/2014/main" id="{D7691F89-40AF-E002-180C-7D4BDD448BB7}"/>
              </a:ext>
            </a:extLst>
          </p:cNvPr>
          <p:cNvSpPr txBox="1"/>
          <p:nvPr/>
        </p:nvSpPr>
        <p:spPr>
          <a:xfrm>
            <a:off x="6779963" y="4650935"/>
            <a:ext cx="638810" cy="207645"/>
          </a:xfrm>
          <a:prstGeom prst="rect">
            <a:avLst/>
          </a:prstGeom>
        </p:spPr>
        <p:txBody>
          <a:bodyPr vert="horz" wrap="square" lIns="0" tIns="12065" rIns="0" bIns="0" rtlCol="0">
            <a:spAutoFit/>
          </a:bodyPr>
          <a:lstStyle/>
          <a:p>
            <a:pPr marL="12700">
              <a:lnSpc>
                <a:spcPct val="100000"/>
              </a:lnSpc>
              <a:spcBef>
                <a:spcPts val="95"/>
              </a:spcBef>
            </a:pPr>
            <a:r>
              <a:rPr sz="1200" spc="10" dirty="0">
                <a:latin typeface="SimSun"/>
                <a:cs typeface="SimSun"/>
              </a:rPr>
              <a:t>瞌睡判</a:t>
            </a:r>
            <a:r>
              <a:rPr sz="1200" spc="-5" dirty="0">
                <a:latin typeface="SimSun"/>
                <a:cs typeface="SimSun"/>
              </a:rPr>
              <a:t>断</a:t>
            </a:r>
            <a:endParaRPr sz="1200">
              <a:latin typeface="SimSun"/>
              <a:cs typeface="SimSun"/>
            </a:endParaRPr>
          </a:p>
        </p:txBody>
      </p:sp>
      <p:grpSp>
        <p:nvGrpSpPr>
          <p:cNvPr id="49" name="object 41">
            <a:extLst>
              <a:ext uri="{FF2B5EF4-FFF2-40B4-BE49-F238E27FC236}">
                <a16:creationId xmlns:a16="http://schemas.microsoft.com/office/drawing/2014/main" id="{410DE7C1-FB62-16C6-4C31-EF952BF6A770}"/>
              </a:ext>
            </a:extLst>
          </p:cNvPr>
          <p:cNvGrpSpPr/>
          <p:nvPr/>
        </p:nvGrpSpPr>
        <p:grpSpPr>
          <a:xfrm>
            <a:off x="8072057" y="4454992"/>
            <a:ext cx="865505" cy="612775"/>
            <a:chOff x="2619828" y="3620518"/>
            <a:chExt cx="865505" cy="612775"/>
          </a:xfrm>
        </p:grpSpPr>
        <p:sp>
          <p:nvSpPr>
            <p:cNvPr id="50" name="object 42">
              <a:extLst>
                <a:ext uri="{FF2B5EF4-FFF2-40B4-BE49-F238E27FC236}">
                  <a16:creationId xmlns:a16="http://schemas.microsoft.com/office/drawing/2014/main" id="{A5C93C25-150C-2212-0817-DB0E413432A8}"/>
                </a:ext>
              </a:extLst>
            </p:cNvPr>
            <p:cNvSpPr/>
            <p:nvPr/>
          </p:nvSpPr>
          <p:spPr>
            <a:xfrm>
              <a:off x="2622368" y="3623058"/>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solidFill>
              <a:srgbClr val="FAD5E5"/>
            </a:solidFill>
          </p:spPr>
          <p:txBody>
            <a:bodyPr wrap="square" lIns="0" tIns="0" rIns="0" bIns="0" rtlCol="0"/>
            <a:lstStyle/>
            <a:p>
              <a:endParaRPr/>
            </a:p>
          </p:txBody>
        </p:sp>
        <p:sp>
          <p:nvSpPr>
            <p:cNvPr id="51" name="object 43">
              <a:extLst>
                <a:ext uri="{FF2B5EF4-FFF2-40B4-BE49-F238E27FC236}">
                  <a16:creationId xmlns:a16="http://schemas.microsoft.com/office/drawing/2014/main" id="{329E1E43-7F27-4DAB-4E11-76F25209B9CC}"/>
                </a:ext>
              </a:extLst>
            </p:cNvPr>
            <p:cNvSpPr/>
            <p:nvPr/>
          </p:nvSpPr>
          <p:spPr>
            <a:xfrm>
              <a:off x="2622368" y="3623058"/>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52" name="object 44">
            <a:extLst>
              <a:ext uri="{FF2B5EF4-FFF2-40B4-BE49-F238E27FC236}">
                <a16:creationId xmlns:a16="http://schemas.microsoft.com/office/drawing/2014/main" id="{D9E7E16E-8631-23AE-33B1-BCF00BB64243}"/>
              </a:ext>
            </a:extLst>
          </p:cNvPr>
          <p:cNvSpPr txBox="1"/>
          <p:nvPr/>
        </p:nvSpPr>
        <p:spPr>
          <a:xfrm>
            <a:off x="8185396" y="4650935"/>
            <a:ext cx="638810" cy="207645"/>
          </a:xfrm>
          <a:prstGeom prst="rect">
            <a:avLst/>
          </a:prstGeom>
        </p:spPr>
        <p:txBody>
          <a:bodyPr vert="horz" wrap="square" lIns="0" tIns="12065" rIns="0" bIns="0" rtlCol="0">
            <a:spAutoFit/>
          </a:bodyPr>
          <a:lstStyle/>
          <a:p>
            <a:pPr marL="12700">
              <a:lnSpc>
                <a:spcPct val="100000"/>
              </a:lnSpc>
              <a:spcBef>
                <a:spcPts val="95"/>
              </a:spcBef>
            </a:pPr>
            <a:r>
              <a:rPr sz="1200" spc="10" dirty="0">
                <a:latin typeface="SimSun"/>
                <a:cs typeface="SimSun"/>
              </a:rPr>
              <a:t>报警提</a:t>
            </a:r>
            <a:r>
              <a:rPr sz="1200" spc="-5" dirty="0">
                <a:latin typeface="SimSun"/>
                <a:cs typeface="SimSun"/>
              </a:rPr>
              <a:t>醒</a:t>
            </a:r>
            <a:endParaRPr sz="1200">
              <a:latin typeface="SimSun"/>
              <a:cs typeface="SimSun"/>
            </a:endParaRPr>
          </a:p>
        </p:txBody>
      </p:sp>
      <p:grpSp>
        <p:nvGrpSpPr>
          <p:cNvPr id="53" name="object 45">
            <a:extLst>
              <a:ext uri="{FF2B5EF4-FFF2-40B4-BE49-F238E27FC236}">
                <a16:creationId xmlns:a16="http://schemas.microsoft.com/office/drawing/2014/main" id="{774AC483-81B2-311E-454F-03C66132B0E5}"/>
              </a:ext>
            </a:extLst>
          </p:cNvPr>
          <p:cNvGrpSpPr/>
          <p:nvPr/>
        </p:nvGrpSpPr>
        <p:grpSpPr>
          <a:xfrm>
            <a:off x="9477499" y="4454992"/>
            <a:ext cx="865505" cy="612775"/>
            <a:chOff x="4025270" y="3620518"/>
            <a:chExt cx="865505" cy="612775"/>
          </a:xfrm>
        </p:grpSpPr>
        <p:sp>
          <p:nvSpPr>
            <p:cNvPr id="54" name="object 46">
              <a:extLst>
                <a:ext uri="{FF2B5EF4-FFF2-40B4-BE49-F238E27FC236}">
                  <a16:creationId xmlns:a16="http://schemas.microsoft.com/office/drawing/2014/main" id="{3034B447-C303-F069-98AD-772D47ABAE68}"/>
                </a:ext>
              </a:extLst>
            </p:cNvPr>
            <p:cNvSpPr/>
            <p:nvPr/>
          </p:nvSpPr>
          <p:spPr>
            <a:xfrm>
              <a:off x="4027810" y="3623058"/>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CCCCFF"/>
            </a:solidFill>
          </p:spPr>
          <p:txBody>
            <a:bodyPr wrap="square" lIns="0" tIns="0" rIns="0" bIns="0" rtlCol="0"/>
            <a:lstStyle/>
            <a:p>
              <a:endParaRPr/>
            </a:p>
          </p:txBody>
        </p:sp>
        <p:sp>
          <p:nvSpPr>
            <p:cNvPr id="55" name="object 47">
              <a:extLst>
                <a:ext uri="{FF2B5EF4-FFF2-40B4-BE49-F238E27FC236}">
                  <a16:creationId xmlns:a16="http://schemas.microsoft.com/office/drawing/2014/main" id="{409D576D-EC85-7E47-8D47-2D50019CA8D0}"/>
                </a:ext>
              </a:extLst>
            </p:cNvPr>
            <p:cNvSpPr/>
            <p:nvPr/>
          </p:nvSpPr>
          <p:spPr>
            <a:xfrm>
              <a:off x="4027810" y="3623058"/>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56" name="object 48">
            <a:extLst>
              <a:ext uri="{FF2B5EF4-FFF2-40B4-BE49-F238E27FC236}">
                <a16:creationId xmlns:a16="http://schemas.microsoft.com/office/drawing/2014/main" id="{BEAF83B4-B975-681B-290D-7C022B3D86EC}"/>
              </a:ext>
            </a:extLst>
          </p:cNvPr>
          <p:cNvSpPr txBox="1"/>
          <p:nvPr/>
        </p:nvSpPr>
        <p:spPr>
          <a:xfrm>
            <a:off x="9742581" y="4651532"/>
            <a:ext cx="335280" cy="207645"/>
          </a:xfrm>
          <a:prstGeom prst="rect">
            <a:avLst/>
          </a:prstGeom>
        </p:spPr>
        <p:txBody>
          <a:bodyPr vert="horz" wrap="square" lIns="0" tIns="12065" rIns="0" bIns="0" rtlCol="0">
            <a:spAutoFit/>
          </a:bodyPr>
          <a:lstStyle/>
          <a:p>
            <a:pPr marL="12700">
              <a:lnSpc>
                <a:spcPct val="100000"/>
              </a:lnSpc>
              <a:spcBef>
                <a:spcPts val="95"/>
              </a:spcBef>
            </a:pPr>
            <a:r>
              <a:rPr sz="1200" spc="40" dirty="0">
                <a:latin typeface="SimSun"/>
                <a:cs typeface="SimSun"/>
              </a:rPr>
              <a:t>结</a:t>
            </a:r>
            <a:r>
              <a:rPr sz="1200" spc="-5" dirty="0">
                <a:latin typeface="SimSun"/>
                <a:cs typeface="SimSun"/>
              </a:rPr>
              <a:t>束</a:t>
            </a:r>
            <a:endParaRPr sz="1200">
              <a:latin typeface="SimSun"/>
              <a:cs typeface="SimSun"/>
            </a:endParaRPr>
          </a:p>
        </p:txBody>
      </p:sp>
      <p:grpSp>
        <p:nvGrpSpPr>
          <p:cNvPr id="57" name="object 49">
            <a:extLst>
              <a:ext uri="{FF2B5EF4-FFF2-40B4-BE49-F238E27FC236}">
                <a16:creationId xmlns:a16="http://schemas.microsoft.com/office/drawing/2014/main" id="{76A75325-4142-30FF-01DD-5B125BF23A1E}"/>
              </a:ext>
            </a:extLst>
          </p:cNvPr>
          <p:cNvGrpSpPr/>
          <p:nvPr/>
        </p:nvGrpSpPr>
        <p:grpSpPr>
          <a:xfrm>
            <a:off x="8011334" y="2075497"/>
            <a:ext cx="53340" cy="41910"/>
            <a:chOff x="2559105" y="1241023"/>
            <a:chExt cx="53340" cy="41910"/>
          </a:xfrm>
        </p:grpSpPr>
        <p:sp>
          <p:nvSpPr>
            <p:cNvPr id="58" name="object 50">
              <a:extLst>
                <a:ext uri="{FF2B5EF4-FFF2-40B4-BE49-F238E27FC236}">
                  <a16:creationId xmlns:a16="http://schemas.microsoft.com/office/drawing/2014/main" id="{5D45928D-7252-0B08-938F-4D99EA358C3A}"/>
                </a:ext>
              </a:extLst>
            </p:cNvPr>
            <p:cNvSpPr/>
            <p:nvPr/>
          </p:nvSpPr>
          <p:spPr>
            <a:xfrm>
              <a:off x="2561635" y="1243553"/>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59" name="object 51">
              <a:extLst>
                <a:ext uri="{FF2B5EF4-FFF2-40B4-BE49-F238E27FC236}">
                  <a16:creationId xmlns:a16="http://schemas.microsoft.com/office/drawing/2014/main" id="{0DC2B0B9-3517-F09A-1280-64E96D151E1F}"/>
                </a:ext>
              </a:extLst>
            </p:cNvPr>
            <p:cNvSpPr/>
            <p:nvPr/>
          </p:nvSpPr>
          <p:spPr>
            <a:xfrm>
              <a:off x="2561635" y="1243553"/>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grpSp>
      <p:grpSp>
        <p:nvGrpSpPr>
          <p:cNvPr id="60" name="object 52">
            <a:extLst>
              <a:ext uri="{FF2B5EF4-FFF2-40B4-BE49-F238E27FC236}">
                <a16:creationId xmlns:a16="http://schemas.microsoft.com/office/drawing/2014/main" id="{F2D0A377-5F9A-0145-E3DA-CFFF67066DF4}"/>
              </a:ext>
            </a:extLst>
          </p:cNvPr>
          <p:cNvGrpSpPr/>
          <p:nvPr/>
        </p:nvGrpSpPr>
        <p:grpSpPr>
          <a:xfrm>
            <a:off x="9416775" y="2075497"/>
            <a:ext cx="53340" cy="41910"/>
            <a:chOff x="3964546" y="1241023"/>
            <a:chExt cx="53340" cy="41910"/>
          </a:xfrm>
        </p:grpSpPr>
        <p:sp>
          <p:nvSpPr>
            <p:cNvPr id="61" name="object 53">
              <a:extLst>
                <a:ext uri="{FF2B5EF4-FFF2-40B4-BE49-F238E27FC236}">
                  <a16:creationId xmlns:a16="http://schemas.microsoft.com/office/drawing/2014/main" id="{3F0BA143-A153-AC42-4FCA-F2D9FB8D6504}"/>
                </a:ext>
              </a:extLst>
            </p:cNvPr>
            <p:cNvSpPr/>
            <p:nvPr/>
          </p:nvSpPr>
          <p:spPr>
            <a:xfrm>
              <a:off x="3967077" y="1243553"/>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62" name="object 54">
              <a:extLst>
                <a:ext uri="{FF2B5EF4-FFF2-40B4-BE49-F238E27FC236}">
                  <a16:creationId xmlns:a16="http://schemas.microsoft.com/office/drawing/2014/main" id="{9439BE27-B426-BB40-640D-4731C68CC452}"/>
                </a:ext>
              </a:extLst>
            </p:cNvPr>
            <p:cNvSpPr/>
            <p:nvPr/>
          </p:nvSpPr>
          <p:spPr>
            <a:xfrm>
              <a:off x="3967077" y="1243553"/>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grpSp>
      <p:grpSp>
        <p:nvGrpSpPr>
          <p:cNvPr id="63" name="object 55">
            <a:extLst>
              <a:ext uri="{FF2B5EF4-FFF2-40B4-BE49-F238E27FC236}">
                <a16:creationId xmlns:a16="http://schemas.microsoft.com/office/drawing/2014/main" id="{DE2EBF0B-546D-59E5-13A4-EDD61271EA30}"/>
              </a:ext>
            </a:extLst>
          </p:cNvPr>
          <p:cNvGrpSpPr/>
          <p:nvPr/>
        </p:nvGrpSpPr>
        <p:grpSpPr>
          <a:xfrm>
            <a:off x="7078443" y="2075497"/>
            <a:ext cx="4258310" cy="2707005"/>
            <a:chOff x="1626214" y="1241023"/>
            <a:chExt cx="4258310" cy="2707005"/>
          </a:xfrm>
        </p:grpSpPr>
        <p:sp>
          <p:nvSpPr>
            <p:cNvPr id="64" name="object 56">
              <a:extLst>
                <a:ext uri="{FF2B5EF4-FFF2-40B4-BE49-F238E27FC236}">
                  <a16:creationId xmlns:a16="http://schemas.microsoft.com/office/drawing/2014/main" id="{A0941794-B7BA-69A2-7787-068998FCD847}"/>
                </a:ext>
              </a:extLst>
            </p:cNvPr>
            <p:cNvSpPr/>
            <p:nvPr/>
          </p:nvSpPr>
          <p:spPr>
            <a:xfrm>
              <a:off x="5372518" y="1243553"/>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65" name="object 57">
              <a:extLst>
                <a:ext uri="{FF2B5EF4-FFF2-40B4-BE49-F238E27FC236}">
                  <a16:creationId xmlns:a16="http://schemas.microsoft.com/office/drawing/2014/main" id="{DB3543F6-7E54-39B5-BC4D-A7528F06440C}"/>
                </a:ext>
              </a:extLst>
            </p:cNvPr>
            <p:cNvSpPr/>
            <p:nvPr/>
          </p:nvSpPr>
          <p:spPr>
            <a:xfrm>
              <a:off x="5372518" y="1243553"/>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66" name="object 58">
              <a:extLst>
                <a:ext uri="{FF2B5EF4-FFF2-40B4-BE49-F238E27FC236}">
                  <a16:creationId xmlns:a16="http://schemas.microsoft.com/office/drawing/2014/main" id="{85458310-878D-A92D-C818-8D4972434997}"/>
                </a:ext>
              </a:extLst>
            </p:cNvPr>
            <p:cNvSpPr/>
            <p:nvPr/>
          </p:nvSpPr>
          <p:spPr>
            <a:xfrm>
              <a:off x="5863439" y="1568118"/>
              <a:ext cx="0" cy="662305"/>
            </a:xfrm>
            <a:custGeom>
              <a:avLst/>
              <a:gdLst/>
              <a:ahLst/>
              <a:cxnLst/>
              <a:rect l="l" t="t" r="r" b="b"/>
              <a:pathLst>
                <a:path h="662305">
                  <a:moveTo>
                    <a:pt x="0" y="0"/>
                  </a:moveTo>
                  <a:lnTo>
                    <a:pt x="0" y="661806"/>
                  </a:lnTo>
                </a:path>
              </a:pathLst>
            </a:custGeom>
            <a:ln w="5060">
              <a:solidFill>
                <a:srgbClr val="000000"/>
              </a:solidFill>
            </a:ln>
          </p:spPr>
          <p:txBody>
            <a:bodyPr wrap="square" lIns="0" tIns="0" rIns="0" bIns="0" rtlCol="0"/>
            <a:lstStyle/>
            <a:p>
              <a:endParaRPr/>
            </a:p>
          </p:txBody>
        </p:sp>
        <p:sp>
          <p:nvSpPr>
            <p:cNvPr id="67" name="object 59">
              <a:extLst>
                <a:ext uri="{FF2B5EF4-FFF2-40B4-BE49-F238E27FC236}">
                  <a16:creationId xmlns:a16="http://schemas.microsoft.com/office/drawing/2014/main" id="{D6CBA575-2D38-BC60-5EB5-5EEE0D055C07}"/>
                </a:ext>
              </a:extLst>
            </p:cNvPr>
            <p:cNvSpPr/>
            <p:nvPr/>
          </p:nvSpPr>
          <p:spPr>
            <a:xfrm>
              <a:off x="5845069" y="2229925"/>
              <a:ext cx="36830" cy="48260"/>
            </a:xfrm>
            <a:custGeom>
              <a:avLst/>
              <a:gdLst/>
              <a:ahLst/>
              <a:cxnLst/>
              <a:rect l="l" t="t" r="r" b="b"/>
              <a:pathLst>
                <a:path w="36829" h="48260">
                  <a:moveTo>
                    <a:pt x="36738" y="0"/>
                  </a:moveTo>
                  <a:lnTo>
                    <a:pt x="0" y="0"/>
                  </a:lnTo>
                  <a:lnTo>
                    <a:pt x="6392" y="13438"/>
                  </a:lnTo>
                  <a:lnTo>
                    <a:pt x="11957" y="27728"/>
                  </a:lnTo>
                  <a:lnTo>
                    <a:pt x="16136" y="40096"/>
                  </a:lnTo>
                  <a:lnTo>
                    <a:pt x="18369" y="47768"/>
                  </a:lnTo>
                  <a:lnTo>
                    <a:pt x="20601" y="40096"/>
                  </a:lnTo>
                  <a:lnTo>
                    <a:pt x="24780" y="27728"/>
                  </a:lnTo>
                  <a:lnTo>
                    <a:pt x="30345" y="13438"/>
                  </a:lnTo>
                  <a:lnTo>
                    <a:pt x="36738" y="0"/>
                  </a:lnTo>
                  <a:close/>
                </a:path>
              </a:pathLst>
            </a:custGeom>
            <a:solidFill>
              <a:srgbClr val="000000"/>
            </a:solidFill>
          </p:spPr>
          <p:txBody>
            <a:bodyPr wrap="square" lIns="0" tIns="0" rIns="0" bIns="0" rtlCol="0"/>
            <a:lstStyle/>
            <a:p>
              <a:endParaRPr/>
            </a:p>
          </p:txBody>
        </p:sp>
        <p:sp>
          <p:nvSpPr>
            <p:cNvPr id="68" name="object 60">
              <a:extLst>
                <a:ext uri="{FF2B5EF4-FFF2-40B4-BE49-F238E27FC236}">
                  <a16:creationId xmlns:a16="http://schemas.microsoft.com/office/drawing/2014/main" id="{A0D8C752-0A3A-866D-0200-D842A21168F1}"/>
                </a:ext>
              </a:extLst>
            </p:cNvPr>
            <p:cNvSpPr/>
            <p:nvPr/>
          </p:nvSpPr>
          <p:spPr>
            <a:xfrm>
              <a:off x="5845069" y="2229925"/>
              <a:ext cx="36830" cy="48260"/>
            </a:xfrm>
            <a:custGeom>
              <a:avLst/>
              <a:gdLst/>
              <a:ahLst/>
              <a:cxnLst/>
              <a:rect l="l" t="t" r="r" b="b"/>
              <a:pathLst>
                <a:path w="36829" h="48260">
                  <a:moveTo>
                    <a:pt x="18369" y="47768"/>
                  </a:moveTo>
                  <a:lnTo>
                    <a:pt x="20601" y="40096"/>
                  </a:lnTo>
                  <a:lnTo>
                    <a:pt x="24780" y="27728"/>
                  </a:lnTo>
                  <a:lnTo>
                    <a:pt x="30345" y="13438"/>
                  </a:lnTo>
                  <a:lnTo>
                    <a:pt x="36738" y="0"/>
                  </a:lnTo>
                  <a:lnTo>
                    <a:pt x="0" y="0"/>
                  </a:lnTo>
                  <a:lnTo>
                    <a:pt x="6392" y="13438"/>
                  </a:lnTo>
                  <a:lnTo>
                    <a:pt x="11957" y="27728"/>
                  </a:lnTo>
                  <a:lnTo>
                    <a:pt x="16136" y="40096"/>
                  </a:lnTo>
                  <a:lnTo>
                    <a:pt x="18369" y="47768"/>
                  </a:lnTo>
                  <a:close/>
                </a:path>
              </a:pathLst>
            </a:custGeom>
            <a:ln w="5060">
              <a:solidFill>
                <a:srgbClr val="000000"/>
              </a:solidFill>
            </a:ln>
          </p:spPr>
          <p:txBody>
            <a:bodyPr wrap="square" lIns="0" tIns="0" rIns="0" bIns="0" rtlCol="0"/>
            <a:lstStyle/>
            <a:p>
              <a:endParaRPr/>
            </a:p>
          </p:txBody>
        </p:sp>
        <p:sp>
          <p:nvSpPr>
            <p:cNvPr id="69" name="object 61">
              <a:extLst>
                <a:ext uri="{FF2B5EF4-FFF2-40B4-BE49-F238E27FC236}">
                  <a16:creationId xmlns:a16="http://schemas.microsoft.com/office/drawing/2014/main" id="{507D8515-AD8D-633C-90E3-7EC9085B2CAA}"/>
                </a:ext>
              </a:extLst>
            </p:cNvPr>
            <p:cNvSpPr/>
            <p:nvPr/>
          </p:nvSpPr>
          <p:spPr>
            <a:xfrm>
              <a:off x="4948916" y="2594323"/>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70" name="object 62">
              <a:extLst>
                <a:ext uri="{FF2B5EF4-FFF2-40B4-BE49-F238E27FC236}">
                  <a16:creationId xmlns:a16="http://schemas.microsoft.com/office/drawing/2014/main" id="{7CB3985D-30B0-A1CA-7C87-E7376E1D18EF}"/>
                </a:ext>
              </a:extLst>
            </p:cNvPr>
            <p:cNvSpPr/>
            <p:nvPr/>
          </p:nvSpPr>
          <p:spPr>
            <a:xfrm>
              <a:off x="4901148" y="2575954"/>
              <a:ext cx="48260" cy="36830"/>
            </a:xfrm>
            <a:custGeom>
              <a:avLst/>
              <a:gdLst/>
              <a:ahLst/>
              <a:cxnLst/>
              <a:rect l="l" t="t" r="r" b="b"/>
              <a:pathLst>
                <a:path w="48260" h="36830">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71" name="object 63">
              <a:extLst>
                <a:ext uri="{FF2B5EF4-FFF2-40B4-BE49-F238E27FC236}">
                  <a16:creationId xmlns:a16="http://schemas.microsoft.com/office/drawing/2014/main" id="{7C3FD8E2-C3F0-63E1-30FD-22BFF9CFAD31}"/>
                </a:ext>
              </a:extLst>
            </p:cNvPr>
            <p:cNvSpPr/>
            <p:nvPr/>
          </p:nvSpPr>
          <p:spPr>
            <a:xfrm>
              <a:off x="4901148" y="2575954"/>
              <a:ext cx="48260" cy="36830"/>
            </a:xfrm>
            <a:custGeom>
              <a:avLst/>
              <a:gdLst/>
              <a:ahLst/>
              <a:cxnLst/>
              <a:rect l="l" t="t" r="r" b="b"/>
              <a:pathLst>
                <a:path w="48260" h="36830">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sp>
          <p:nvSpPr>
            <p:cNvPr id="72" name="object 64">
              <a:extLst>
                <a:ext uri="{FF2B5EF4-FFF2-40B4-BE49-F238E27FC236}">
                  <a16:creationId xmlns:a16="http://schemas.microsoft.com/office/drawing/2014/main" id="{538041E6-CABD-25D3-27AE-4EC9745118B2}"/>
                </a:ext>
              </a:extLst>
            </p:cNvPr>
            <p:cNvSpPr/>
            <p:nvPr/>
          </p:nvSpPr>
          <p:spPr>
            <a:xfrm>
              <a:off x="3543474" y="2594323"/>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73" name="object 65">
              <a:extLst>
                <a:ext uri="{FF2B5EF4-FFF2-40B4-BE49-F238E27FC236}">
                  <a16:creationId xmlns:a16="http://schemas.microsoft.com/office/drawing/2014/main" id="{C6A21DE8-E9D8-48EE-7F5C-41C75812A311}"/>
                </a:ext>
              </a:extLst>
            </p:cNvPr>
            <p:cNvSpPr/>
            <p:nvPr/>
          </p:nvSpPr>
          <p:spPr>
            <a:xfrm>
              <a:off x="3495706" y="2575954"/>
              <a:ext cx="48260" cy="36830"/>
            </a:xfrm>
            <a:custGeom>
              <a:avLst/>
              <a:gdLst/>
              <a:ahLst/>
              <a:cxnLst/>
              <a:rect l="l" t="t" r="r" b="b"/>
              <a:pathLst>
                <a:path w="48260" h="36830">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74" name="object 66">
              <a:extLst>
                <a:ext uri="{FF2B5EF4-FFF2-40B4-BE49-F238E27FC236}">
                  <a16:creationId xmlns:a16="http://schemas.microsoft.com/office/drawing/2014/main" id="{8435CFBE-5F44-5E14-E8F2-416C76C949FE}"/>
                </a:ext>
              </a:extLst>
            </p:cNvPr>
            <p:cNvSpPr/>
            <p:nvPr/>
          </p:nvSpPr>
          <p:spPr>
            <a:xfrm>
              <a:off x="3495706" y="2575954"/>
              <a:ext cx="48260" cy="36830"/>
            </a:xfrm>
            <a:custGeom>
              <a:avLst/>
              <a:gdLst/>
              <a:ahLst/>
              <a:cxnLst/>
              <a:rect l="l" t="t" r="r" b="b"/>
              <a:pathLst>
                <a:path w="48260" h="36830">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sp>
          <p:nvSpPr>
            <p:cNvPr id="75" name="object 67">
              <a:extLst>
                <a:ext uri="{FF2B5EF4-FFF2-40B4-BE49-F238E27FC236}">
                  <a16:creationId xmlns:a16="http://schemas.microsoft.com/office/drawing/2014/main" id="{5CF92D46-B218-7A1D-FC24-75531DCA853D}"/>
                </a:ext>
              </a:extLst>
            </p:cNvPr>
            <p:cNvSpPr/>
            <p:nvPr/>
          </p:nvSpPr>
          <p:spPr>
            <a:xfrm>
              <a:off x="2138033" y="2594323"/>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76" name="object 68">
              <a:extLst>
                <a:ext uri="{FF2B5EF4-FFF2-40B4-BE49-F238E27FC236}">
                  <a16:creationId xmlns:a16="http://schemas.microsoft.com/office/drawing/2014/main" id="{16BDEA29-FB8E-6128-7F78-ADF60EF04EBB}"/>
                </a:ext>
              </a:extLst>
            </p:cNvPr>
            <p:cNvSpPr/>
            <p:nvPr/>
          </p:nvSpPr>
          <p:spPr>
            <a:xfrm>
              <a:off x="2090264" y="2575954"/>
              <a:ext cx="48260" cy="36830"/>
            </a:xfrm>
            <a:custGeom>
              <a:avLst/>
              <a:gdLst/>
              <a:ahLst/>
              <a:cxnLst/>
              <a:rect l="l" t="t" r="r" b="b"/>
              <a:pathLst>
                <a:path w="48260" h="36830">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77" name="object 69">
              <a:extLst>
                <a:ext uri="{FF2B5EF4-FFF2-40B4-BE49-F238E27FC236}">
                  <a16:creationId xmlns:a16="http://schemas.microsoft.com/office/drawing/2014/main" id="{DE3BD147-66BE-D027-7829-5C639AA50D2C}"/>
                </a:ext>
              </a:extLst>
            </p:cNvPr>
            <p:cNvSpPr/>
            <p:nvPr/>
          </p:nvSpPr>
          <p:spPr>
            <a:xfrm>
              <a:off x="2090264" y="2575954"/>
              <a:ext cx="48260" cy="36830"/>
            </a:xfrm>
            <a:custGeom>
              <a:avLst/>
              <a:gdLst/>
              <a:ahLst/>
              <a:cxnLst/>
              <a:rect l="l" t="t" r="r" b="b"/>
              <a:pathLst>
                <a:path w="48260" h="36830">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sp>
          <p:nvSpPr>
            <p:cNvPr id="78" name="object 70">
              <a:extLst>
                <a:ext uri="{FF2B5EF4-FFF2-40B4-BE49-F238E27FC236}">
                  <a16:creationId xmlns:a16="http://schemas.microsoft.com/office/drawing/2014/main" id="{6F6C488A-EEF0-CF2F-562B-8831696EEA4F}"/>
                </a:ext>
              </a:extLst>
            </p:cNvPr>
            <p:cNvSpPr/>
            <p:nvPr/>
          </p:nvSpPr>
          <p:spPr>
            <a:xfrm>
              <a:off x="1647113" y="2900519"/>
              <a:ext cx="0" cy="662305"/>
            </a:xfrm>
            <a:custGeom>
              <a:avLst/>
              <a:gdLst/>
              <a:ahLst/>
              <a:cxnLst/>
              <a:rect l="l" t="t" r="r" b="b"/>
              <a:pathLst>
                <a:path h="662304">
                  <a:moveTo>
                    <a:pt x="0" y="0"/>
                  </a:moveTo>
                  <a:lnTo>
                    <a:pt x="0" y="661807"/>
                  </a:lnTo>
                </a:path>
              </a:pathLst>
            </a:custGeom>
            <a:ln w="5060">
              <a:solidFill>
                <a:srgbClr val="000000"/>
              </a:solidFill>
            </a:ln>
          </p:spPr>
          <p:txBody>
            <a:bodyPr wrap="square" lIns="0" tIns="0" rIns="0" bIns="0" rtlCol="0"/>
            <a:lstStyle/>
            <a:p>
              <a:endParaRPr/>
            </a:p>
          </p:txBody>
        </p:sp>
        <p:sp>
          <p:nvSpPr>
            <p:cNvPr id="79" name="object 71">
              <a:extLst>
                <a:ext uri="{FF2B5EF4-FFF2-40B4-BE49-F238E27FC236}">
                  <a16:creationId xmlns:a16="http://schemas.microsoft.com/office/drawing/2014/main" id="{A57771EF-D499-3BC8-5971-58C21A4A45D3}"/>
                </a:ext>
              </a:extLst>
            </p:cNvPr>
            <p:cNvSpPr/>
            <p:nvPr/>
          </p:nvSpPr>
          <p:spPr>
            <a:xfrm>
              <a:off x="1628744" y="3562326"/>
              <a:ext cx="36830" cy="48260"/>
            </a:xfrm>
            <a:custGeom>
              <a:avLst/>
              <a:gdLst/>
              <a:ahLst/>
              <a:cxnLst/>
              <a:rect l="l" t="t" r="r" b="b"/>
              <a:pathLst>
                <a:path w="36830" h="48260">
                  <a:moveTo>
                    <a:pt x="36738" y="0"/>
                  </a:moveTo>
                  <a:lnTo>
                    <a:pt x="0" y="0"/>
                  </a:lnTo>
                  <a:lnTo>
                    <a:pt x="6392" y="13438"/>
                  </a:lnTo>
                  <a:lnTo>
                    <a:pt x="11957" y="27728"/>
                  </a:lnTo>
                  <a:lnTo>
                    <a:pt x="16136" y="40096"/>
                  </a:lnTo>
                  <a:lnTo>
                    <a:pt x="18369" y="47768"/>
                  </a:lnTo>
                  <a:lnTo>
                    <a:pt x="20601" y="40096"/>
                  </a:lnTo>
                  <a:lnTo>
                    <a:pt x="24780" y="27728"/>
                  </a:lnTo>
                  <a:lnTo>
                    <a:pt x="30345" y="13438"/>
                  </a:lnTo>
                  <a:lnTo>
                    <a:pt x="36738" y="0"/>
                  </a:lnTo>
                  <a:close/>
                </a:path>
              </a:pathLst>
            </a:custGeom>
            <a:solidFill>
              <a:srgbClr val="000000"/>
            </a:solidFill>
          </p:spPr>
          <p:txBody>
            <a:bodyPr wrap="square" lIns="0" tIns="0" rIns="0" bIns="0" rtlCol="0"/>
            <a:lstStyle/>
            <a:p>
              <a:endParaRPr/>
            </a:p>
          </p:txBody>
        </p:sp>
        <p:sp>
          <p:nvSpPr>
            <p:cNvPr id="80" name="object 72">
              <a:extLst>
                <a:ext uri="{FF2B5EF4-FFF2-40B4-BE49-F238E27FC236}">
                  <a16:creationId xmlns:a16="http://schemas.microsoft.com/office/drawing/2014/main" id="{95B67221-F30C-BEFA-D736-5710D2A6E5F5}"/>
                </a:ext>
              </a:extLst>
            </p:cNvPr>
            <p:cNvSpPr/>
            <p:nvPr/>
          </p:nvSpPr>
          <p:spPr>
            <a:xfrm>
              <a:off x="1628744" y="3562326"/>
              <a:ext cx="36830" cy="48260"/>
            </a:xfrm>
            <a:custGeom>
              <a:avLst/>
              <a:gdLst/>
              <a:ahLst/>
              <a:cxnLst/>
              <a:rect l="l" t="t" r="r" b="b"/>
              <a:pathLst>
                <a:path w="36830" h="48260">
                  <a:moveTo>
                    <a:pt x="18369" y="47768"/>
                  </a:moveTo>
                  <a:lnTo>
                    <a:pt x="20601" y="40096"/>
                  </a:lnTo>
                  <a:lnTo>
                    <a:pt x="24780" y="27728"/>
                  </a:lnTo>
                  <a:lnTo>
                    <a:pt x="30345" y="13438"/>
                  </a:lnTo>
                  <a:lnTo>
                    <a:pt x="36738" y="0"/>
                  </a:lnTo>
                  <a:lnTo>
                    <a:pt x="0" y="0"/>
                  </a:lnTo>
                  <a:lnTo>
                    <a:pt x="6392" y="13438"/>
                  </a:lnTo>
                  <a:lnTo>
                    <a:pt x="11957" y="27728"/>
                  </a:lnTo>
                  <a:lnTo>
                    <a:pt x="16136" y="40096"/>
                  </a:lnTo>
                  <a:lnTo>
                    <a:pt x="18369" y="47768"/>
                  </a:lnTo>
                  <a:close/>
                </a:path>
              </a:pathLst>
            </a:custGeom>
            <a:ln w="5060">
              <a:solidFill>
                <a:srgbClr val="000000"/>
              </a:solidFill>
            </a:ln>
          </p:spPr>
          <p:txBody>
            <a:bodyPr wrap="square" lIns="0" tIns="0" rIns="0" bIns="0" rtlCol="0"/>
            <a:lstStyle/>
            <a:p>
              <a:endParaRPr/>
            </a:p>
          </p:txBody>
        </p:sp>
        <p:sp>
          <p:nvSpPr>
            <p:cNvPr id="81" name="object 73">
              <a:extLst>
                <a:ext uri="{FF2B5EF4-FFF2-40B4-BE49-F238E27FC236}">
                  <a16:creationId xmlns:a16="http://schemas.microsoft.com/office/drawing/2014/main" id="{B8861095-0800-16D2-25D4-D7D7C38656A0}"/>
                </a:ext>
              </a:extLst>
            </p:cNvPr>
            <p:cNvSpPr/>
            <p:nvPr/>
          </p:nvSpPr>
          <p:spPr>
            <a:xfrm>
              <a:off x="2079831" y="3926723"/>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82" name="object 74">
              <a:extLst>
                <a:ext uri="{FF2B5EF4-FFF2-40B4-BE49-F238E27FC236}">
                  <a16:creationId xmlns:a16="http://schemas.microsoft.com/office/drawing/2014/main" id="{232CC797-A76A-2622-2581-E5130A566F81}"/>
                </a:ext>
              </a:extLst>
            </p:cNvPr>
            <p:cNvSpPr/>
            <p:nvPr/>
          </p:nvSpPr>
          <p:spPr>
            <a:xfrm>
              <a:off x="2561635" y="3908354"/>
              <a:ext cx="48260" cy="36830"/>
            </a:xfrm>
            <a:custGeom>
              <a:avLst/>
              <a:gdLst/>
              <a:ahLst/>
              <a:cxnLst/>
              <a:rect l="l" t="t" r="r" b="b"/>
              <a:pathLst>
                <a:path w="48260" h="36829">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83" name="object 75">
              <a:extLst>
                <a:ext uri="{FF2B5EF4-FFF2-40B4-BE49-F238E27FC236}">
                  <a16:creationId xmlns:a16="http://schemas.microsoft.com/office/drawing/2014/main" id="{506DE921-523D-9DA5-F6BE-61D3812A2032}"/>
                </a:ext>
              </a:extLst>
            </p:cNvPr>
            <p:cNvSpPr/>
            <p:nvPr/>
          </p:nvSpPr>
          <p:spPr>
            <a:xfrm>
              <a:off x="2561635" y="3908354"/>
              <a:ext cx="48260" cy="36830"/>
            </a:xfrm>
            <a:custGeom>
              <a:avLst/>
              <a:gdLst/>
              <a:ahLst/>
              <a:cxnLst/>
              <a:rect l="l" t="t" r="r" b="b"/>
              <a:pathLst>
                <a:path w="48260" h="36829">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84" name="object 76">
              <a:extLst>
                <a:ext uri="{FF2B5EF4-FFF2-40B4-BE49-F238E27FC236}">
                  <a16:creationId xmlns:a16="http://schemas.microsoft.com/office/drawing/2014/main" id="{53E7C068-06FB-5463-988C-63726CBCB4DA}"/>
                </a:ext>
              </a:extLst>
            </p:cNvPr>
            <p:cNvSpPr/>
            <p:nvPr/>
          </p:nvSpPr>
          <p:spPr>
            <a:xfrm>
              <a:off x="3485272" y="3926723"/>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85" name="object 77">
              <a:extLst>
                <a:ext uri="{FF2B5EF4-FFF2-40B4-BE49-F238E27FC236}">
                  <a16:creationId xmlns:a16="http://schemas.microsoft.com/office/drawing/2014/main" id="{6EC2F4C0-AD0F-8A77-9F9B-C633D817F7C9}"/>
                </a:ext>
              </a:extLst>
            </p:cNvPr>
            <p:cNvSpPr/>
            <p:nvPr/>
          </p:nvSpPr>
          <p:spPr>
            <a:xfrm>
              <a:off x="3967077" y="3908354"/>
              <a:ext cx="48260" cy="36830"/>
            </a:xfrm>
            <a:custGeom>
              <a:avLst/>
              <a:gdLst/>
              <a:ahLst/>
              <a:cxnLst/>
              <a:rect l="l" t="t" r="r" b="b"/>
              <a:pathLst>
                <a:path w="48260" h="36829">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86" name="object 78">
              <a:extLst>
                <a:ext uri="{FF2B5EF4-FFF2-40B4-BE49-F238E27FC236}">
                  <a16:creationId xmlns:a16="http://schemas.microsoft.com/office/drawing/2014/main" id="{E57EB593-CB5E-CE43-857B-7CC922F9FB6D}"/>
                </a:ext>
              </a:extLst>
            </p:cNvPr>
            <p:cNvSpPr/>
            <p:nvPr/>
          </p:nvSpPr>
          <p:spPr>
            <a:xfrm>
              <a:off x="3967077" y="3908354"/>
              <a:ext cx="48260" cy="36830"/>
            </a:xfrm>
            <a:custGeom>
              <a:avLst/>
              <a:gdLst/>
              <a:ahLst/>
              <a:cxnLst/>
              <a:rect l="l" t="t" r="r" b="b"/>
              <a:pathLst>
                <a:path w="48260" h="36829">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511742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1CC0-5EBF-DEEF-7F87-40048CCF65C7}"/>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69FC8CB-EDA6-CE14-D8F7-07E284CB962A}"/>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ED9B67BA-D12B-B989-2A9B-21E3325C0544}"/>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object 5">
            <a:extLst>
              <a:ext uri="{FF2B5EF4-FFF2-40B4-BE49-F238E27FC236}">
                <a16:creationId xmlns:a16="http://schemas.microsoft.com/office/drawing/2014/main" id="{FB13689F-E08A-98B0-9BA4-144F871C4578}"/>
              </a:ext>
            </a:extLst>
          </p:cNvPr>
          <p:cNvPicPr/>
          <p:nvPr/>
        </p:nvPicPr>
        <p:blipFill>
          <a:blip r:embed="rId3" cstate="print"/>
          <a:stretch>
            <a:fillRect/>
          </a:stretch>
        </p:blipFill>
        <p:spPr>
          <a:xfrm>
            <a:off x="6590701" y="1078147"/>
            <a:ext cx="5601299" cy="5779853"/>
          </a:xfrm>
          <a:prstGeom prst="rect">
            <a:avLst/>
          </a:prstGeom>
        </p:spPr>
      </p:pic>
      <p:sp>
        <p:nvSpPr>
          <p:cNvPr id="6" name="object 79">
            <a:extLst>
              <a:ext uri="{FF2B5EF4-FFF2-40B4-BE49-F238E27FC236}">
                <a16:creationId xmlns:a16="http://schemas.microsoft.com/office/drawing/2014/main" id="{C6EFD41F-58E1-86DF-3751-B1AC432D3249}"/>
              </a:ext>
            </a:extLst>
          </p:cNvPr>
          <p:cNvSpPr txBox="1"/>
          <p:nvPr/>
        </p:nvSpPr>
        <p:spPr>
          <a:xfrm>
            <a:off x="555057" y="826916"/>
            <a:ext cx="4983634" cy="5128840"/>
          </a:xfrm>
          <a:prstGeom prst="rect">
            <a:avLst/>
          </a:prstGeom>
        </p:spPr>
        <p:txBody>
          <a:bodyPr vert="horz" wrap="square" lIns="0" tIns="12065" rIns="0" bIns="0" rtlCol="0">
            <a:spAutoFit/>
          </a:bodyPr>
          <a:lstStyle/>
          <a:p>
            <a:pPr>
              <a:lnSpc>
                <a:spcPct val="100000"/>
              </a:lnSpc>
              <a:spcBef>
                <a:spcPts val="60"/>
              </a:spcBef>
            </a:pPr>
            <a:endParaRPr sz="1600" b="1" dirty="0">
              <a:cs typeface="SimSun"/>
            </a:endParaRPr>
          </a:p>
          <a:p>
            <a:pPr marL="12700" marR="5080">
              <a:lnSpc>
                <a:spcPct val="130400"/>
              </a:lnSpc>
            </a:pPr>
            <a:r>
              <a:rPr sz="1600" b="1" spc="-5" dirty="0" err="1">
                <a:cs typeface="SimSun"/>
              </a:rPr>
              <a:t>图像处理部分被分为以下五个功能模块，每个模块以插件（动态链接库</a:t>
            </a:r>
            <a:r>
              <a:rPr sz="1600" b="1" spc="-145" dirty="0">
                <a:cs typeface="SimSun"/>
              </a:rPr>
              <a:t> </a:t>
            </a:r>
            <a:r>
              <a:rPr sz="1600" b="1" dirty="0" err="1">
                <a:cs typeface="Georgia"/>
              </a:rPr>
              <a:t>DL</a:t>
            </a:r>
            <a:r>
              <a:rPr sz="1600" b="1" spc="-5" dirty="0" err="1">
                <a:cs typeface="Georgia"/>
              </a:rPr>
              <a:t>L</a:t>
            </a:r>
            <a:r>
              <a:rPr sz="1600" b="1" spc="-5" dirty="0" err="1">
                <a:cs typeface="SimSun"/>
              </a:rPr>
              <a:t>）的形式加入程序</a:t>
            </a:r>
            <a:r>
              <a:rPr sz="1600" b="1" spc="-5" dirty="0">
                <a:cs typeface="SimSun"/>
              </a:rPr>
              <a:t>：</a:t>
            </a:r>
            <a:endParaRPr lang="en-US" sz="1600" b="1" spc="-5" dirty="0">
              <a:cs typeface="SimSun"/>
            </a:endParaRPr>
          </a:p>
          <a:p>
            <a:pPr marL="12700" marR="5080">
              <a:lnSpc>
                <a:spcPct val="130400"/>
              </a:lnSpc>
            </a:pPr>
            <a:r>
              <a:rPr sz="1600" spc="-5" dirty="0" err="1">
                <a:cs typeface="SimSun"/>
              </a:rPr>
              <a:t>在后续内容中，将详细介绍每个插件的功能和实现方法</a:t>
            </a:r>
            <a:endParaRPr sz="1600" dirty="0">
              <a:cs typeface="SimSun"/>
            </a:endParaRPr>
          </a:p>
          <a:p>
            <a:pPr marL="391795" marR="5080" indent="-208279">
              <a:lnSpc>
                <a:spcPct val="130400"/>
              </a:lnSpc>
              <a:spcBef>
                <a:spcPts val="775"/>
              </a:spcBef>
              <a:buFont typeface="Georgia"/>
              <a:buAutoNum type="arabicParenR"/>
              <a:tabLst>
                <a:tab pos="392430" algn="l"/>
              </a:tabLst>
            </a:pPr>
            <a:r>
              <a:rPr sz="1600" spc="10" dirty="0">
                <a:cs typeface="SimSun"/>
              </a:rPr>
              <a:t>摄像头视频流图片截取及重采样等预处理插</a:t>
            </a:r>
            <a:r>
              <a:rPr sz="1600" spc="-5" dirty="0">
                <a:cs typeface="SimSun"/>
              </a:rPr>
              <a:t>件</a:t>
            </a:r>
            <a:r>
              <a:rPr sz="1600" spc="10" dirty="0">
                <a:cs typeface="SimSun"/>
              </a:rPr>
              <a:t>：负责从摄像头获取视频</a:t>
            </a:r>
            <a:r>
              <a:rPr sz="1600" spc="-5" dirty="0">
                <a:cs typeface="SimSun"/>
              </a:rPr>
              <a:t>流</a:t>
            </a:r>
            <a:r>
              <a:rPr sz="1600" spc="10" dirty="0">
                <a:cs typeface="SimSun"/>
              </a:rPr>
              <a:t>，并</a:t>
            </a:r>
            <a:r>
              <a:rPr sz="1600" spc="-5" dirty="0">
                <a:cs typeface="SimSun"/>
              </a:rPr>
              <a:t>进 行必要的重采样等预处理操作。</a:t>
            </a:r>
            <a:endParaRPr sz="1600" dirty="0">
              <a:cs typeface="SimSun"/>
            </a:endParaRPr>
          </a:p>
          <a:p>
            <a:pPr>
              <a:lnSpc>
                <a:spcPct val="100000"/>
              </a:lnSpc>
              <a:spcBef>
                <a:spcPts val="40"/>
              </a:spcBef>
              <a:buFont typeface="Georgia"/>
              <a:buAutoNum type="arabicParenR"/>
            </a:pPr>
            <a:endParaRPr sz="1600" dirty="0">
              <a:cs typeface="SimSun"/>
            </a:endParaRPr>
          </a:p>
          <a:p>
            <a:pPr marL="391795" indent="-208915">
              <a:lnSpc>
                <a:spcPct val="100000"/>
              </a:lnSpc>
              <a:buFont typeface="Georgia"/>
              <a:buAutoNum type="arabicParenR"/>
              <a:tabLst>
                <a:tab pos="392430" algn="l"/>
              </a:tabLst>
            </a:pPr>
            <a:r>
              <a:rPr sz="1600" spc="-5" dirty="0">
                <a:cs typeface="SimSun"/>
              </a:rPr>
              <a:t>人脸检测及定位插件：用于检测图像中的人脸，并确定其位置。</a:t>
            </a:r>
            <a:endParaRPr sz="1600" dirty="0">
              <a:cs typeface="SimSun"/>
            </a:endParaRPr>
          </a:p>
          <a:p>
            <a:pPr marL="391795" indent="-208915">
              <a:lnSpc>
                <a:spcPct val="100000"/>
              </a:lnSpc>
              <a:spcBef>
                <a:spcPts val="1450"/>
              </a:spcBef>
              <a:buFont typeface="Georgia"/>
              <a:buAutoNum type="arabicParenR"/>
              <a:tabLst>
                <a:tab pos="392430" algn="l"/>
              </a:tabLst>
            </a:pPr>
            <a:r>
              <a:rPr sz="1600" spc="-5" dirty="0">
                <a:cs typeface="SimSun"/>
              </a:rPr>
              <a:t>眼睛、鼻子跟踪插件：追踪眼睛和鼻子的位置，以便进行更细致的分析。</a:t>
            </a:r>
            <a:endParaRPr sz="1600" dirty="0">
              <a:cs typeface="SimSun"/>
            </a:endParaRPr>
          </a:p>
          <a:p>
            <a:pPr marL="391795" indent="-208915">
              <a:lnSpc>
                <a:spcPct val="100000"/>
              </a:lnSpc>
              <a:spcBef>
                <a:spcPts val="1455"/>
              </a:spcBef>
              <a:buFont typeface="Georgia"/>
              <a:buAutoNum type="arabicParenR"/>
              <a:tabLst>
                <a:tab pos="392430" algn="l"/>
              </a:tabLst>
            </a:pPr>
            <a:r>
              <a:rPr sz="1600" spc="-5" dirty="0">
                <a:cs typeface="SimSun"/>
              </a:rPr>
              <a:t>眨眼检测及眼鼻定位插件：检测眨眼行为，并精确定位眼睛和鼻子的特征。</a:t>
            </a:r>
            <a:endParaRPr sz="1600" dirty="0">
              <a:cs typeface="SimSun"/>
            </a:endParaRPr>
          </a:p>
          <a:p>
            <a:pPr marL="391795" marR="5080" indent="-208279">
              <a:lnSpc>
                <a:spcPct val="130400"/>
              </a:lnSpc>
              <a:spcBef>
                <a:spcPts val="1010"/>
              </a:spcBef>
              <a:buFont typeface="Georgia"/>
              <a:buAutoNum type="arabicParenR"/>
              <a:tabLst>
                <a:tab pos="392430" algn="l"/>
              </a:tabLst>
            </a:pPr>
            <a:r>
              <a:rPr sz="1600" spc="10" dirty="0">
                <a:cs typeface="SimSun"/>
              </a:rPr>
              <a:t>疲劳瞌睡分析及报警插</a:t>
            </a:r>
            <a:r>
              <a:rPr sz="1600" spc="-5" dirty="0">
                <a:cs typeface="SimSun"/>
              </a:rPr>
              <a:t>件</a:t>
            </a:r>
            <a:r>
              <a:rPr sz="1600" spc="10" dirty="0">
                <a:cs typeface="SimSun"/>
              </a:rPr>
              <a:t>：分析眼睛状</a:t>
            </a:r>
            <a:r>
              <a:rPr sz="1600" spc="-5" dirty="0">
                <a:cs typeface="SimSun"/>
              </a:rPr>
              <a:t>态</a:t>
            </a:r>
            <a:r>
              <a:rPr sz="1600" spc="10" dirty="0">
                <a:cs typeface="SimSun"/>
              </a:rPr>
              <a:t>，判断是否出现疲劳或瞌</a:t>
            </a:r>
            <a:r>
              <a:rPr sz="1600" spc="-5" dirty="0">
                <a:cs typeface="SimSun"/>
              </a:rPr>
              <a:t>睡</a:t>
            </a:r>
            <a:r>
              <a:rPr sz="1600" spc="10" dirty="0">
                <a:cs typeface="SimSun"/>
              </a:rPr>
              <a:t>，并在必</a:t>
            </a:r>
            <a:r>
              <a:rPr sz="1600" spc="-5" dirty="0">
                <a:cs typeface="SimSun"/>
              </a:rPr>
              <a:t>要 时发出报警。</a:t>
            </a:r>
            <a:endParaRPr sz="1600" dirty="0">
              <a:cs typeface="SimSun"/>
            </a:endParaRPr>
          </a:p>
        </p:txBody>
      </p:sp>
    </p:spTree>
    <p:extLst>
      <p:ext uri="{BB962C8B-B14F-4D97-AF65-F5344CB8AC3E}">
        <p14:creationId xmlns:p14="http://schemas.microsoft.com/office/powerpoint/2010/main" val="3952868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DF713-13A4-2483-D97C-F61E2A6A046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844AD40-C344-A57D-E06C-8BB4D0223DB6}"/>
              </a:ext>
            </a:extLst>
          </p:cNvPr>
          <p:cNvSpPr txBox="1"/>
          <p:nvPr/>
        </p:nvSpPr>
        <p:spPr>
          <a:xfrm>
            <a:off x="8614610" y="180585"/>
            <a:ext cx="3022333" cy="646331"/>
          </a:xfrm>
          <a:prstGeom prst="rect">
            <a:avLst/>
          </a:prstGeom>
          <a:noFill/>
        </p:spPr>
        <p:txBody>
          <a:bodyPr wrap="square" rtlCol="0">
            <a:spAutoFit/>
          </a:bodyPr>
          <a:lstStyle/>
          <a:p>
            <a:pPr algn="r"/>
            <a:r>
              <a:rPr lang="zh-CN" altLang="en-US" sz="3600" b="1" spc="300" dirty="0">
                <a:solidFill>
                  <a:schemeClr val="tx1">
                    <a:lumMod val="75000"/>
                    <a:lumOff val="25000"/>
                  </a:schemeClr>
                </a:solidFill>
                <a:latin typeface="微软雅黑" panose="020B0503020204020204" pitchFamily="34" charset="-122"/>
                <a:ea typeface="微软雅黑" panose="020B0503020204020204" pitchFamily="34" charset="-122"/>
              </a:rPr>
              <a:t>系统设计</a:t>
            </a:r>
          </a:p>
        </p:txBody>
      </p:sp>
      <p:cxnSp>
        <p:nvCxnSpPr>
          <p:cNvPr id="3" name="直接连接符 2">
            <a:extLst>
              <a:ext uri="{FF2B5EF4-FFF2-40B4-BE49-F238E27FC236}">
                <a16:creationId xmlns:a16="http://schemas.microsoft.com/office/drawing/2014/main" id="{E36546F1-1456-9757-2732-0979E1ADBACA}"/>
              </a:ext>
            </a:extLst>
          </p:cNvPr>
          <p:cNvCxnSpPr>
            <a:cxnSpLocks/>
          </p:cNvCxnSpPr>
          <p:nvPr/>
        </p:nvCxnSpPr>
        <p:spPr>
          <a:xfrm>
            <a:off x="8614610" y="914399"/>
            <a:ext cx="302233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896C244-918F-EEDE-6EE3-5C6063912F22}"/>
              </a:ext>
            </a:extLst>
          </p:cNvPr>
          <p:cNvSpPr txBox="1"/>
          <p:nvPr/>
        </p:nvSpPr>
        <p:spPr>
          <a:xfrm>
            <a:off x="943640" y="365251"/>
            <a:ext cx="6097772" cy="461665"/>
          </a:xfrm>
          <a:prstGeom prst="rect">
            <a:avLst/>
          </a:prstGeom>
          <a:noFill/>
        </p:spPr>
        <p:txBody>
          <a:bodyPr wrap="square">
            <a:spAutoFit/>
          </a:bodyPr>
          <a:lstStyle/>
          <a:p>
            <a:r>
              <a:rPr lang="zh-CN" altLang="en-US" sz="2400" b="1" dirty="0">
                <a:latin typeface="+mj-lt"/>
              </a:rPr>
              <a:t>摄像头视频流图片截取、重采样等处理插件</a:t>
            </a:r>
          </a:p>
        </p:txBody>
      </p:sp>
      <p:sp>
        <p:nvSpPr>
          <p:cNvPr id="7" name="object 5">
            <a:extLst>
              <a:ext uri="{FF2B5EF4-FFF2-40B4-BE49-F238E27FC236}">
                <a16:creationId xmlns:a16="http://schemas.microsoft.com/office/drawing/2014/main" id="{86BE6DC5-386A-A989-F76B-79329A1D6792}"/>
              </a:ext>
            </a:extLst>
          </p:cNvPr>
          <p:cNvSpPr txBox="1"/>
          <p:nvPr/>
        </p:nvSpPr>
        <p:spPr>
          <a:xfrm>
            <a:off x="1099783" y="997530"/>
            <a:ext cx="5785485" cy="618118"/>
          </a:xfrm>
          <a:prstGeom prst="rect">
            <a:avLst/>
          </a:prstGeom>
        </p:spPr>
        <p:txBody>
          <a:bodyPr vert="horz" wrap="square" lIns="0" tIns="12700" rIns="0" bIns="0" rtlCol="0">
            <a:spAutoFit/>
          </a:bodyPr>
          <a:lstStyle/>
          <a:p>
            <a:pPr marL="12700" marR="5080">
              <a:lnSpc>
                <a:spcPct val="130400"/>
              </a:lnSpc>
              <a:spcBef>
                <a:spcPts val="100"/>
              </a:spcBef>
            </a:pPr>
            <a:r>
              <a:rPr sz="1600" spc="-5" dirty="0" err="1">
                <a:latin typeface="SimSun"/>
                <a:cs typeface="SimSun"/>
              </a:rPr>
              <a:t>本插件较为简单</a:t>
            </a:r>
            <a:r>
              <a:rPr sz="1600" spc="-114" dirty="0" err="1">
                <a:latin typeface="SimSun"/>
                <a:cs typeface="SimSun"/>
              </a:rPr>
              <a:t>，</a:t>
            </a:r>
            <a:r>
              <a:rPr sz="1600" spc="-5" dirty="0" err="1">
                <a:latin typeface="SimSun"/>
                <a:cs typeface="SimSun"/>
              </a:rPr>
              <a:t>主要作用是初始化</a:t>
            </a:r>
            <a:r>
              <a:rPr sz="1600" spc="-180" dirty="0">
                <a:latin typeface="SimSun"/>
                <a:cs typeface="SimSun"/>
              </a:rPr>
              <a:t> </a:t>
            </a:r>
            <a:r>
              <a:rPr sz="1600" b="1" spc="-40" dirty="0">
                <a:latin typeface="Georgia"/>
                <a:cs typeface="Georgia"/>
              </a:rPr>
              <a:t>pImgPr</a:t>
            </a:r>
            <a:r>
              <a:rPr sz="1600" b="1" spc="-5" dirty="0">
                <a:latin typeface="Georgia"/>
                <a:cs typeface="Georgia"/>
              </a:rPr>
              <a:t>o</a:t>
            </a:r>
            <a:r>
              <a:rPr sz="1600" b="1" spc="-30" dirty="0">
                <a:latin typeface="Georgia"/>
                <a:cs typeface="Georgia"/>
              </a:rPr>
              <a:t>cBuf</a:t>
            </a:r>
            <a:r>
              <a:rPr sz="1600" b="1" spc="120" dirty="0">
                <a:latin typeface="Georgia"/>
                <a:cs typeface="Georgia"/>
              </a:rPr>
              <a:t> </a:t>
            </a:r>
            <a:r>
              <a:rPr sz="1600" spc="-5" dirty="0">
                <a:latin typeface="SimSun"/>
                <a:cs typeface="SimSun"/>
              </a:rPr>
              <a:t>向量</a:t>
            </a:r>
            <a:r>
              <a:rPr sz="1600" spc="-114" dirty="0">
                <a:latin typeface="SimSun"/>
                <a:cs typeface="SimSun"/>
              </a:rPr>
              <a:t>，</a:t>
            </a:r>
            <a:r>
              <a:rPr sz="1600" spc="-5" dirty="0">
                <a:latin typeface="SimSun"/>
                <a:cs typeface="SimSun"/>
              </a:rPr>
              <a:t>并为后面插件做一些准备 工作，插件的具体工作流程如下</a:t>
            </a:r>
            <a:r>
              <a:rPr sz="1600" b="1" spc="-70" dirty="0">
                <a:latin typeface="Georgia"/>
                <a:cs typeface="Georgia"/>
              </a:rPr>
              <a:t>:</a:t>
            </a:r>
            <a:endParaRPr sz="1600" dirty="0">
              <a:latin typeface="Georgia"/>
              <a:cs typeface="Georgia"/>
            </a:endParaRPr>
          </a:p>
        </p:txBody>
      </p:sp>
      <p:grpSp>
        <p:nvGrpSpPr>
          <p:cNvPr id="89" name="object 6">
            <a:extLst>
              <a:ext uri="{FF2B5EF4-FFF2-40B4-BE49-F238E27FC236}">
                <a16:creationId xmlns:a16="http://schemas.microsoft.com/office/drawing/2014/main" id="{D365B682-9662-51F5-0257-09D62F504F97}"/>
              </a:ext>
            </a:extLst>
          </p:cNvPr>
          <p:cNvGrpSpPr/>
          <p:nvPr/>
        </p:nvGrpSpPr>
        <p:grpSpPr>
          <a:xfrm>
            <a:off x="1288814" y="2061952"/>
            <a:ext cx="865505" cy="612775"/>
            <a:chOff x="1214386" y="1955626"/>
            <a:chExt cx="865505" cy="612775"/>
          </a:xfrm>
        </p:grpSpPr>
        <p:sp>
          <p:nvSpPr>
            <p:cNvPr id="90" name="object 7">
              <a:extLst>
                <a:ext uri="{FF2B5EF4-FFF2-40B4-BE49-F238E27FC236}">
                  <a16:creationId xmlns:a16="http://schemas.microsoft.com/office/drawing/2014/main" id="{ABAABADD-D02F-1422-19E8-773D24BCD355}"/>
                </a:ext>
              </a:extLst>
            </p:cNvPr>
            <p:cNvSpPr/>
            <p:nvPr/>
          </p:nvSpPr>
          <p:spPr>
            <a:xfrm>
              <a:off x="1216926" y="1958166"/>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CCCCFF"/>
            </a:solidFill>
          </p:spPr>
          <p:txBody>
            <a:bodyPr wrap="square" lIns="0" tIns="0" rIns="0" bIns="0" rtlCol="0"/>
            <a:lstStyle/>
            <a:p>
              <a:endParaRPr/>
            </a:p>
          </p:txBody>
        </p:sp>
        <p:sp>
          <p:nvSpPr>
            <p:cNvPr id="91" name="object 8">
              <a:extLst>
                <a:ext uri="{FF2B5EF4-FFF2-40B4-BE49-F238E27FC236}">
                  <a16:creationId xmlns:a16="http://schemas.microsoft.com/office/drawing/2014/main" id="{6CD68FCB-4501-28C0-4409-FD8375D0B2BA}"/>
                </a:ext>
              </a:extLst>
            </p:cNvPr>
            <p:cNvSpPr/>
            <p:nvPr/>
          </p:nvSpPr>
          <p:spPr>
            <a:xfrm>
              <a:off x="1216926" y="1958166"/>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92" name="object 9">
            <a:extLst>
              <a:ext uri="{FF2B5EF4-FFF2-40B4-BE49-F238E27FC236}">
                <a16:creationId xmlns:a16="http://schemas.microsoft.com/office/drawing/2014/main" id="{24807320-D1E1-EB47-25EC-A184F4C944E5}"/>
              </a:ext>
            </a:extLst>
          </p:cNvPr>
          <p:cNvSpPr txBox="1"/>
          <p:nvPr/>
        </p:nvSpPr>
        <p:spPr>
          <a:xfrm>
            <a:off x="1553901" y="2258782"/>
            <a:ext cx="335280" cy="196849"/>
          </a:xfrm>
          <a:prstGeom prst="rect">
            <a:avLst/>
          </a:prstGeom>
        </p:spPr>
        <p:txBody>
          <a:bodyPr vert="horz" wrap="square" lIns="0" tIns="12065" rIns="0" bIns="0" rtlCol="0">
            <a:spAutoFit/>
          </a:bodyPr>
          <a:lstStyle/>
          <a:p>
            <a:pPr marL="12700">
              <a:lnSpc>
                <a:spcPct val="100000"/>
              </a:lnSpc>
              <a:spcBef>
                <a:spcPts val="95"/>
              </a:spcBef>
            </a:pPr>
            <a:r>
              <a:rPr sz="1200" spc="40" dirty="0">
                <a:latin typeface="SimSun"/>
                <a:cs typeface="SimSun"/>
              </a:rPr>
              <a:t>开</a:t>
            </a:r>
            <a:r>
              <a:rPr sz="1200" spc="-5" dirty="0">
                <a:latin typeface="SimSun"/>
                <a:cs typeface="SimSun"/>
              </a:rPr>
              <a:t>始</a:t>
            </a:r>
            <a:endParaRPr sz="1200">
              <a:latin typeface="SimSun"/>
              <a:cs typeface="SimSun"/>
            </a:endParaRPr>
          </a:p>
        </p:txBody>
      </p:sp>
      <p:grpSp>
        <p:nvGrpSpPr>
          <p:cNvPr id="93" name="object 10">
            <a:extLst>
              <a:ext uri="{FF2B5EF4-FFF2-40B4-BE49-F238E27FC236}">
                <a16:creationId xmlns:a16="http://schemas.microsoft.com/office/drawing/2014/main" id="{CD156676-1331-7181-F174-F379BA433D1A}"/>
              </a:ext>
            </a:extLst>
          </p:cNvPr>
          <p:cNvGrpSpPr/>
          <p:nvPr/>
        </p:nvGrpSpPr>
        <p:grpSpPr>
          <a:xfrm>
            <a:off x="2694256" y="2006523"/>
            <a:ext cx="865505" cy="723265"/>
            <a:chOff x="2619828" y="1900197"/>
            <a:chExt cx="865505" cy="723265"/>
          </a:xfrm>
        </p:grpSpPr>
        <p:sp>
          <p:nvSpPr>
            <p:cNvPr id="94" name="object 11">
              <a:extLst>
                <a:ext uri="{FF2B5EF4-FFF2-40B4-BE49-F238E27FC236}">
                  <a16:creationId xmlns:a16="http://schemas.microsoft.com/office/drawing/2014/main" id="{34A21577-8FC0-A9B7-B1F5-AC5F263E24AB}"/>
                </a:ext>
              </a:extLst>
            </p:cNvPr>
            <p:cNvSpPr/>
            <p:nvPr/>
          </p:nvSpPr>
          <p:spPr>
            <a:xfrm>
              <a:off x="2622368" y="1902737"/>
              <a:ext cx="860425" cy="718185"/>
            </a:xfrm>
            <a:custGeom>
              <a:avLst/>
              <a:gdLst/>
              <a:ahLst/>
              <a:cxnLst/>
              <a:rect l="l" t="t" r="r" b="b"/>
              <a:pathLst>
                <a:path w="860425" h="718185">
                  <a:moveTo>
                    <a:pt x="809763" y="0"/>
                  </a:moveTo>
                  <a:lnTo>
                    <a:pt x="50610" y="0"/>
                  </a:lnTo>
                  <a:lnTo>
                    <a:pt x="30910" y="3977"/>
                  </a:lnTo>
                  <a:lnTo>
                    <a:pt x="14823" y="14823"/>
                  </a:lnTo>
                  <a:lnTo>
                    <a:pt x="3977" y="30910"/>
                  </a:lnTo>
                  <a:lnTo>
                    <a:pt x="0" y="50610"/>
                  </a:lnTo>
                  <a:lnTo>
                    <a:pt x="0" y="667578"/>
                  </a:lnTo>
                  <a:lnTo>
                    <a:pt x="3977" y="687278"/>
                  </a:lnTo>
                  <a:lnTo>
                    <a:pt x="14823" y="703366"/>
                  </a:lnTo>
                  <a:lnTo>
                    <a:pt x="30910" y="714212"/>
                  </a:lnTo>
                  <a:lnTo>
                    <a:pt x="50610" y="718189"/>
                  </a:lnTo>
                  <a:lnTo>
                    <a:pt x="809763" y="718189"/>
                  </a:lnTo>
                  <a:lnTo>
                    <a:pt x="829463" y="714212"/>
                  </a:lnTo>
                  <a:lnTo>
                    <a:pt x="845550" y="703366"/>
                  </a:lnTo>
                  <a:lnTo>
                    <a:pt x="856396" y="687278"/>
                  </a:lnTo>
                  <a:lnTo>
                    <a:pt x="860374" y="667578"/>
                  </a:lnTo>
                  <a:lnTo>
                    <a:pt x="860374" y="50610"/>
                  </a:lnTo>
                  <a:lnTo>
                    <a:pt x="856396" y="30910"/>
                  </a:lnTo>
                  <a:lnTo>
                    <a:pt x="845550" y="14823"/>
                  </a:lnTo>
                  <a:lnTo>
                    <a:pt x="829463" y="3977"/>
                  </a:lnTo>
                  <a:lnTo>
                    <a:pt x="809763" y="0"/>
                  </a:lnTo>
                  <a:close/>
                </a:path>
              </a:pathLst>
            </a:custGeom>
            <a:solidFill>
              <a:srgbClr val="FFCCCC"/>
            </a:solidFill>
          </p:spPr>
          <p:txBody>
            <a:bodyPr wrap="square" lIns="0" tIns="0" rIns="0" bIns="0" rtlCol="0"/>
            <a:lstStyle/>
            <a:p>
              <a:endParaRPr/>
            </a:p>
          </p:txBody>
        </p:sp>
        <p:sp>
          <p:nvSpPr>
            <p:cNvPr id="95" name="object 12">
              <a:extLst>
                <a:ext uri="{FF2B5EF4-FFF2-40B4-BE49-F238E27FC236}">
                  <a16:creationId xmlns:a16="http://schemas.microsoft.com/office/drawing/2014/main" id="{AAFB5E68-FCD8-2846-2B4F-27FEFF7FC01D}"/>
                </a:ext>
              </a:extLst>
            </p:cNvPr>
            <p:cNvSpPr/>
            <p:nvPr/>
          </p:nvSpPr>
          <p:spPr>
            <a:xfrm>
              <a:off x="2622368" y="1902737"/>
              <a:ext cx="860425" cy="718185"/>
            </a:xfrm>
            <a:custGeom>
              <a:avLst/>
              <a:gdLst/>
              <a:ahLst/>
              <a:cxnLst/>
              <a:rect l="l" t="t" r="r" b="b"/>
              <a:pathLst>
                <a:path w="860425" h="718185">
                  <a:moveTo>
                    <a:pt x="809763" y="0"/>
                  </a:moveTo>
                  <a:lnTo>
                    <a:pt x="50610" y="0"/>
                  </a:lnTo>
                  <a:lnTo>
                    <a:pt x="30910" y="3977"/>
                  </a:lnTo>
                  <a:lnTo>
                    <a:pt x="14823" y="14823"/>
                  </a:lnTo>
                  <a:lnTo>
                    <a:pt x="3977" y="30910"/>
                  </a:lnTo>
                  <a:lnTo>
                    <a:pt x="0" y="50610"/>
                  </a:lnTo>
                  <a:lnTo>
                    <a:pt x="0" y="667578"/>
                  </a:lnTo>
                  <a:lnTo>
                    <a:pt x="3977" y="687278"/>
                  </a:lnTo>
                  <a:lnTo>
                    <a:pt x="14823" y="703366"/>
                  </a:lnTo>
                  <a:lnTo>
                    <a:pt x="30910" y="714212"/>
                  </a:lnTo>
                  <a:lnTo>
                    <a:pt x="50610" y="718189"/>
                  </a:lnTo>
                  <a:lnTo>
                    <a:pt x="809763" y="718189"/>
                  </a:lnTo>
                  <a:lnTo>
                    <a:pt x="829463" y="714212"/>
                  </a:lnTo>
                  <a:lnTo>
                    <a:pt x="845550" y="703366"/>
                  </a:lnTo>
                  <a:lnTo>
                    <a:pt x="856396" y="687278"/>
                  </a:lnTo>
                  <a:lnTo>
                    <a:pt x="860374" y="667578"/>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96" name="object 13">
            <a:extLst>
              <a:ext uri="{FF2B5EF4-FFF2-40B4-BE49-F238E27FC236}">
                <a16:creationId xmlns:a16="http://schemas.microsoft.com/office/drawing/2014/main" id="{D66B5FB5-8EEA-714C-16D5-4876BE496A63}"/>
              </a:ext>
            </a:extLst>
          </p:cNvPr>
          <p:cNvSpPr txBox="1"/>
          <p:nvPr/>
        </p:nvSpPr>
        <p:spPr>
          <a:xfrm>
            <a:off x="2734697" y="1963981"/>
            <a:ext cx="784860" cy="698974"/>
          </a:xfrm>
          <a:prstGeom prst="rect">
            <a:avLst/>
          </a:prstGeom>
        </p:spPr>
        <p:txBody>
          <a:bodyPr vert="horz" wrap="square" lIns="0" tIns="12700" rIns="0" bIns="0" rtlCol="0">
            <a:spAutoFit/>
          </a:bodyPr>
          <a:lstStyle/>
          <a:p>
            <a:pPr marL="12700" marR="5080" algn="just">
              <a:lnSpc>
                <a:spcPct val="130400"/>
              </a:lnSpc>
              <a:spcBef>
                <a:spcPts val="100"/>
              </a:spcBef>
            </a:pPr>
            <a:r>
              <a:rPr sz="1200" spc="-5" dirty="0">
                <a:latin typeface="SimSun"/>
                <a:cs typeface="SimSun"/>
              </a:rPr>
              <a:t>初始化各类 指针变量与 全局结构体</a:t>
            </a:r>
            <a:endParaRPr sz="1200">
              <a:latin typeface="SimSun"/>
              <a:cs typeface="SimSun"/>
            </a:endParaRPr>
          </a:p>
        </p:txBody>
      </p:sp>
      <p:grpSp>
        <p:nvGrpSpPr>
          <p:cNvPr id="97" name="object 14">
            <a:extLst>
              <a:ext uri="{FF2B5EF4-FFF2-40B4-BE49-F238E27FC236}">
                <a16:creationId xmlns:a16="http://schemas.microsoft.com/office/drawing/2014/main" id="{2F2AB783-4D3E-D1DE-006A-DBDE362384D3}"/>
              </a:ext>
            </a:extLst>
          </p:cNvPr>
          <p:cNvGrpSpPr/>
          <p:nvPr/>
        </p:nvGrpSpPr>
        <p:grpSpPr>
          <a:xfrm>
            <a:off x="4099698" y="2061952"/>
            <a:ext cx="865505" cy="612775"/>
            <a:chOff x="4025270" y="1955626"/>
            <a:chExt cx="865505" cy="612775"/>
          </a:xfrm>
        </p:grpSpPr>
        <p:sp>
          <p:nvSpPr>
            <p:cNvPr id="98" name="object 15">
              <a:extLst>
                <a:ext uri="{FF2B5EF4-FFF2-40B4-BE49-F238E27FC236}">
                  <a16:creationId xmlns:a16="http://schemas.microsoft.com/office/drawing/2014/main" id="{D9494AE9-7BDE-6ADE-5EB3-FD82C2D5ED30}"/>
                </a:ext>
              </a:extLst>
            </p:cNvPr>
            <p:cNvSpPr/>
            <p:nvPr/>
          </p:nvSpPr>
          <p:spPr>
            <a:xfrm>
              <a:off x="4027810" y="1958166"/>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CCFFCC"/>
            </a:solidFill>
          </p:spPr>
          <p:txBody>
            <a:bodyPr wrap="square" lIns="0" tIns="0" rIns="0" bIns="0" rtlCol="0"/>
            <a:lstStyle/>
            <a:p>
              <a:endParaRPr/>
            </a:p>
          </p:txBody>
        </p:sp>
        <p:sp>
          <p:nvSpPr>
            <p:cNvPr id="99" name="object 16">
              <a:extLst>
                <a:ext uri="{FF2B5EF4-FFF2-40B4-BE49-F238E27FC236}">
                  <a16:creationId xmlns:a16="http://schemas.microsoft.com/office/drawing/2014/main" id="{F7A730CE-AC20-947C-0090-3B0E117543D1}"/>
                </a:ext>
              </a:extLst>
            </p:cNvPr>
            <p:cNvSpPr/>
            <p:nvPr/>
          </p:nvSpPr>
          <p:spPr>
            <a:xfrm>
              <a:off x="4027810" y="1958166"/>
              <a:ext cx="860425" cy="607695"/>
            </a:xfrm>
            <a:custGeom>
              <a:avLst/>
              <a:gdLst/>
              <a:ahLst/>
              <a:cxnLst/>
              <a:rect l="l" t="t" r="r" b="b"/>
              <a:pathLst>
                <a:path w="860425" h="607694">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100" name="object 17">
            <a:extLst>
              <a:ext uri="{FF2B5EF4-FFF2-40B4-BE49-F238E27FC236}">
                <a16:creationId xmlns:a16="http://schemas.microsoft.com/office/drawing/2014/main" id="{25F07039-8BB3-D5D7-9E7D-A60CC90055DB}"/>
              </a:ext>
            </a:extLst>
          </p:cNvPr>
          <p:cNvSpPr txBox="1"/>
          <p:nvPr/>
        </p:nvSpPr>
        <p:spPr>
          <a:xfrm>
            <a:off x="4213040" y="2082942"/>
            <a:ext cx="638810" cy="458908"/>
          </a:xfrm>
          <a:prstGeom prst="rect">
            <a:avLst/>
          </a:prstGeom>
        </p:spPr>
        <p:txBody>
          <a:bodyPr vert="horz" wrap="square" lIns="0" tIns="12700" rIns="0" bIns="0" rtlCol="0">
            <a:spAutoFit/>
          </a:bodyPr>
          <a:lstStyle/>
          <a:p>
            <a:pPr marL="86995" marR="5080" indent="-74930">
              <a:lnSpc>
                <a:spcPct val="130400"/>
              </a:lnSpc>
              <a:spcBef>
                <a:spcPts val="100"/>
              </a:spcBef>
            </a:pPr>
            <a:r>
              <a:rPr sz="1200" spc="10" dirty="0">
                <a:latin typeface="SimSun"/>
                <a:cs typeface="SimSun"/>
              </a:rPr>
              <a:t>初始化</a:t>
            </a:r>
            <a:r>
              <a:rPr sz="1200" spc="-5" dirty="0">
                <a:latin typeface="SimSun"/>
                <a:cs typeface="SimSun"/>
              </a:rPr>
              <a:t>各 </a:t>
            </a:r>
            <a:r>
              <a:rPr sz="1200" spc="25" dirty="0">
                <a:latin typeface="SimSun"/>
                <a:cs typeface="SimSun"/>
              </a:rPr>
              <a:t>类信</a:t>
            </a:r>
            <a:r>
              <a:rPr sz="1200" spc="-5" dirty="0">
                <a:latin typeface="SimSun"/>
                <a:cs typeface="SimSun"/>
              </a:rPr>
              <a:t>号</a:t>
            </a:r>
            <a:endParaRPr sz="1200">
              <a:latin typeface="SimSun"/>
              <a:cs typeface="SimSun"/>
            </a:endParaRPr>
          </a:p>
        </p:txBody>
      </p:sp>
      <p:grpSp>
        <p:nvGrpSpPr>
          <p:cNvPr id="101" name="object 18">
            <a:extLst>
              <a:ext uri="{FF2B5EF4-FFF2-40B4-BE49-F238E27FC236}">
                <a16:creationId xmlns:a16="http://schemas.microsoft.com/office/drawing/2014/main" id="{59D1BF81-F697-936E-CD92-8340E9E5BD45}"/>
              </a:ext>
            </a:extLst>
          </p:cNvPr>
          <p:cNvGrpSpPr/>
          <p:nvPr/>
        </p:nvGrpSpPr>
        <p:grpSpPr>
          <a:xfrm>
            <a:off x="5505139" y="2061952"/>
            <a:ext cx="865505" cy="612775"/>
            <a:chOff x="5430711" y="1955626"/>
            <a:chExt cx="865505" cy="612775"/>
          </a:xfrm>
        </p:grpSpPr>
        <p:sp>
          <p:nvSpPr>
            <p:cNvPr id="102" name="object 19">
              <a:extLst>
                <a:ext uri="{FF2B5EF4-FFF2-40B4-BE49-F238E27FC236}">
                  <a16:creationId xmlns:a16="http://schemas.microsoft.com/office/drawing/2014/main" id="{2EDEAF78-3D4E-C8B3-58E9-9C0C14CD4046}"/>
                </a:ext>
              </a:extLst>
            </p:cNvPr>
            <p:cNvSpPr/>
            <p:nvPr/>
          </p:nvSpPr>
          <p:spPr>
            <a:xfrm>
              <a:off x="5433251" y="1958166"/>
              <a:ext cx="860425" cy="607695"/>
            </a:xfrm>
            <a:custGeom>
              <a:avLst/>
              <a:gdLst/>
              <a:ahLst/>
              <a:cxnLst/>
              <a:rect l="l" t="t" r="r" b="b"/>
              <a:pathLst>
                <a:path w="860425" h="607694">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solidFill>
              <a:srgbClr val="FFE5CC"/>
            </a:solidFill>
          </p:spPr>
          <p:txBody>
            <a:bodyPr wrap="square" lIns="0" tIns="0" rIns="0" bIns="0" rtlCol="0"/>
            <a:lstStyle/>
            <a:p>
              <a:endParaRPr/>
            </a:p>
          </p:txBody>
        </p:sp>
        <p:sp>
          <p:nvSpPr>
            <p:cNvPr id="103" name="object 20">
              <a:extLst>
                <a:ext uri="{FF2B5EF4-FFF2-40B4-BE49-F238E27FC236}">
                  <a16:creationId xmlns:a16="http://schemas.microsoft.com/office/drawing/2014/main" id="{09FFD010-1937-8B70-F339-251222182EB7}"/>
                </a:ext>
              </a:extLst>
            </p:cNvPr>
            <p:cNvSpPr/>
            <p:nvPr/>
          </p:nvSpPr>
          <p:spPr>
            <a:xfrm>
              <a:off x="5433251" y="1958166"/>
              <a:ext cx="860425" cy="607695"/>
            </a:xfrm>
            <a:custGeom>
              <a:avLst/>
              <a:gdLst/>
              <a:ahLst/>
              <a:cxnLst/>
              <a:rect l="l" t="t" r="r" b="b"/>
              <a:pathLst>
                <a:path w="860425" h="607694">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104" name="object 21">
            <a:extLst>
              <a:ext uri="{FF2B5EF4-FFF2-40B4-BE49-F238E27FC236}">
                <a16:creationId xmlns:a16="http://schemas.microsoft.com/office/drawing/2014/main" id="{ACAED349-BA0C-03A1-492C-4107192B752D}"/>
              </a:ext>
            </a:extLst>
          </p:cNvPr>
          <p:cNvSpPr txBox="1"/>
          <p:nvPr/>
        </p:nvSpPr>
        <p:spPr>
          <a:xfrm>
            <a:off x="5618486" y="2083233"/>
            <a:ext cx="638810" cy="458908"/>
          </a:xfrm>
          <a:prstGeom prst="rect">
            <a:avLst/>
          </a:prstGeom>
        </p:spPr>
        <p:txBody>
          <a:bodyPr vert="horz" wrap="square" lIns="0" tIns="12700" rIns="0" bIns="0" rtlCol="0">
            <a:spAutoFit/>
          </a:bodyPr>
          <a:lstStyle/>
          <a:p>
            <a:pPr marL="12700" marR="5080">
              <a:lnSpc>
                <a:spcPct val="130400"/>
              </a:lnSpc>
              <a:spcBef>
                <a:spcPts val="100"/>
              </a:spcBef>
            </a:pPr>
            <a:r>
              <a:rPr sz="1200" spc="10" dirty="0">
                <a:latin typeface="SimSun"/>
                <a:cs typeface="SimSun"/>
              </a:rPr>
              <a:t>初始化</a:t>
            </a:r>
            <a:r>
              <a:rPr sz="1200" spc="-5" dirty="0">
                <a:latin typeface="SimSun"/>
                <a:cs typeface="SimSun"/>
              </a:rPr>
              <a:t>肤 </a:t>
            </a:r>
            <a:r>
              <a:rPr sz="1200" spc="10" dirty="0">
                <a:latin typeface="SimSun"/>
                <a:cs typeface="SimSun"/>
              </a:rPr>
              <a:t>色映射</a:t>
            </a:r>
            <a:r>
              <a:rPr sz="1200" spc="-5" dirty="0">
                <a:latin typeface="SimSun"/>
                <a:cs typeface="SimSun"/>
              </a:rPr>
              <a:t>表</a:t>
            </a:r>
            <a:endParaRPr sz="1200">
              <a:latin typeface="SimSun"/>
              <a:cs typeface="SimSun"/>
            </a:endParaRPr>
          </a:p>
        </p:txBody>
      </p:sp>
      <p:grpSp>
        <p:nvGrpSpPr>
          <p:cNvPr id="105" name="object 22">
            <a:extLst>
              <a:ext uri="{FF2B5EF4-FFF2-40B4-BE49-F238E27FC236}">
                <a16:creationId xmlns:a16="http://schemas.microsoft.com/office/drawing/2014/main" id="{58444458-8330-FE9D-4ED5-766FC3984DD6}"/>
              </a:ext>
            </a:extLst>
          </p:cNvPr>
          <p:cNvGrpSpPr/>
          <p:nvPr/>
        </p:nvGrpSpPr>
        <p:grpSpPr>
          <a:xfrm>
            <a:off x="5505139" y="3394353"/>
            <a:ext cx="865505" cy="612775"/>
            <a:chOff x="5430711" y="3288027"/>
            <a:chExt cx="865505" cy="612775"/>
          </a:xfrm>
        </p:grpSpPr>
        <p:sp>
          <p:nvSpPr>
            <p:cNvPr id="106" name="object 23">
              <a:extLst>
                <a:ext uri="{FF2B5EF4-FFF2-40B4-BE49-F238E27FC236}">
                  <a16:creationId xmlns:a16="http://schemas.microsoft.com/office/drawing/2014/main" id="{E8FA6247-4846-3BE6-8AF3-0306EDD204CA}"/>
                </a:ext>
              </a:extLst>
            </p:cNvPr>
            <p:cNvSpPr/>
            <p:nvPr/>
          </p:nvSpPr>
          <p:spPr>
            <a:xfrm>
              <a:off x="5433251" y="3290567"/>
              <a:ext cx="860425" cy="607695"/>
            </a:xfrm>
            <a:custGeom>
              <a:avLst/>
              <a:gdLst/>
              <a:ahLst/>
              <a:cxnLst/>
              <a:rect l="l" t="t" r="r" b="b"/>
              <a:pathLst>
                <a:path w="860425" h="607695">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solidFill>
              <a:srgbClr val="FFFCD5"/>
            </a:solidFill>
          </p:spPr>
          <p:txBody>
            <a:bodyPr wrap="square" lIns="0" tIns="0" rIns="0" bIns="0" rtlCol="0"/>
            <a:lstStyle/>
            <a:p>
              <a:endParaRPr/>
            </a:p>
          </p:txBody>
        </p:sp>
        <p:sp>
          <p:nvSpPr>
            <p:cNvPr id="107" name="object 24">
              <a:extLst>
                <a:ext uri="{FF2B5EF4-FFF2-40B4-BE49-F238E27FC236}">
                  <a16:creationId xmlns:a16="http://schemas.microsoft.com/office/drawing/2014/main" id="{4E5D0E70-DAD1-D6B9-D148-7F48516D99D7}"/>
                </a:ext>
              </a:extLst>
            </p:cNvPr>
            <p:cNvSpPr/>
            <p:nvPr/>
          </p:nvSpPr>
          <p:spPr>
            <a:xfrm>
              <a:off x="5433251" y="3290567"/>
              <a:ext cx="860425" cy="607695"/>
            </a:xfrm>
            <a:custGeom>
              <a:avLst/>
              <a:gdLst/>
              <a:ahLst/>
              <a:cxnLst/>
              <a:rect l="l" t="t" r="r" b="b"/>
              <a:pathLst>
                <a:path w="860425" h="607695">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108" name="object 25">
            <a:extLst>
              <a:ext uri="{FF2B5EF4-FFF2-40B4-BE49-F238E27FC236}">
                <a16:creationId xmlns:a16="http://schemas.microsoft.com/office/drawing/2014/main" id="{C9A010D2-CC37-EF50-876B-39A305DE1987}"/>
              </a:ext>
            </a:extLst>
          </p:cNvPr>
          <p:cNvSpPr txBox="1"/>
          <p:nvPr/>
        </p:nvSpPr>
        <p:spPr>
          <a:xfrm>
            <a:off x="5693327" y="3415641"/>
            <a:ext cx="488950" cy="458908"/>
          </a:xfrm>
          <a:prstGeom prst="rect">
            <a:avLst/>
          </a:prstGeom>
        </p:spPr>
        <p:txBody>
          <a:bodyPr vert="horz" wrap="square" lIns="0" tIns="12700" rIns="0" bIns="0" rtlCol="0">
            <a:spAutoFit/>
          </a:bodyPr>
          <a:lstStyle/>
          <a:p>
            <a:pPr marL="12700" marR="5080">
              <a:lnSpc>
                <a:spcPct val="130400"/>
              </a:lnSpc>
              <a:spcBef>
                <a:spcPts val="100"/>
              </a:spcBef>
            </a:pPr>
            <a:r>
              <a:rPr sz="1200" spc="25" dirty="0">
                <a:latin typeface="SimSun"/>
                <a:cs typeface="SimSun"/>
              </a:rPr>
              <a:t>初始</a:t>
            </a:r>
            <a:r>
              <a:rPr sz="1200" spc="-5" dirty="0">
                <a:latin typeface="SimSun"/>
                <a:cs typeface="SimSun"/>
              </a:rPr>
              <a:t>化 </a:t>
            </a:r>
            <a:r>
              <a:rPr sz="1200" spc="25" dirty="0">
                <a:latin typeface="SimSun"/>
                <a:cs typeface="SimSun"/>
              </a:rPr>
              <a:t>跟踪</a:t>
            </a:r>
            <a:r>
              <a:rPr sz="1200" spc="-5" dirty="0">
                <a:latin typeface="SimSun"/>
                <a:cs typeface="SimSun"/>
              </a:rPr>
              <a:t>体</a:t>
            </a:r>
            <a:endParaRPr sz="1200">
              <a:latin typeface="SimSun"/>
              <a:cs typeface="SimSun"/>
            </a:endParaRPr>
          </a:p>
        </p:txBody>
      </p:sp>
      <p:grpSp>
        <p:nvGrpSpPr>
          <p:cNvPr id="109" name="object 26">
            <a:extLst>
              <a:ext uri="{FF2B5EF4-FFF2-40B4-BE49-F238E27FC236}">
                <a16:creationId xmlns:a16="http://schemas.microsoft.com/office/drawing/2014/main" id="{647B03A6-6B0F-5A08-0589-46DF19056437}"/>
              </a:ext>
            </a:extLst>
          </p:cNvPr>
          <p:cNvGrpSpPr/>
          <p:nvPr/>
        </p:nvGrpSpPr>
        <p:grpSpPr>
          <a:xfrm>
            <a:off x="4099698" y="3339220"/>
            <a:ext cx="865505" cy="723265"/>
            <a:chOff x="4025270" y="3232894"/>
            <a:chExt cx="865505" cy="723265"/>
          </a:xfrm>
        </p:grpSpPr>
        <p:sp>
          <p:nvSpPr>
            <p:cNvPr id="110" name="object 27">
              <a:extLst>
                <a:ext uri="{FF2B5EF4-FFF2-40B4-BE49-F238E27FC236}">
                  <a16:creationId xmlns:a16="http://schemas.microsoft.com/office/drawing/2014/main" id="{A0BFB5A8-A48A-5C8E-82A6-1089382C07E2}"/>
                </a:ext>
              </a:extLst>
            </p:cNvPr>
            <p:cNvSpPr/>
            <p:nvPr/>
          </p:nvSpPr>
          <p:spPr>
            <a:xfrm>
              <a:off x="4027810" y="3235434"/>
              <a:ext cx="860425" cy="718185"/>
            </a:xfrm>
            <a:custGeom>
              <a:avLst/>
              <a:gdLst/>
              <a:ahLst/>
              <a:cxnLst/>
              <a:rect l="l" t="t" r="r" b="b"/>
              <a:pathLst>
                <a:path w="860425" h="718185">
                  <a:moveTo>
                    <a:pt x="809763" y="0"/>
                  </a:moveTo>
                  <a:lnTo>
                    <a:pt x="50610" y="0"/>
                  </a:lnTo>
                  <a:lnTo>
                    <a:pt x="30910" y="3977"/>
                  </a:lnTo>
                  <a:lnTo>
                    <a:pt x="14823" y="14823"/>
                  </a:lnTo>
                  <a:lnTo>
                    <a:pt x="3977" y="30910"/>
                  </a:lnTo>
                  <a:lnTo>
                    <a:pt x="0" y="50610"/>
                  </a:lnTo>
                  <a:lnTo>
                    <a:pt x="0" y="666985"/>
                  </a:lnTo>
                  <a:lnTo>
                    <a:pt x="3977" y="686685"/>
                  </a:lnTo>
                  <a:lnTo>
                    <a:pt x="14823" y="702773"/>
                  </a:lnTo>
                  <a:lnTo>
                    <a:pt x="30910" y="713619"/>
                  </a:lnTo>
                  <a:lnTo>
                    <a:pt x="50610" y="717596"/>
                  </a:lnTo>
                  <a:lnTo>
                    <a:pt x="809763" y="717596"/>
                  </a:lnTo>
                  <a:lnTo>
                    <a:pt x="829463" y="713619"/>
                  </a:lnTo>
                  <a:lnTo>
                    <a:pt x="845550" y="702773"/>
                  </a:lnTo>
                  <a:lnTo>
                    <a:pt x="856396" y="686685"/>
                  </a:lnTo>
                  <a:lnTo>
                    <a:pt x="860373" y="666985"/>
                  </a:lnTo>
                  <a:lnTo>
                    <a:pt x="860373" y="50610"/>
                  </a:lnTo>
                  <a:lnTo>
                    <a:pt x="856396" y="30910"/>
                  </a:lnTo>
                  <a:lnTo>
                    <a:pt x="845550" y="14823"/>
                  </a:lnTo>
                  <a:lnTo>
                    <a:pt x="829463" y="3977"/>
                  </a:lnTo>
                  <a:lnTo>
                    <a:pt x="809763" y="0"/>
                  </a:lnTo>
                  <a:close/>
                </a:path>
              </a:pathLst>
            </a:custGeom>
            <a:solidFill>
              <a:srgbClr val="E9E5C3"/>
            </a:solidFill>
          </p:spPr>
          <p:txBody>
            <a:bodyPr wrap="square" lIns="0" tIns="0" rIns="0" bIns="0" rtlCol="0"/>
            <a:lstStyle/>
            <a:p>
              <a:endParaRPr/>
            </a:p>
          </p:txBody>
        </p:sp>
        <p:sp>
          <p:nvSpPr>
            <p:cNvPr id="111" name="object 28">
              <a:extLst>
                <a:ext uri="{FF2B5EF4-FFF2-40B4-BE49-F238E27FC236}">
                  <a16:creationId xmlns:a16="http://schemas.microsoft.com/office/drawing/2014/main" id="{3612BFC6-5C24-94E6-1364-DBAC11612256}"/>
                </a:ext>
              </a:extLst>
            </p:cNvPr>
            <p:cNvSpPr/>
            <p:nvPr/>
          </p:nvSpPr>
          <p:spPr>
            <a:xfrm>
              <a:off x="4027810" y="3235434"/>
              <a:ext cx="860425" cy="718185"/>
            </a:xfrm>
            <a:custGeom>
              <a:avLst/>
              <a:gdLst/>
              <a:ahLst/>
              <a:cxnLst/>
              <a:rect l="l" t="t" r="r" b="b"/>
              <a:pathLst>
                <a:path w="860425" h="718185">
                  <a:moveTo>
                    <a:pt x="809763" y="0"/>
                  </a:moveTo>
                  <a:lnTo>
                    <a:pt x="50610" y="0"/>
                  </a:lnTo>
                  <a:lnTo>
                    <a:pt x="30910" y="3977"/>
                  </a:lnTo>
                  <a:lnTo>
                    <a:pt x="14823" y="14823"/>
                  </a:lnTo>
                  <a:lnTo>
                    <a:pt x="3977" y="30910"/>
                  </a:lnTo>
                  <a:lnTo>
                    <a:pt x="0" y="50610"/>
                  </a:lnTo>
                  <a:lnTo>
                    <a:pt x="0" y="666985"/>
                  </a:lnTo>
                  <a:lnTo>
                    <a:pt x="3977" y="686685"/>
                  </a:lnTo>
                  <a:lnTo>
                    <a:pt x="14823" y="702773"/>
                  </a:lnTo>
                  <a:lnTo>
                    <a:pt x="30910" y="713619"/>
                  </a:lnTo>
                  <a:lnTo>
                    <a:pt x="50610" y="717596"/>
                  </a:lnTo>
                  <a:lnTo>
                    <a:pt x="809763" y="717596"/>
                  </a:lnTo>
                  <a:lnTo>
                    <a:pt x="829463" y="713619"/>
                  </a:lnTo>
                  <a:lnTo>
                    <a:pt x="845550" y="702773"/>
                  </a:lnTo>
                  <a:lnTo>
                    <a:pt x="856396" y="686685"/>
                  </a:lnTo>
                  <a:lnTo>
                    <a:pt x="860373" y="666985"/>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112" name="object 29">
            <a:extLst>
              <a:ext uri="{FF2B5EF4-FFF2-40B4-BE49-F238E27FC236}">
                <a16:creationId xmlns:a16="http://schemas.microsoft.com/office/drawing/2014/main" id="{4B4B487B-EC20-8DB4-97FC-A99103F7D784}"/>
              </a:ext>
            </a:extLst>
          </p:cNvPr>
          <p:cNvSpPr txBox="1"/>
          <p:nvPr/>
        </p:nvSpPr>
        <p:spPr>
          <a:xfrm>
            <a:off x="4140142" y="3296679"/>
            <a:ext cx="784860" cy="698974"/>
          </a:xfrm>
          <a:prstGeom prst="rect">
            <a:avLst/>
          </a:prstGeom>
        </p:spPr>
        <p:txBody>
          <a:bodyPr vert="horz" wrap="square" lIns="0" tIns="12700" rIns="0" bIns="0" rtlCol="0">
            <a:spAutoFit/>
          </a:bodyPr>
          <a:lstStyle/>
          <a:p>
            <a:pPr marL="12700" marR="5080" algn="just">
              <a:lnSpc>
                <a:spcPct val="130400"/>
              </a:lnSpc>
              <a:spcBef>
                <a:spcPts val="100"/>
              </a:spcBef>
            </a:pPr>
            <a:r>
              <a:rPr sz="1200" spc="-5" dirty="0">
                <a:latin typeface="SimSun"/>
                <a:cs typeface="SimSun"/>
              </a:rPr>
              <a:t>初始化特征 处理中使用 的全局变量</a:t>
            </a:r>
            <a:endParaRPr sz="1200">
              <a:latin typeface="SimSun"/>
              <a:cs typeface="SimSun"/>
            </a:endParaRPr>
          </a:p>
        </p:txBody>
      </p:sp>
      <p:grpSp>
        <p:nvGrpSpPr>
          <p:cNvPr id="113" name="object 30">
            <a:extLst>
              <a:ext uri="{FF2B5EF4-FFF2-40B4-BE49-F238E27FC236}">
                <a16:creationId xmlns:a16="http://schemas.microsoft.com/office/drawing/2014/main" id="{2DA2D6D4-2022-9825-8569-98A72D98B126}"/>
              </a:ext>
            </a:extLst>
          </p:cNvPr>
          <p:cNvGrpSpPr/>
          <p:nvPr/>
        </p:nvGrpSpPr>
        <p:grpSpPr>
          <a:xfrm>
            <a:off x="2694256" y="3394353"/>
            <a:ext cx="865505" cy="612775"/>
            <a:chOff x="2619828" y="3288027"/>
            <a:chExt cx="865505" cy="612775"/>
          </a:xfrm>
        </p:grpSpPr>
        <p:sp>
          <p:nvSpPr>
            <p:cNvPr id="114" name="object 31">
              <a:extLst>
                <a:ext uri="{FF2B5EF4-FFF2-40B4-BE49-F238E27FC236}">
                  <a16:creationId xmlns:a16="http://schemas.microsoft.com/office/drawing/2014/main" id="{49070686-DC0C-93D2-65EC-9ED1E156ED96}"/>
                </a:ext>
              </a:extLst>
            </p:cNvPr>
            <p:cNvSpPr/>
            <p:nvPr/>
          </p:nvSpPr>
          <p:spPr>
            <a:xfrm>
              <a:off x="2622368" y="329056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solidFill>
              <a:srgbClr val="C7EAFB"/>
            </a:solidFill>
          </p:spPr>
          <p:txBody>
            <a:bodyPr wrap="square" lIns="0" tIns="0" rIns="0" bIns="0" rtlCol="0"/>
            <a:lstStyle/>
            <a:p>
              <a:endParaRPr/>
            </a:p>
          </p:txBody>
        </p:sp>
        <p:sp>
          <p:nvSpPr>
            <p:cNvPr id="115" name="object 32">
              <a:extLst>
                <a:ext uri="{FF2B5EF4-FFF2-40B4-BE49-F238E27FC236}">
                  <a16:creationId xmlns:a16="http://schemas.microsoft.com/office/drawing/2014/main" id="{67DFFC95-B0C0-AA28-4230-CC00B77A500C}"/>
                </a:ext>
              </a:extLst>
            </p:cNvPr>
            <p:cNvSpPr/>
            <p:nvPr/>
          </p:nvSpPr>
          <p:spPr>
            <a:xfrm>
              <a:off x="2622368" y="329056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116" name="object 33">
            <a:extLst>
              <a:ext uri="{FF2B5EF4-FFF2-40B4-BE49-F238E27FC236}">
                <a16:creationId xmlns:a16="http://schemas.microsoft.com/office/drawing/2014/main" id="{B4964B68-5CD6-B151-4857-F98E96C29280}"/>
              </a:ext>
            </a:extLst>
          </p:cNvPr>
          <p:cNvSpPr txBox="1"/>
          <p:nvPr/>
        </p:nvSpPr>
        <p:spPr>
          <a:xfrm>
            <a:off x="2807595" y="3415337"/>
            <a:ext cx="638810" cy="458908"/>
          </a:xfrm>
          <a:prstGeom prst="rect">
            <a:avLst/>
          </a:prstGeom>
        </p:spPr>
        <p:txBody>
          <a:bodyPr vert="horz" wrap="square" lIns="0" tIns="12700" rIns="0" bIns="0" rtlCol="0">
            <a:spAutoFit/>
          </a:bodyPr>
          <a:lstStyle/>
          <a:p>
            <a:pPr marL="12700" marR="5080">
              <a:lnSpc>
                <a:spcPct val="130400"/>
              </a:lnSpc>
              <a:spcBef>
                <a:spcPts val="100"/>
              </a:spcBef>
            </a:pPr>
            <a:r>
              <a:rPr sz="1200" spc="10" dirty="0">
                <a:latin typeface="SimSun"/>
                <a:cs typeface="SimSun"/>
              </a:rPr>
              <a:t>计算动</a:t>
            </a:r>
            <a:r>
              <a:rPr sz="1200" spc="-5" dirty="0">
                <a:latin typeface="SimSun"/>
                <a:cs typeface="SimSun"/>
              </a:rPr>
              <a:t>态 </a:t>
            </a:r>
            <a:r>
              <a:rPr sz="1200" spc="10" dirty="0">
                <a:latin typeface="SimSun"/>
                <a:cs typeface="SimSun"/>
              </a:rPr>
              <a:t>内存大</a:t>
            </a:r>
            <a:r>
              <a:rPr sz="1200" spc="-5" dirty="0">
                <a:latin typeface="SimSun"/>
                <a:cs typeface="SimSun"/>
              </a:rPr>
              <a:t>小</a:t>
            </a:r>
            <a:endParaRPr sz="1200">
              <a:latin typeface="SimSun"/>
              <a:cs typeface="SimSun"/>
            </a:endParaRPr>
          </a:p>
        </p:txBody>
      </p:sp>
      <p:grpSp>
        <p:nvGrpSpPr>
          <p:cNvPr id="117" name="object 34">
            <a:extLst>
              <a:ext uri="{FF2B5EF4-FFF2-40B4-BE49-F238E27FC236}">
                <a16:creationId xmlns:a16="http://schemas.microsoft.com/office/drawing/2014/main" id="{DD557BA0-93F3-DA27-8091-DFA2AAA846C6}"/>
              </a:ext>
            </a:extLst>
          </p:cNvPr>
          <p:cNvGrpSpPr/>
          <p:nvPr/>
        </p:nvGrpSpPr>
        <p:grpSpPr>
          <a:xfrm>
            <a:off x="1288814" y="3394353"/>
            <a:ext cx="865505" cy="612775"/>
            <a:chOff x="1214386" y="3288027"/>
            <a:chExt cx="865505" cy="612775"/>
          </a:xfrm>
        </p:grpSpPr>
        <p:sp>
          <p:nvSpPr>
            <p:cNvPr id="118" name="object 35">
              <a:extLst>
                <a:ext uri="{FF2B5EF4-FFF2-40B4-BE49-F238E27FC236}">
                  <a16:creationId xmlns:a16="http://schemas.microsoft.com/office/drawing/2014/main" id="{217A8744-6BE9-DD04-E93B-639710763D36}"/>
                </a:ext>
              </a:extLst>
            </p:cNvPr>
            <p:cNvSpPr/>
            <p:nvPr/>
          </p:nvSpPr>
          <p:spPr>
            <a:xfrm>
              <a:off x="1216926" y="329056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F2CCD8"/>
            </a:solidFill>
          </p:spPr>
          <p:txBody>
            <a:bodyPr wrap="square" lIns="0" tIns="0" rIns="0" bIns="0" rtlCol="0"/>
            <a:lstStyle/>
            <a:p>
              <a:endParaRPr/>
            </a:p>
          </p:txBody>
        </p:sp>
        <p:sp>
          <p:nvSpPr>
            <p:cNvPr id="119" name="object 36">
              <a:extLst>
                <a:ext uri="{FF2B5EF4-FFF2-40B4-BE49-F238E27FC236}">
                  <a16:creationId xmlns:a16="http://schemas.microsoft.com/office/drawing/2014/main" id="{6812EAFA-2D5D-CAFC-8937-0D8FC260A7E9}"/>
                </a:ext>
              </a:extLst>
            </p:cNvPr>
            <p:cNvSpPr/>
            <p:nvPr/>
          </p:nvSpPr>
          <p:spPr>
            <a:xfrm>
              <a:off x="1216926" y="329056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120" name="object 37">
            <a:extLst>
              <a:ext uri="{FF2B5EF4-FFF2-40B4-BE49-F238E27FC236}">
                <a16:creationId xmlns:a16="http://schemas.microsoft.com/office/drawing/2014/main" id="{5BC6DBC5-DB30-7819-B9DC-8C9A5AAB7FCE}"/>
              </a:ext>
            </a:extLst>
          </p:cNvPr>
          <p:cNvSpPr txBox="1"/>
          <p:nvPr/>
        </p:nvSpPr>
        <p:spPr>
          <a:xfrm>
            <a:off x="1329264" y="3415934"/>
            <a:ext cx="784860" cy="458908"/>
          </a:xfrm>
          <a:prstGeom prst="rect">
            <a:avLst/>
          </a:prstGeom>
        </p:spPr>
        <p:txBody>
          <a:bodyPr vert="horz" wrap="square" lIns="0" tIns="12700" rIns="0" bIns="0" rtlCol="0">
            <a:spAutoFit/>
          </a:bodyPr>
          <a:lstStyle/>
          <a:p>
            <a:pPr marL="85090" marR="5080" indent="-73025">
              <a:lnSpc>
                <a:spcPct val="130400"/>
              </a:lnSpc>
              <a:spcBef>
                <a:spcPts val="100"/>
              </a:spcBef>
            </a:pPr>
            <a:r>
              <a:rPr sz="1200" spc="-5" dirty="0">
                <a:latin typeface="SimSun"/>
                <a:cs typeface="SimSun"/>
              </a:rPr>
              <a:t>初始化全局 </a:t>
            </a:r>
            <a:r>
              <a:rPr sz="1200" spc="10" dirty="0">
                <a:latin typeface="SimSun"/>
                <a:cs typeface="SimSun"/>
              </a:rPr>
              <a:t>指针变</a:t>
            </a:r>
            <a:r>
              <a:rPr sz="1200" spc="-5" dirty="0">
                <a:latin typeface="SimSun"/>
                <a:cs typeface="SimSun"/>
              </a:rPr>
              <a:t>量</a:t>
            </a:r>
            <a:endParaRPr sz="1200">
              <a:latin typeface="SimSun"/>
              <a:cs typeface="SimSun"/>
            </a:endParaRPr>
          </a:p>
        </p:txBody>
      </p:sp>
      <p:grpSp>
        <p:nvGrpSpPr>
          <p:cNvPr id="121" name="object 38">
            <a:extLst>
              <a:ext uri="{FF2B5EF4-FFF2-40B4-BE49-F238E27FC236}">
                <a16:creationId xmlns:a16="http://schemas.microsoft.com/office/drawing/2014/main" id="{A246AD2F-B7DC-7D39-9CAC-6AE6C9FBE312}"/>
              </a:ext>
            </a:extLst>
          </p:cNvPr>
          <p:cNvGrpSpPr/>
          <p:nvPr/>
        </p:nvGrpSpPr>
        <p:grpSpPr>
          <a:xfrm>
            <a:off x="1288814" y="4726753"/>
            <a:ext cx="865505" cy="612775"/>
            <a:chOff x="1214386" y="4620427"/>
            <a:chExt cx="865505" cy="612775"/>
          </a:xfrm>
        </p:grpSpPr>
        <p:sp>
          <p:nvSpPr>
            <p:cNvPr id="122" name="object 39">
              <a:extLst>
                <a:ext uri="{FF2B5EF4-FFF2-40B4-BE49-F238E27FC236}">
                  <a16:creationId xmlns:a16="http://schemas.microsoft.com/office/drawing/2014/main" id="{0FD28957-ECC1-0616-28B2-793E6B88C9C6}"/>
                </a:ext>
              </a:extLst>
            </p:cNvPr>
            <p:cNvSpPr/>
            <p:nvPr/>
          </p:nvSpPr>
          <p:spPr>
            <a:xfrm>
              <a:off x="1216926" y="462296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FAD5E5"/>
            </a:solidFill>
          </p:spPr>
          <p:txBody>
            <a:bodyPr wrap="square" lIns="0" tIns="0" rIns="0" bIns="0" rtlCol="0"/>
            <a:lstStyle/>
            <a:p>
              <a:endParaRPr/>
            </a:p>
          </p:txBody>
        </p:sp>
        <p:sp>
          <p:nvSpPr>
            <p:cNvPr id="123" name="object 40">
              <a:extLst>
                <a:ext uri="{FF2B5EF4-FFF2-40B4-BE49-F238E27FC236}">
                  <a16:creationId xmlns:a16="http://schemas.microsoft.com/office/drawing/2014/main" id="{F2688306-2F59-98F5-5534-232889E5BBC3}"/>
                </a:ext>
              </a:extLst>
            </p:cNvPr>
            <p:cNvSpPr/>
            <p:nvPr/>
          </p:nvSpPr>
          <p:spPr>
            <a:xfrm>
              <a:off x="1216926" y="462296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124" name="object 41">
            <a:extLst>
              <a:ext uri="{FF2B5EF4-FFF2-40B4-BE49-F238E27FC236}">
                <a16:creationId xmlns:a16="http://schemas.microsoft.com/office/drawing/2014/main" id="{4AB89A76-78F3-37F7-8798-FC8069E13F34}"/>
              </a:ext>
            </a:extLst>
          </p:cNvPr>
          <p:cNvSpPr txBox="1"/>
          <p:nvPr/>
        </p:nvSpPr>
        <p:spPr>
          <a:xfrm>
            <a:off x="1402162" y="4746551"/>
            <a:ext cx="638810" cy="458908"/>
          </a:xfrm>
          <a:prstGeom prst="rect">
            <a:avLst/>
          </a:prstGeom>
        </p:spPr>
        <p:txBody>
          <a:bodyPr vert="horz" wrap="square" lIns="0" tIns="12700" rIns="0" bIns="0" rtlCol="0">
            <a:spAutoFit/>
          </a:bodyPr>
          <a:lstStyle/>
          <a:p>
            <a:pPr marL="12700" marR="5080">
              <a:lnSpc>
                <a:spcPct val="130400"/>
              </a:lnSpc>
              <a:spcBef>
                <a:spcPts val="100"/>
              </a:spcBef>
            </a:pPr>
            <a:r>
              <a:rPr sz="1200" spc="10" dirty="0">
                <a:latin typeface="SimSun"/>
                <a:cs typeface="SimSun"/>
              </a:rPr>
              <a:t>设置显</a:t>
            </a:r>
            <a:r>
              <a:rPr sz="1200" spc="-5" dirty="0">
                <a:latin typeface="SimSun"/>
                <a:cs typeface="SimSun"/>
              </a:rPr>
              <a:t>示 </a:t>
            </a:r>
            <a:r>
              <a:rPr sz="1200" spc="10" dirty="0">
                <a:latin typeface="SimSun"/>
                <a:cs typeface="SimSun"/>
              </a:rPr>
              <a:t>图片指</a:t>
            </a:r>
            <a:r>
              <a:rPr sz="1200" spc="-5" dirty="0">
                <a:latin typeface="SimSun"/>
                <a:cs typeface="SimSun"/>
              </a:rPr>
              <a:t>针</a:t>
            </a:r>
            <a:endParaRPr sz="1200">
              <a:latin typeface="SimSun"/>
              <a:cs typeface="SimSun"/>
            </a:endParaRPr>
          </a:p>
        </p:txBody>
      </p:sp>
      <p:grpSp>
        <p:nvGrpSpPr>
          <p:cNvPr id="125" name="object 42">
            <a:extLst>
              <a:ext uri="{FF2B5EF4-FFF2-40B4-BE49-F238E27FC236}">
                <a16:creationId xmlns:a16="http://schemas.microsoft.com/office/drawing/2014/main" id="{1DA7CF9D-7FFD-7DAE-EB26-FF9EAB8F9CE7}"/>
              </a:ext>
            </a:extLst>
          </p:cNvPr>
          <p:cNvGrpSpPr/>
          <p:nvPr/>
        </p:nvGrpSpPr>
        <p:grpSpPr>
          <a:xfrm>
            <a:off x="2694256" y="4726753"/>
            <a:ext cx="865505" cy="612775"/>
            <a:chOff x="2619828" y="4620427"/>
            <a:chExt cx="865505" cy="612775"/>
          </a:xfrm>
        </p:grpSpPr>
        <p:sp>
          <p:nvSpPr>
            <p:cNvPr id="126" name="object 43">
              <a:extLst>
                <a:ext uri="{FF2B5EF4-FFF2-40B4-BE49-F238E27FC236}">
                  <a16:creationId xmlns:a16="http://schemas.microsoft.com/office/drawing/2014/main" id="{272AA795-9291-8CF6-4DD0-869D050154A1}"/>
                </a:ext>
              </a:extLst>
            </p:cNvPr>
            <p:cNvSpPr/>
            <p:nvPr/>
          </p:nvSpPr>
          <p:spPr>
            <a:xfrm>
              <a:off x="2622368" y="462296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solidFill>
              <a:srgbClr val="CCCCFF"/>
            </a:solidFill>
          </p:spPr>
          <p:txBody>
            <a:bodyPr wrap="square" lIns="0" tIns="0" rIns="0" bIns="0" rtlCol="0"/>
            <a:lstStyle/>
            <a:p>
              <a:endParaRPr/>
            </a:p>
          </p:txBody>
        </p:sp>
        <p:sp>
          <p:nvSpPr>
            <p:cNvPr id="127" name="object 44">
              <a:extLst>
                <a:ext uri="{FF2B5EF4-FFF2-40B4-BE49-F238E27FC236}">
                  <a16:creationId xmlns:a16="http://schemas.microsoft.com/office/drawing/2014/main" id="{BD54C0C0-B8DC-2E46-8CBC-E1502C57970B}"/>
                </a:ext>
              </a:extLst>
            </p:cNvPr>
            <p:cNvSpPr/>
            <p:nvPr/>
          </p:nvSpPr>
          <p:spPr>
            <a:xfrm>
              <a:off x="2622368" y="462296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4" y="556719"/>
                  </a:lnTo>
                  <a:lnTo>
                    <a:pt x="860374"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128" name="object 45">
            <a:extLst>
              <a:ext uri="{FF2B5EF4-FFF2-40B4-BE49-F238E27FC236}">
                <a16:creationId xmlns:a16="http://schemas.microsoft.com/office/drawing/2014/main" id="{23DAE614-2DB2-531F-F9B9-343C503BC2C0}"/>
              </a:ext>
            </a:extLst>
          </p:cNvPr>
          <p:cNvSpPr txBox="1"/>
          <p:nvPr/>
        </p:nvSpPr>
        <p:spPr>
          <a:xfrm>
            <a:off x="2882436" y="4747440"/>
            <a:ext cx="488950" cy="458908"/>
          </a:xfrm>
          <a:prstGeom prst="rect">
            <a:avLst/>
          </a:prstGeom>
        </p:spPr>
        <p:txBody>
          <a:bodyPr vert="horz" wrap="square" lIns="0" tIns="12700" rIns="0" bIns="0" rtlCol="0">
            <a:spAutoFit/>
          </a:bodyPr>
          <a:lstStyle/>
          <a:p>
            <a:pPr marL="12700" marR="5080">
              <a:lnSpc>
                <a:spcPct val="130400"/>
              </a:lnSpc>
              <a:spcBef>
                <a:spcPts val="100"/>
              </a:spcBef>
            </a:pPr>
            <a:r>
              <a:rPr sz="1200" spc="25" dirty="0">
                <a:latin typeface="SimSun"/>
                <a:cs typeface="SimSun"/>
              </a:rPr>
              <a:t>复制</a:t>
            </a:r>
            <a:r>
              <a:rPr sz="1200" spc="-5" dirty="0">
                <a:latin typeface="SimSun"/>
                <a:cs typeface="SimSun"/>
              </a:rPr>
              <a:t>彩 </a:t>
            </a:r>
            <a:r>
              <a:rPr sz="1200" spc="25" dirty="0">
                <a:latin typeface="SimSun"/>
                <a:cs typeface="SimSun"/>
              </a:rPr>
              <a:t>色图</a:t>
            </a:r>
            <a:r>
              <a:rPr sz="1200" spc="-5" dirty="0">
                <a:latin typeface="SimSun"/>
                <a:cs typeface="SimSun"/>
              </a:rPr>
              <a:t>片</a:t>
            </a:r>
            <a:endParaRPr sz="1200">
              <a:latin typeface="SimSun"/>
              <a:cs typeface="SimSun"/>
            </a:endParaRPr>
          </a:p>
        </p:txBody>
      </p:sp>
      <p:grpSp>
        <p:nvGrpSpPr>
          <p:cNvPr id="129" name="object 46">
            <a:extLst>
              <a:ext uri="{FF2B5EF4-FFF2-40B4-BE49-F238E27FC236}">
                <a16:creationId xmlns:a16="http://schemas.microsoft.com/office/drawing/2014/main" id="{2FB3E687-8EAC-9568-B458-348E68F14817}"/>
              </a:ext>
            </a:extLst>
          </p:cNvPr>
          <p:cNvGrpSpPr/>
          <p:nvPr/>
        </p:nvGrpSpPr>
        <p:grpSpPr>
          <a:xfrm>
            <a:off x="4099698" y="4726753"/>
            <a:ext cx="865505" cy="612775"/>
            <a:chOff x="4025270" y="4620427"/>
            <a:chExt cx="865505" cy="612775"/>
          </a:xfrm>
        </p:grpSpPr>
        <p:sp>
          <p:nvSpPr>
            <p:cNvPr id="130" name="object 47">
              <a:extLst>
                <a:ext uri="{FF2B5EF4-FFF2-40B4-BE49-F238E27FC236}">
                  <a16:creationId xmlns:a16="http://schemas.microsoft.com/office/drawing/2014/main" id="{2F76146B-39A2-46B5-2067-8863DD9A564F}"/>
                </a:ext>
              </a:extLst>
            </p:cNvPr>
            <p:cNvSpPr/>
            <p:nvPr/>
          </p:nvSpPr>
          <p:spPr>
            <a:xfrm>
              <a:off x="4027810" y="462296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solidFill>
              <a:srgbClr val="FFCCCC"/>
            </a:solidFill>
          </p:spPr>
          <p:txBody>
            <a:bodyPr wrap="square" lIns="0" tIns="0" rIns="0" bIns="0" rtlCol="0"/>
            <a:lstStyle/>
            <a:p>
              <a:endParaRPr/>
            </a:p>
          </p:txBody>
        </p:sp>
        <p:sp>
          <p:nvSpPr>
            <p:cNvPr id="131" name="object 48">
              <a:extLst>
                <a:ext uri="{FF2B5EF4-FFF2-40B4-BE49-F238E27FC236}">
                  <a16:creationId xmlns:a16="http://schemas.microsoft.com/office/drawing/2014/main" id="{A87D93E5-121D-AF9B-9C7D-38E438940283}"/>
                </a:ext>
              </a:extLst>
            </p:cNvPr>
            <p:cNvSpPr/>
            <p:nvPr/>
          </p:nvSpPr>
          <p:spPr>
            <a:xfrm>
              <a:off x="4027810" y="4622967"/>
              <a:ext cx="860425" cy="607695"/>
            </a:xfrm>
            <a:custGeom>
              <a:avLst/>
              <a:gdLst/>
              <a:ahLst/>
              <a:cxnLst/>
              <a:rect l="l" t="t" r="r" b="b"/>
              <a:pathLst>
                <a:path w="860425" h="607695">
                  <a:moveTo>
                    <a:pt x="809763"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3"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3" y="0"/>
                  </a:lnTo>
                  <a:close/>
                </a:path>
              </a:pathLst>
            </a:custGeom>
            <a:ln w="5060">
              <a:solidFill>
                <a:srgbClr val="000000"/>
              </a:solidFill>
            </a:ln>
          </p:spPr>
          <p:txBody>
            <a:bodyPr wrap="square" lIns="0" tIns="0" rIns="0" bIns="0" rtlCol="0"/>
            <a:lstStyle/>
            <a:p>
              <a:endParaRPr/>
            </a:p>
          </p:txBody>
        </p:sp>
      </p:grpSp>
      <p:sp>
        <p:nvSpPr>
          <p:cNvPr id="132" name="object 49">
            <a:extLst>
              <a:ext uri="{FF2B5EF4-FFF2-40B4-BE49-F238E27FC236}">
                <a16:creationId xmlns:a16="http://schemas.microsoft.com/office/drawing/2014/main" id="{769942FF-9D54-3D49-68F5-F81671CC8465}"/>
              </a:ext>
            </a:extLst>
          </p:cNvPr>
          <p:cNvSpPr txBox="1"/>
          <p:nvPr/>
        </p:nvSpPr>
        <p:spPr>
          <a:xfrm>
            <a:off x="4140142" y="4747744"/>
            <a:ext cx="784860" cy="458908"/>
          </a:xfrm>
          <a:prstGeom prst="rect">
            <a:avLst/>
          </a:prstGeom>
        </p:spPr>
        <p:txBody>
          <a:bodyPr vert="horz" wrap="square" lIns="0" tIns="12700" rIns="0" bIns="0" rtlCol="0">
            <a:spAutoFit/>
          </a:bodyPr>
          <a:lstStyle/>
          <a:p>
            <a:pPr marL="85090" marR="5080" indent="-73025">
              <a:lnSpc>
                <a:spcPct val="130400"/>
              </a:lnSpc>
              <a:spcBef>
                <a:spcPts val="100"/>
              </a:spcBef>
            </a:pPr>
            <a:r>
              <a:rPr sz="1200" spc="-5" dirty="0">
                <a:latin typeface="SimSun"/>
                <a:cs typeface="SimSun"/>
              </a:rPr>
              <a:t>生成降采样 </a:t>
            </a:r>
            <a:r>
              <a:rPr sz="1200" spc="10" dirty="0">
                <a:latin typeface="SimSun"/>
                <a:cs typeface="SimSun"/>
              </a:rPr>
              <a:t>彩色图</a:t>
            </a:r>
            <a:r>
              <a:rPr sz="1200" spc="-5" dirty="0">
                <a:latin typeface="SimSun"/>
                <a:cs typeface="SimSun"/>
              </a:rPr>
              <a:t>片</a:t>
            </a:r>
            <a:endParaRPr sz="1200">
              <a:latin typeface="SimSun"/>
              <a:cs typeface="SimSun"/>
            </a:endParaRPr>
          </a:p>
        </p:txBody>
      </p:sp>
      <p:grpSp>
        <p:nvGrpSpPr>
          <p:cNvPr id="133" name="object 50">
            <a:extLst>
              <a:ext uri="{FF2B5EF4-FFF2-40B4-BE49-F238E27FC236}">
                <a16:creationId xmlns:a16="http://schemas.microsoft.com/office/drawing/2014/main" id="{907DA9EC-AB3C-CBA1-B59C-BB6C553F53E1}"/>
              </a:ext>
            </a:extLst>
          </p:cNvPr>
          <p:cNvGrpSpPr/>
          <p:nvPr/>
        </p:nvGrpSpPr>
        <p:grpSpPr>
          <a:xfrm>
            <a:off x="5505139" y="4726753"/>
            <a:ext cx="865505" cy="612775"/>
            <a:chOff x="5430711" y="4620427"/>
            <a:chExt cx="865505" cy="612775"/>
          </a:xfrm>
        </p:grpSpPr>
        <p:sp>
          <p:nvSpPr>
            <p:cNvPr id="134" name="object 51">
              <a:extLst>
                <a:ext uri="{FF2B5EF4-FFF2-40B4-BE49-F238E27FC236}">
                  <a16:creationId xmlns:a16="http://schemas.microsoft.com/office/drawing/2014/main" id="{40110D8B-4A70-FD49-ECDC-4B867187F774}"/>
                </a:ext>
              </a:extLst>
            </p:cNvPr>
            <p:cNvSpPr/>
            <p:nvPr/>
          </p:nvSpPr>
          <p:spPr>
            <a:xfrm>
              <a:off x="5433251" y="4622967"/>
              <a:ext cx="860425" cy="607695"/>
            </a:xfrm>
            <a:custGeom>
              <a:avLst/>
              <a:gdLst/>
              <a:ahLst/>
              <a:cxnLst/>
              <a:rect l="l" t="t" r="r" b="b"/>
              <a:pathLst>
                <a:path w="860425" h="607695">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solidFill>
              <a:srgbClr val="CCFFCC"/>
            </a:solidFill>
          </p:spPr>
          <p:txBody>
            <a:bodyPr wrap="square" lIns="0" tIns="0" rIns="0" bIns="0" rtlCol="0"/>
            <a:lstStyle/>
            <a:p>
              <a:endParaRPr/>
            </a:p>
          </p:txBody>
        </p:sp>
        <p:sp>
          <p:nvSpPr>
            <p:cNvPr id="135" name="object 52">
              <a:extLst>
                <a:ext uri="{FF2B5EF4-FFF2-40B4-BE49-F238E27FC236}">
                  <a16:creationId xmlns:a16="http://schemas.microsoft.com/office/drawing/2014/main" id="{85A12782-0626-5C1D-806B-438B9118ACD3}"/>
                </a:ext>
              </a:extLst>
            </p:cNvPr>
            <p:cNvSpPr/>
            <p:nvPr/>
          </p:nvSpPr>
          <p:spPr>
            <a:xfrm>
              <a:off x="5433251" y="4622967"/>
              <a:ext cx="860425" cy="607695"/>
            </a:xfrm>
            <a:custGeom>
              <a:avLst/>
              <a:gdLst/>
              <a:ahLst/>
              <a:cxnLst/>
              <a:rect l="l" t="t" r="r" b="b"/>
              <a:pathLst>
                <a:path w="860425" h="607695">
                  <a:moveTo>
                    <a:pt x="809762" y="0"/>
                  </a:moveTo>
                  <a:lnTo>
                    <a:pt x="50610" y="0"/>
                  </a:lnTo>
                  <a:lnTo>
                    <a:pt x="30910" y="3977"/>
                  </a:lnTo>
                  <a:lnTo>
                    <a:pt x="14823" y="14823"/>
                  </a:lnTo>
                  <a:lnTo>
                    <a:pt x="3977" y="30910"/>
                  </a:lnTo>
                  <a:lnTo>
                    <a:pt x="0" y="50610"/>
                  </a:lnTo>
                  <a:lnTo>
                    <a:pt x="0" y="556719"/>
                  </a:lnTo>
                  <a:lnTo>
                    <a:pt x="3977" y="576419"/>
                  </a:lnTo>
                  <a:lnTo>
                    <a:pt x="14823" y="592506"/>
                  </a:lnTo>
                  <a:lnTo>
                    <a:pt x="30910" y="603353"/>
                  </a:lnTo>
                  <a:lnTo>
                    <a:pt x="50610" y="607330"/>
                  </a:lnTo>
                  <a:lnTo>
                    <a:pt x="809762" y="607330"/>
                  </a:lnTo>
                  <a:lnTo>
                    <a:pt x="829463" y="603353"/>
                  </a:lnTo>
                  <a:lnTo>
                    <a:pt x="845550" y="592506"/>
                  </a:lnTo>
                  <a:lnTo>
                    <a:pt x="856396" y="576419"/>
                  </a:lnTo>
                  <a:lnTo>
                    <a:pt x="860373" y="556719"/>
                  </a:lnTo>
                  <a:lnTo>
                    <a:pt x="860373" y="50610"/>
                  </a:lnTo>
                  <a:lnTo>
                    <a:pt x="856396" y="30910"/>
                  </a:lnTo>
                  <a:lnTo>
                    <a:pt x="845550" y="14823"/>
                  </a:lnTo>
                  <a:lnTo>
                    <a:pt x="829463" y="3977"/>
                  </a:lnTo>
                  <a:lnTo>
                    <a:pt x="809762" y="0"/>
                  </a:lnTo>
                  <a:close/>
                </a:path>
              </a:pathLst>
            </a:custGeom>
            <a:ln w="5060">
              <a:solidFill>
                <a:srgbClr val="000000"/>
              </a:solidFill>
            </a:ln>
          </p:spPr>
          <p:txBody>
            <a:bodyPr wrap="square" lIns="0" tIns="0" rIns="0" bIns="0" rtlCol="0"/>
            <a:lstStyle/>
            <a:p>
              <a:endParaRPr/>
            </a:p>
          </p:txBody>
        </p:sp>
      </p:grpSp>
      <p:sp>
        <p:nvSpPr>
          <p:cNvPr id="136" name="object 53">
            <a:extLst>
              <a:ext uri="{FF2B5EF4-FFF2-40B4-BE49-F238E27FC236}">
                <a16:creationId xmlns:a16="http://schemas.microsoft.com/office/drawing/2014/main" id="{BF263487-79BA-B928-572F-BCD3A06A2E31}"/>
              </a:ext>
            </a:extLst>
          </p:cNvPr>
          <p:cNvSpPr txBox="1"/>
          <p:nvPr/>
        </p:nvSpPr>
        <p:spPr>
          <a:xfrm>
            <a:off x="5545587" y="4747440"/>
            <a:ext cx="784860" cy="458908"/>
          </a:xfrm>
          <a:prstGeom prst="rect">
            <a:avLst/>
          </a:prstGeom>
        </p:spPr>
        <p:txBody>
          <a:bodyPr vert="horz" wrap="square" lIns="0" tIns="12700" rIns="0" bIns="0" rtlCol="0">
            <a:spAutoFit/>
          </a:bodyPr>
          <a:lstStyle/>
          <a:p>
            <a:pPr marL="85090" marR="5080" indent="-73025">
              <a:lnSpc>
                <a:spcPct val="130400"/>
              </a:lnSpc>
              <a:spcBef>
                <a:spcPts val="100"/>
              </a:spcBef>
            </a:pPr>
            <a:r>
              <a:rPr sz="1200" spc="-5" dirty="0">
                <a:latin typeface="SimSun"/>
                <a:cs typeface="SimSun"/>
              </a:rPr>
              <a:t>生成降采样 </a:t>
            </a:r>
            <a:r>
              <a:rPr sz="1200" spc="10" dirty="0">
                <a:latin typeface="SimSun"/>
                <a:cs typeface="SimSun"/>
              </a:rPr>
              <a:t>灰度图</a:t>
            </a:r>
            <a:r>
              <a:rPr sz="1200" spc="-5" dirty="0">
                <a:latin typeface="SimSun"/>
                <a:cs typeface="SimSun"/>
              </a:rPr>
              <a:t>片</a:t>
            </a:r>
            <a:endParaRPr sz="1200">
              <a:latin typeface="SimSun"/>
              <a:cs typeface="SimSun"/>
            </a:endParaRPr>
          </a:p>
        </p:txBody>
      </p:sp>
      <p:grpSp>
        <p:nvGrpSpPr>
          <p:cNvPr id="137" name="object 54">
            <a:extLst>
              <a:ext uri="{FF2B5EF4-FFF2-40B4-BE49-F238E27FC236}">
                <a16:creationId xmlns:a16="http://schemas.microsoft.com/office/drawing/2014/main" id="{02422A6F-D0D5-95F0-57CB-FF43F37CBADC}"/>
              </a:ext>
            </a:extLst>
          </p:cNvPr>
          <p:cNvGrpSpPr/>
          <p:nvPr/>
        </p:nvGrpSpPr>
        <p:grpSpPr>
          <a:xfrm>
            <a:off x="1700642" y="2347258"/>
            <a:ext cx="4258310" cy="2707005"/>
            <a:chOff x="1626214" y="2240932"/>
            <a:chExt cx="4258310" cy="2707005"/>
          </a:xfrm>
        </p:grpSpPr>
        <p:sp>
          <p:nvSpPr>
            <p:cNvPr id="138" name="object 55">
              <a:extLst>
                <a:ext uri="{FF2B5EF4-FFF2-40B4-BE49-F238E27FC236}">
                  <a16:creationId xmlns:a16="http://schemas.microsoft.com/office/drawing/2014/main" id="{0102063E-D80C-F8E9-4F1D-AF6E29D9C7D1}"/>
                </a:ext>
              </a:extLst>
            </p:cNvPr>
            <p:cNvSpPr/>
            <p:nvPr/>
          </p:nvSpPr>
          <p:spPr>
            <a:xfrm>
              <a:off x="2079831" y="2261832"/>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139" name="object 56">
              <a:extLst>
                <a:ext uri="{FF2B5EF4-FFF2-40B4-BE49-F238E27FC236}">
                  <a16:creationId xmlns:a16="http://schemas.microsoft.com/office/drawing/2014/main" id="{FE39343B-33DE-CA97-AF04-6A1B217FE159}"/>
                </a:ext>
              </a:extLst>
            </p:cNvPr>
            <p:cNvSpPr/>
            <p:nvPr/>
          </p:nvSpPr>
          <p:spPr>
            <a:xfrm>
              <a:off x="2561635" y="2243463"/>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140" name="object 57">
              <a:extLst>
                <a:ext uri="{FF2B5EF4-FFF2-40B4-BE49-F238E27FC236}">
                  <a16:creationId xmlns:a16="http://schemas.microsoft.com/office/drawing/2014/main" id="{39D1546C-C86F-11E0-97AC-DD45081607CA}"/>
                </a:ext>
              </a:extLst>
            </p:cNvPr>
            <p:cNvSpPr/>
            <p:nvPr/>
          </p:nvSpPr>
          <p:spPr>
            <a:xfrm>
              <a:off x="2561635" y="2243463"/>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141" name="object 58">
              <a:extLst>
                <a:ext uri="{FF2B5EF4-FFF2-40B4-BE49-F238E27FC236}">
                  <a16:creationId xmlns:a16="http://schemas.microsoft.com/office/drawing/2014/main" id="{271C8320-548D-5ACA-8DF2-F926E005DA51}"/>
                </a:ext>
              </a:extLst>
            </p:cNvPr>
            <p:cNvSpPr/>
            <p:nvPr/>
          </p:nvSpPr>
          <p:spPr>
            <a:xfrm>
              <a:off x="3485272" y="2261832"/>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142" name="object 59">
              <a:extLst>
                <a:ext uri="{FF2B5EF4-FFF2-40B4-BE49-F238E27FC236}">
                  <a16:creationId xmlns:a16="http://schemas.microsoft.com/office/drawing/2014/main" id="{65BFA8E7-FE83-AD8F-8135-FB70516DA5E6}"/>
                </a:ext>
              </a:extLst>
            </p:cNvPr>
            <p:cNvSpPr/>
            <p:nvPr/>
          </p:nvSpPr>
          <p:spPr>
            <a:xfrm>
              <a:off x="3967077" y="2243463"/>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143" name="object 60">
              <a:extLst>
                <a:ext uri="{FF2B5EF4-FFF2-40B4-BE49-F238E27FC236}">
                  <a16:creationId xmlns:a16="http://schemas.microsoft.com/office/drawing/2014/main" id="{2814C124-F201-8E7E-DA84-456BE0B79EAE}"/>
                </a:ext>
              </a:extLst>
            </p:cNvPr>
            <p:cNvSpPr/>
            <p:nvPr/>
          </p:nvSpPr>
          <p:spPr>
            <a:xfrm>
              <a:off x="3967077" y="2243463"/>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144" name="object 61">
              <a:extLst>
                <a:ext uri="{FF2B5EF4-FFF2-40B4-BE49-F238E27FC236}">
                  <a16:creationId xmlns:a16="http://schemas.microsoft.com/office/drawing/2014/main" id="{F1630FAC-7D66-D78C-8923-CB7D1010708E}"/>
                </a:ext>
              </a:extLst>
            </p:cNvPr>
            <p:cNvSpPr/>
            <p:nvPr/>
          </p:nvSpPr>
          <p:spPr>
            <a:xfrm>
              <a:off x="4890714" y="2261832"/>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145" name="object 62">
              <a:extLst>
                <a:ext uri="{FF2B5EF4-FFF2-40B4-BE49-F238E27FC236}">
                  <a16:creationId xmlns:a16="http://schemas.microsoft.com/office/drawing/2014/main" id="{3825F04D-529F-C0EF-1EF8-1C20B5C84298}"/>
                </a:ext>
              </a:extLst>
            </p:cNvPr>
            <p:cNvSpPr/>
            <p:nvPr/>
          </p:nvSpPr>
          <p:spPr>
            <a:xfrm>
              <a:off x="5372518" y="2243463"/>
              <a:ext cx="48260" cy="36830"/>
            </a:xfrm>
            <a:custGeom>
              <a:avLst/>
              <a:gdLst/>
              <a:ahLst/>
              <a:cxnLst/>
              <a:rect l="l" t="t" r="r" b="b"/>
              <a:pathLst>
                <a:path w="48260" h="36830">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146" name="object 63">
              <a:extLst>
                <a:ext uri="{FF2B5EF4-FFF2-40B4-BE49-F238E27FC236}">
                  <a16:creationId xmlns:a16="http://schemas.microsoft.com/office/drawing/2014/main" id="{E664809E-F95F-23B8-8892-27BEFA6C42F8}"/>
                </a:ext>
              </a:extLst>
            </p:cNvPr>
            <p:cNvSpPr/>
            <p:nvPr/>
          </p:nvSpPr>
          <p:spPr>
            <a:xfrm>
              <a:off x="5372518" y="2243463"/>
              <a:ext cx="48260" cy="36830"/>
            </a:xfrm>
            <a:custGeom>
              <a:avLst/>
              <a:gdLst/>
              <a:ahLst/>
              <a:cxnLst/>
              <a:rect l="l" t="t" r="r" b="b"/>
              <a:pathLst>
                <a:path w="48260" h="36830">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147" name="object 64">
              <a:extLst>
                <a:ext uri="{FF2B5EF4-FFF2-40B4-BE49-F238E27FC236}">
                  <a16:creationId xmlns:a16="http://schemas.microsoft.com/office/drawing/2014/main" id="{91895FED-740C-51E1-523F-3D4C1C660D0E}"/>
                </a:ext>
              </a:extLst>
            </p:cNvPr>
            <p:cNvSpPr/>
            <p:nvPr/>
          </p:nvSpPr>
          <p:spPr>
            <a:xfrm>
              <a:off x="5863439" y="2568027"/>
              <a:ext cx="0" cy="662305"/>
            </a:xfrm>
            <a:custGeom>
              <a:avLst/>
              <a:gdLst/>
              <a:ahLst/>
              <a:cxnLst/>
              <a:rect l="l" t="t" r="r" b="b"/>
              <a:pathLst>
                <a:path h="662305">
                  <a:moveTo>
                    <a:pt x="0" y="0"/>
                  </a:moveTo>
                  <a:lnTo>
                    <a:pt x="0" y="661806"/>
                  </a:lnTo>
                </a:path>
              </a:pathLst>
            </a:custGeom>
            <a:ln w="5060">
              <a:solidFill>
                <a:srgbClr val="000000"/>
              </a:solidFill>
            </a:ln>
          </p:spPr>
          <p:txBody>
            <a:bodyPr wrap="square" lIns="0" tIns="0" rIns="0" bIns="0" rtlCol="0"/>
            <a:lstStyle/>
            <a:p>
              <a:endParaRPr/>
            </a:p>
          </p:txBody>
        </p:sp>
        <p:sp>
          <p:nvSpPr>
            <p:cNvPr id="148" name="object 65">
              <a:extLst>
                <a:ext uri="{FF2B5EF4-FFF2-40B4-BE49-F238E27FC236}">
                  <a16:creationId xmlns:a16="http://schemas.microsoft.com/office/drawing/2014/main" id="{22770E77-CC88-9582-AC41-B2A38744397C}"/>
                </a:ext>
              </a:extLst>
            </p:cNvPr>
            <p:cNvSpPr/>
            <p:nvPr/>
          </p:nvSpPr>
          <p:spPr>
            <a:xfrm>
              <a:off x="5845069" y="3229834"/>
              <a:ext cx="36830" cy="48260"/>
            </a:xfrm>
            <a:custGeom>
              <a:avLst/>
              <a:gdLst/>
              <a:ahLst/>
              <a:cxnLst/>
              <a:rect l="l" t="t" r="r" b="b"/>
              <a:pathLst>
                <a:path w="36829" h="48260">
                  <a:moveTo>
                    <a:pt x="36738" y="0"/>
                  </a:moveTo>
                  <a:lnTo>
                    <a:pt x="0" y="0"/>
                  </a:lnTo>
                  <a:lnTo>
                    <a:pt x="6392" y="13438"/>
                  </a:lnTo>
                  <a:lnTo>
                    <a:pt x="11957" y="27728"/>
                  </a:lnTo>
                  <a:lnTo>
                    <a:pt x="16136" y="40096"/>
                  </a:lnTo>
                  <a:lnTo>
                    <a:pt x="18369" y="47768"/>
                  </a:lnTo>
                  <a:lnTo>
                    <a:pt x="20601" y="40096"/>
                  </a:lnTo>
                  <a:lnTo>
                    <a:pt x="24780" y="27728"/>
                  </a:lnTo>
                  <a:lnTo>
                    <a:pt x="30345" y="13438"/>
                  </a:lnTo>
                  <a:lnTo>
                    <a:pt x="36738" y="0"/>
                  </a:lnTo>
                  <a:close/>
                </a:path>
              </a:pathLst>
            </a:custGeom>
            <a:solidFill>
              <a:srgbClr val="000000"/>
            </a:solidFill>
          </p:spPr>
          <p:txBody>
            <a:bodyPr wrap="square" lIns="0" tIns="0" rIns="0" bIns="0" rtlCol="0"/>
            <a:lstStyle/>
            <a:p>
              <a:endParaRPr/>
            </a:p>
          </p:txBody>
        </p:sp>
        <p:sp>
          <p:nvSpPr>
            <p:cNvPr id="149" name="object 66">
              <a:extLst>
                <a:ext uri="{FF2B5EF4-FFF2-40B4-BE49-F238E27FC236}">
                  <a16:creationId xmlns:a16="http://schemas.microsoft.com/office/drawing/2014/main" id="{12AAFDBF-9642-023F-BAB7-806A2E6AA5DE}"/>
                </a:ext>
              </a:extLst>
            </p:cNvPr>
            <p:cNvSpPr/>
            <p:nvPr/>
          </p:nvSpPr>
          <p:spPr>
            <a:xfrm>
              <a:off x="5845069" y="3229834"/>
              <a:ext cx="36830" cy="48260"/>
            </a:xfrm>
            <a:custGeom>
              <a:avLst/>
              <a:gdLst/>
              <a:ahLst/>
              <a:cxnLst/>
              <a:rect l="l" t="t" r="r" b="b"/>
              <a:pathLst>
                <a:path w="36829" h="48260">
                  <a:moveTo>
                    <a:pt x="18369" y="47768"/>
                  </a:moveTo>
                  <a:lnTo>
                    <a:pt x="20601" y="40096"/>
                  </a:lnTo>
                  <a:lnTo>
                    <a:pt x="24780" y="27728"/>
                  </a:lnTo>
                  <a:lnTo>
                    <a:pt x="30345" y="13438"/>
                  </a:lnTo>
                  <a:lnTo>
                    <a:pt x="36738" y="0"/>
                  </a:lnTo>
                  <a:lnTo>
                    <a:pt x="0" y="0"/>
                  </a:lnTo>
                  <a:lnTo>
                    <a:pt x="6392" y="13438"/>
                  </a:lnTo>
                  <a:lnTo>
                    <a:pt x="11957" y="27728"/>
                  </a:lnTo>
                  <a:lnTo>
                    <a:pt x="16136" y="40096"/>
                  </a:lnTo>
                  <a:lnTo>
                    <a:pt x="18369" y="47768"/>
                  </a:lnTo>
                  <a:close/>
                </a:path>
              </a:pathLst>
            </a:custGeom>
            <a:ln w="5060">
              <a:solidFill>
                <a:srgbClr val="000000"/>
              </a:solidFill>
            </a:ln>
          </p:spPr>
          <p:txBody>
            <a:bodyPr wrap="square" lIns="0" tIns="0" rIns="0" bIns="0" rtlCol="0"/>
            <a:lstStyle/>
            <a:p>
              <a:endParaRPr/>
            </a:p>
          </p:txBody>
        </p:sp>
        <p:sp>
          <p:nvSpPr>
            <p:cNvPr id="150" name="object 67">
              <a:extLst>
                <a:ext uri="{FF2B5EF4-FFF2-40B4-BE49-F238E27FC236}">
                  <a16:creationId xmlns:a16="http://schemas.microsoft.com/office/drawing/2014/main" id="{57B4640C-E70B-85EE-E0C2-966A00D40B1B}"/>
                </a:ext>
              </a:extLst>
            </p:cNvPr>
            <p:cNvSpPr/>
            <p:nvPr/>
          </p:nvSpPr>
          <p:spPr>
            <a:xfrm>
              <a:off x="4948916" y="3594232"/>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151" name="object 68">
              <a:extLst>
                <a:ext uri="{FF2B5EF4-FFF2-40B4-BE49-F238E27FC236}">
                  <a16:creationId xmlns:a16="http://schemas.microsoft.com/office/drawing/2014/main" id="{CABAAF54-DBA8-4AE5-F498-BB11699AD84E}"/>
                </a:ext>
              </a:extLst>
            </p:cNvPr>
            <p:cNvSpPr/>
            <p:nvPr/>
          </p:nvSpPr>
          <p:spPr>
            <a:xfrm>
              <a:off x="4901148" y="3575863"/>
              <a:ext cx="48260" cy="36830"/>
            </a:xfrm>
            <a:custGeom>
              <a:avLst/>
              <a:gdLst/>
              <a:ahLst/>
              <a:cxnLst/>
              <a:rect l="l" t="t" r="r" b="b"/>
              <a:pathLst>
                <a:path w="48260" h="36829">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152" name="object 69">
              <a:extLst>
                <a:ext uri="{FF2B5EF4-FFF2-40B4-BE49-F238E27FC236}">
                  <a16:creationId xmlns:a16="http://schemas.microsoft.com/office/drawing/2014/main" id="{7A91029A-E18F-512E-562B-EC78F59F29E7}"/>
                </a:ext>
              </a:extLst>
            </p:cNvPr>
            <p:cNvSpPr/>
            <p:nvPr/>
          </p:nvSpPr>
          <p:spPr>
            <a:xfrm>
              <a:off x="4901148" y="3575863"/>
              <a:ext cx="48260" cy="36830"/>
            </a:xfrm>
            <a:custGeom>
              <a:avLst/>
              <a:gdLst/>
              <a:ahLst/>
              <a:cxnLst/>
              <a:rect l="l" t="t" r="r" b="b"/>
              <a:pathLst>
                <a:path w="48260" h="36829">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sp>
          <p:nvSpPr>
            <p:cNvPr id="153" name="object 70">
              <a:extLst>
                <a:ext uri="{FF2B5EF4-FFF2-40B4-BE49-F238E27FC236}">
                  <a16:creationId xmlns:a16="http://schemas.microsoft.com/office/drawing/2014/main" id="{9F971704-BEFF-6153-2133-96D4D44F0BBA}"/>
                </a:ext>
              </a:extLst>
            </p:cNvPr>
            <p:cNvSpPr/>
            <p:nvPr/>
          </p:nvSpPr>
          <p:spPr>
            <a:xfrm>
              <a:off x="3543474" y="3594232"/>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154" name="object 71">
              <a:extLst>
                <a:ext uri="{FF2B5EF4-FFF2-40B4-BE49-F238E27FC236}">
                  <a16:creationId xmlns:a16="http://schemas.microsoft.com/office/drawing/2014/main" id="{33836B4F-B24D-0F7C-1B7A-7BA6BDA3CBFA}"/>
                </a:ext>
              </a:extLst>
            </p:cNvPr>
            <p:cNvSpPr/>
            <p:nvPr/>
          </p:nvSpPr>
          <p:spPr>
            <a:xfrm>
              <a:off x="3495706" y="3575863"/>
              <a:ext cx="48260" cy="36830"/>
            </a:xfrm>
            <a:custGeom>
              <a:avLst/>
              <a:gdLst/>
              <a:ahLst/>
              <a:cxnLst/>
              <a:rect l="l" t="t" r="r" b="b"/>
              <a:pathLst>
                <a:path w="48260" h="36829">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155" name="object 72">
              <a:extLst>
                <a:ext uri="{FF2B5EF4-FFF2-40B4-BE49-F238E27FC236}">
                  <a16:creationId xmlns:a16="http://schemas.microsoft.com/office/drawing/2014/main" id="{15FD9A8B-E3DE-3C6B-174F-830F981D18FD}"/>
                </a:ext>
              </a:extLst>
            </p:cNvPr>
            <p:cNvSpPr/>
            <p:nvPr/>
          </p:nvSpPr>
          <p:spPr>
            <a:xfrm>
              <a:off x="3495706" y="3575863"/>
              <a:ext cx="48260" cy="36830"/>
            </a:xfrm>
            <a:custGeom>
              <a:avLst/>
              <a:gdLst/>
              <a:ahLst/>
              <a:cxnLst/>
              <a:rect l="l" t="t" r="r" b="b"/>
              <a:pathLst>
                <a:path w="48260" h="36829">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sp>
          <p:nvSpPr>
            <p:cNvPr id="156" name="object 73">
              <a:extLst>
                <a:ext uri="{FF2B5EF4-FFF2-40B4-BE49-F238E27FC236}">
                  <a16:creationId xmlns:a16="http://schemas.microsoft.com/office/drawing/2014/main" id="{ED7A4EB4-0BB8-66DC-05B2-9D52A417AD27}"/>
                </a:ext>
              </a:extLst>
            </p:cNvPr>
            <p:cNvSpPr/>
            <p:nvPr/>
          </p:nvSpPr>
          <p:spPr>
            <a:xfrm>
              <a:off x="2138033" y="3594232"/>
              <a:ext cx="481965" cy="0"/>
            </a:xfrm>
            <a:custGeom>
              <a:avLst/>
              <a:gdLst/>
              <a:ahLst/>
              <a:cxnLst/>
              <a:rect l="l" t="t" r="r" b="b"/>
              <a:pathLst>
                <a:path w="481964">
                  <a:moveTo>
                    <a:pt x="481804" y="0"/>
                  </a:moveTo>
                  <a:lnTo>
                    <a:pt x="0" y="0"/>
                  </a:lnTo>
                </a:path>
              </a:pathLst>
            </a:custGeom>
            <a:ln w="5060">
              <a:solidFill>
                <a:srgbClr val="000000"/>
              </a:solidFill>
            </a:ln>
          </p:spPr>
          <p:txBody>
            <a:bodyPr wrap="square" lIns="0" tIns="0" rIns="0" bIns="0" rtlCol="0"/>
            <a:lstStyle/>
            <a:p>
              <a:endParaRPr/>
            </a:p>
          </p:txBody>
        </p:sp>
        <p:sp>
          <p:nvSpPr>
            <p:cNvPr id="157" name="object 74">
              <a:extLst>
                <a:ext uri="{FF2B5EF4-FFF2-40B4-BE49-F238E27FC236}">
                  <a16:creationId xmlns:a16="http://schemas.microsoft.com/office/drawing/2014/main" id="{B2E441BE-8FA6-6AD1-B2DE-9A652DE0F86D}"/>
                </a:ext>
              </a:extLst>
            </p:cNvPr>
            <p:cNvSpPr/>
            <p:nvPr/>
          </p:nvSpPr>
          <p:spPr>
            <a:xfrm>
              <a:off x="2090264" y="3575863"/>
              <a:ext cx="48260" cy="36830"/>
            </a:xfrm>
            <a:custGeom>
              <a:avLst/>
              <a:gdLst/>
              <a:ahLst/>
              <a:cxnLst/>
              <a:rect l="l" t="t" r="r" b="b"/>
              <a:pathLst>
                <a:path w="48260" h="36829">
                  <a:moveTo>
                    <a:pt x="47768" y="36738"/>
                  </a:moveTo>
                  <a:lnTo>
                    <a:pt x="47768" y="0"/>
                  </a:lnTo>
                  <a:lnTo>
                    <a:pt x="34330" y="6392"/>
                  </a:lnTo>
                  <a:lnTo>
                    <a:pt x="20040" y="11957"/>
                  </a:lnTo>
                  <a:lnTo>
                    <a:pt x="7672" y="16136"/>
                  </a:lnTo>
                  <a:lnTo>
                    <a:pt x="0" y="18369"/>
                  </a:lnTo>
                  <a:lnTo>
                    <a:pt x="7672" y="20601"/>
                  </a:lnTo>
                  <a:lnTo>
                    <a:pt x="20040" y="24780"/>
                  </a:lnTo>
                  <a:lnTo>
                    <a:pt x="34330" y="30345"/>
                  </a:lnTo>
                  <a:lnTo>
                    <a:pt x="47768" y="36738"/>
                  </a:lnTo>
                  <a:close/>
                </a:path>
              </a:pathLst>
            </a:custGeom>
            <a:solidFill>
              <a:srgbClr val="000000"/>
            </a:solidFill>
          </p:spPr>
          <p:txBody>
            <a:bodyPr wrap="square" lIns="0" tIns="0" rIns="0" bIns="0" rtlCol="0"/>
            <a:lstStyle/>
            <a:p>
              <a:endParaRPr/>
            </a:p>
          </p:txBody>
        </p:sp>
        <p:sp>
          <p:nvSpPr>
            <p:cNvPr id="158" name="object 75">
              <a:extLst>
                <a:ext uri="{FF2B5EF4-FFF2-40B4-BE49-F238E27FC236}">
                  <a16:creationId xmlns:a16="http://schemas.microsoft.com/office/drawing/2014/main" id="{EE023E0B-0C0E-6FCC-1C7F-B26B2CB5945C}"/>
                </a:ext>
              </a:extLst>
            </p:cNvPr>
            <p:cNvSpPr/>
            <p:nvPr/>
          </p:nvSpPr>
          <p:spPr>
            <a:xfrm>
              <a:off x="2090264" y="3575863"/>
              <a:ext cx="48260" cy="36830"/>
            </a:xfrm>
            <a:custGeom>
              <a:avLst/>
              <a:gdLst/>
              <a:ahLst/>
              <a:cxnLst/>
              <a:rect l="l" t="t" r="r" b="b"/>
              <a:pathLst>
                <a:path w="48260" h="36829">
                  <a:moveTo>
                    <a:pt x="0" y="18369"/>
                  </a:moveTo>
                  <a:lnTo>
                    <a:pt x="7672" y="20601"/>
                  </a:lnTo>
                  <a:lnTo>
                    <a:pt x="20040" y="24780"/>
                  </a:lnTo>
                  <a:lnTo>
                    <a:pt x="34330" y="30345"/>
                  </a:lnTo>
                  <a:lnTo>
                    <a:pt x="47768" y="36738"/>
                  </a:lnTo>
                  <a:lnTo>
                    <a:pt x="47768" y="0"/>
                  </a:lnTo>
                  <a:lnTo>
                    <a:pt x="34330" y="6392"/>
                  </a:lnTo>
                  <a:lnTo>
                    <a:pt x="20040" y="11957"/>
                  </a:lnTo>
                  <a:lnTo>
                    <a:pt x="7672" y="16136"/>
                  </a:lnTo>
                  <a:lnTo>
                    <a:pt x="0" y="18369"/>
                  </a:lnTo>
                  <a:close/>
                </a:path>
              </a:pathLst>
            </a:custGeom>
            <a:ln w="5060">
              <a:solidFill>
                <a:srgbClr val="000000"/>
              </a:solidFill>
            </a:ln>
          </p:spPr>
          <p:txBody>
            <a:bodyPr wrap="square" lIns="0" tIns="0" rIns="0" bIns="0" rtlCol="0"/>
            <a:lstStyle/>
            <a:p>
              <a:endParaRPr/>
            </a:p>
          </p:txBody>
        </p:sp>
        <p:sp>
          <p:nvSpPr>
            <p:cNvPr id="159" name="object 76">
              <a:extLst>
                <a:ext uri="{FF2B5EF4-FFF2-40B4-BE49-F238E27FC236}">
                  <a16:creationId xmlns:a16="http://schemas.microsoft.com/office/drawing/2014/main" id="{31B01EE4-8594-2F3F-3F0C-79278EE3F90A}"/>
                </a:ext>
              </a:extLst>
            </p:cNvPr>
            <p:cNvSpPr/>
            <p:nvPr/>
          </p:nvSpPr>
          <p:spPr>
            <a:xfrm>
              <a:off x="1647113" y="3900428"/>
              <a:ext cx="0" cy="662305"/>
            </a:xfrm>
            <a:custGeom>
              <a:avLst/>
              <a:gdLst/>
              <a:ahLst/>
              <a:cxnLst/>
              <a:rect l="l" t="t" r="r" b="b"/>
              <a:pathLst>
                <a:path h="662304">
                  <a:moveTo>
                    <a:pt x="0" y="0"/>
                  </a:moveTo>
                  <a:lnTo>
                    <a:pt x="0" y="661807"/>
                  </a:lnTo>
                </a:path>
              </a:pathLst>
            </a:custGeom>
            <a:ln w="5060">
              <a:solidFill>
                <a:srgbClr val="000000"/>
              </a:solidFill>
            </a:ln>
          </p:spPr>
          <p:txBody>
            <a:bodyPr wrap="square" lIns="0" tIns="0" rIns="0" bIns="0" rtlCol="0"/>
            <a:lstStyle/>
            <a:p>
              <a:endParaRPr/>
            </a:p>
          </p:txBody>
        </p:sp>
        <p:sp>
          <p:nvSpPr>
            <p:cNvPr id="160" name="object 77">
              <a:extLst>
                <a:ext uri="{FF2B5EF4-FFF2-40B4-BE49-F238E27FC236}">
                  <a16:creationId xmlns:a16="http://schemas.microsoft.com/office/drawing/2014/main" id="{D6F67646-597F-EC28-50CB-34A4A2CC6A43}"/>
                </a:ext>
              </a:extLst>
            </p:cNvPr>
            <p:cNvSpPr/>
            <p:nvPr/>
          </p:nvSpPr>
          <p:spPr>
            <a:xfrm>
              <a:off x="1628744" y="4562235"/>
              <a:ext cx="36830" cy="48260"/>
            </a:xfrm>
            <a:custGeom>
              <a:avLst/>
              <a:gdLst/>
              <a:ahLst/>
              <a:cxnLst/>
              <a:rect l="l" t="t" r="r" b="b"/>
              <a:pathLst>
                <a:path w="36830" h="48260">
                  <a:moveTo>
                    <a:pt x="36738" y="0"/>
                  </a:moveTo>
                  <a:lnTo>
                    <a:pt x="0" y="0"/>
                  </a:lnTo>
                  <a:lnTo>
                    <a:pt x="6392" y="13438"/>
                  </a:lnTo>
                  <a:lnTo>
                    <a:pt x="11957" y="27728"/>
                  </a:lnTo>
                  <a:lnTo>
                    <a:pt x="16136" y="40096"/>
                  </a:lnTo>
                  <a:lnTo>
                    <a:pt x="18369" y="47768"/>
                  </a:lnTo>
                  <a:lnTo>
                    <a:pt x="20601" y="40096"/>
                  </a:lnTo>
                  <a:lnTo>
                    <a:pt x="24780" y="27728"/>
                  </a:lnTo>
                  <a:lnTo>
                    <a:pt x="30345" y="13438"/>
                  </a:lnTo>
                  <a:lnTo>
                    <a:pt x="36738" y="0"/>
                  </a:lnTo>
                  <a:close/>
                </a:path>
              </a:pathLst>
            </a:custGeom>
            <a:solidFill>
              <a:srgbClr val="000000"/>
            </a:solidFill>
          </p:spPr>
          <p:txBody>
            <a:bodyPr wrap="square" lIns="0" tIns="0" rIns="0" bIns="0" rtlCol="0"/>
            <a:lstStyle/>
            <a:p>
              <a:endParaRPr/>
            </a:p>
          </p:txBody>
        </p:sp>
        <p:sp>
          <p:nvSpPr>
            <p:cNvPr id="161" name="object 78">
              <a:extLst>
                <a:ext uri="{FF2B5EF4-FFF2-40B4-BE49-F238E27FC236}">
                  <a16:creationId xmlns:a16="http://schemas.microsoft.com/office/drawing/2014/main" id="{6E88AB73-B34C-616A-F98F-4F9D776141C8}"/>
                </a:ext>
              </a:extLst>
            </p:cNvPr>
            <p:cNvSpPr/>
            <p:nvPr/>
          </p:nvSpPr>
          <p:spPr>
            <a:xfrm>
              <a:off x="1628744" y="4562235"/>
              <a:ext cx="36830" cy="48260"/>
            </a:xfrm>
            <a:custGeom>
              <a:avLst/>
              <a:gdLst/>
              <a:ahLst/>
              <a:cxnLst/>
              <a:rect l="l" t="t" r="r" b="b"/>
              <a:pathLst>
                <a:path w="36830" h="48260">
                  <a:moveTo>
                    <a:pt x="18369" y="47768"/>
                  </a:moveTo>
                  <a:lnTo>
                    <a:pt x="20601" y="40096"/>
                  </a:lnTo>
                  <a:lnTo>
                    <a:pt x="24780" y="27728"/>
                  </a:lnTo>
                  <a:lnTo>
                    <a:pt x="30345" y="13438"/>
                  </a:lnTo>
                  <a:lnTo>
                    <a:pt x="36738" y="0"/>
                  </a:lnTo>
                  <a:lnTo>
                    <a:pt x="0" y="0"/>
                  </a:lnTo>
                  <a:lnTo>
                    <a:pt x="6392" y="13438"/>
                  </a:lnTo>
                  <a:lnTo>
                    <a:pt x="11957" y="27728"/>
                  </a:lnTo>
                  <a:lnTo>
                    <a:pt x="16136" y="40096"/>
                  </a:lnTo>
                  <a:lnTo>
                    <a:pt x="18369" y="47768"/>
                  </a:lnTo>
                  <a:close/>
                </a:path>
              </a:pathLst>
            </a:custGeom>
            <a:ln w="5060">
              <a:solidFill>
                <a:srgbClr val="000000"/>
              </a:solidFill>
            </a:ln>
          </p:spPr>
          <p:txBody>
            <a:bodyPr wrap="square" lIns="0" tIns="0" rIns="0" bIns="0" rtlCol="0"/>
            <a:lstStyle/>
            <a:p>
              <a:endParaRPr/>
            </a:p>
          </p:txBody>
        </p:sp>
        <p:sp>
          <p:nvSpPr>
            <p:cNvPr id="162" name="object 79">
              <a:extLst>
                <a:ext uri="{FF2B5EF4-FFF2-40B4-BE49-F238E27FC236}">
                  <a16:creationId xmlns:a16="http://schemas.microsoft.com/office/drawing/2014/main" id="{F1BC2691-D53D-2124-61AE-88132BF299D8}"/>
                </a:ext>
              </a:extLst>
            </p:cNvPr>
            <p:cNvSpPr/>
            <p:nvPr/>
          </p:nvSpPr>
          <p:spPr>
            <a:xfrm>
              <a:off x="2079831" y="4926633"/>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163" name="object 80">
              <a:extLst>
                <a:ext uri="{FF2B5EF4-FFF2-40B4-BE49-F238E27FC236}">
                  <a16:creationId xmlns:a16="http://schemas.microsoft.com/office/drawing/2014/main" id="{3BFCF840-75E3-D5A9-5E3A-A33F89BF3D8D}"/>
                </a:ext>
              </a:extLst>
            </p:cNvPr>
            <p:cNvSpPr/>
            <p:nvPr/>
          </p:nvSpPr>
          <p:spPr>
            <a:xfrm>
              <a:off x="2561635" y="4908263"/>
              <a:ext cx="48260" cy="36830"/>
            </a:xfrm>
            <a:custGeom>
              <a:avLst/>
              <a:gdLst/>
              <a:ahLst/>
              <a:cxnLst/>
              <a:rect l="l" t="t" r="r" b="b"/>
              <a:pathLst>
                <a:path w="48260" h="36829">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164" name="object 81">
              <a:extLst>
                <a:ext uri="{FF2B5EF4-FFF2-40B4-BE49-F238E27FC236}">
                  <a16:creationId xmlns:a16="http://schemas.microsoft.com/office/drawing/2014/main" id="{33DD6C04-EAFF-40B3-03D5-A8892E335F2D}"/>
                </a:ext>
              </a:extLst>
            </p:cNvPr>
            <p:cNvSpPr/>
            <p:nvPr/>
          </p:nvSpPr>
          <p:spPr>
            <a:xfrm>
              <a:off x="2561635" y="4908263"/>
              <a:ext cx="48260" cy="36830"/>
            </a:xfrm>
            <a:custGeom>
              <a:avLst/>
              <a:gdLst/>
              <a:ahLst/>
              <a:cxnLst/>
              <a:rect l="l" t="t" r="r" b="b"/>
              <a:pathLst>
                <a:path w="48260" h="36829">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165" name="object 82">
              <a:extLst>
                <a:ext uri="{FF2B5EF4-FFF2-40B4-BE49-F238E27FC236}">
                  <a16:creationId xmlns:a16="http://schemas.microsoft.com/office/drawing/2014/main" id="{46A6BD0A-5C69-5EB7-95CB-8066D2FCBB8E}"/>
                </a:ext>
              </a:extLst>
            </p:cNvPr>
            <p:cNvSpPr/>
            <p:nvPr/>
          </p:nvSpPr>
          <p:spPr>
            <a:xfrm>
              <a:off x="3485272" y="4926633"/>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166" name="object 83">
              <a:extLst>
                <a:ext uri="{FF2B5EF4-FFF2-40B4-BE49-F238E27FC236}">
                  <a16:creationId xmlns:a16="http://schemas.microsoft.com/office/drawing/2014/main" id="{D49A7B5E-3F04-5C77-AC89-6B1F71B81B70}"/>
                </a:ext>
              </a:extLst>
            </p:cNvPr>
            <p:cNvSpPr/>
            <p:nvPr/>
          </p:nvSpPr>
          <p:spPr>
            <a:xfrm>
              <a:off x="3967077" y="4908263"/>
              <a:ext cx="48260" cy="36830"/>
            </a:xfrm>
            <a:custGeom>
              <a:avLst/>
              <a:gdLst/>
              <a:ahLst/>
              <a:cxnLst/>
              <a:rect l="l" t="t" r="r" b="b"/>
              <a:pathLst>
                <a:path w="48260" h="36829">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167" name="object 84">
              <a:extLst>
                <a:ext uri="{FF2B5EF4-FFF2-40B4-BE49-F238E27FC236}">
                  <a16:creationId xmlns:a16="http://schemas.microsoft.com/office/drawing/2014/main" id="{9D4698EB-FCA1-FEA1-782D-0ADAC0B4C69B}"/>
                </a:ext>
              </a:extLst>
            </p:cNvPr>
            <p:cNvSpPr/>
            <p:nvPr/>
          </p:nvSpPr>
          <p:spPr>
            <a:xfrm>
              <a:off x="3967077" y="4908263"/>
              <a:ext cx="48260" cy="36830"/>
            </a:xfrm>
            <a:custGeom>
              <a:avLst/>
              <a:gdLst/>
              <a:ahLst/>
              <a:cxnLst/>
              <a:rect l="l" t="t" r="r" b="b"/>
              <a:pathLst>
                <a:path w="48260" h="36829">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sp>
          <p:nvSpPr>
            <p:cNvPr id="168" name="object 85">
              <a:extLst>
                <a:ext uri="{FF2B5EF4-FFF2-40B4-BE49-F238E27FC236}">
                  <a16:creationId xmlns:a16="http://schemas.microsoft.com/office/drawing/2014/main" id="{F7DB169C-5FB0-9501-7F84-32EBF5BF0CCD}"/>
                </a:ext>
              </a:extLst>
            </p:cNvPr>
            <p:cNvSpPr/>
            <p:nvPr/>
          </p:nvSpPr>
          <p:spPr>
            <a:xfrm>
              <a:off x="4890714" y="4926633"/>
              <a:ext cx="481965" cy="0"/>
            </a:xfrm>
            <a:custGeom>
              <a:avLst/>
              <a:gdLst/>
              <a:ahLst/>
              <a:cxnLst/>
              <a:rect l="l" t="t" r="r" b="b"/>
              <a:pathLst>
                <a:path w="481964">
                  <a:moveTo>
                    <a:pt x="0" y="0"/>
                  </a:moveTo>
                  <a:lnTo>
                    <a:pt x="481804" y="0"/>
                  </a:lnTo>
                </a:path>
              </a:pathLst>
            </a:custGeom>
            <a:ln w="5060">
              <a:solidFill>
                <a:srgbClr val="000000"/>
              </a:solidFill>
            </a:ln>
          </p:spPr>
          <p:txBody>
            <a:bodyPr wrap="square" lIns="0" tIns="0" rIns="0" bIns="0" rtlCol="0"/>
            <a:lstStyle/>
            <a:p>
              <a:endParaRPr/>
            </a:p>
          </p:txBody>
        </p:sp>
        <p:sp>
          <p:nvSpPr>
            <p:cNvPr id="169" name="object 86">
              <a:extLst>
                <a:ext uri="{FF2B5EF4-FFF2-40B4-BE49-F238E27FC236}">
                  <a16:creationId xmlns:a16="http://schemas.microsoft.com/office/drawing/2014/main" id="{CB0CA75B-4C59-63F8-64F9-74DAA88EADF1}"/>
                </a:ext>
              </a:extLst>
            </p:cNvPr>
            <p:cNvSpPr/>
            <p:nvPr/>
          </p:nvSpPr>
          <p:spPr>
            <a:xfrm>
              <a:off x="5372518" y="4908263"/>
              <a:ext cx="48260" cy="36830"/>
            </a:xfrm>
            <a:custGeom>
              <a:avLst/>
              <a:gdLst/>
              <a:ahLst/>
              <a:cxnLst/>
              <a:rect l="l" t="t" r="r" b="b"/>
              <a:pathLst>
                <a:path w="48260" h="36829">
                  <a:moveTo>
                    <a:pt x="0" y="0"/>
                  </a:moveTo>
                  <a:lnTo>
                    <a:pt x="0" y="36738"/>
                  </a:lnTo>
                  <a:lnTo>
                    <a:pt x="13438" y="30345"/>
                  </a:lnTo>
                  <a:lnTo>
                    <a:pt x="27728" y="24780"/>
                  </a:lnTo>
                  <a:lnTo>
                    <a:pt x="40096" y="20601"/>
                  </a:lnTo>
                  <a:lnTo>
                    <a:pt x="47768" y="18369"/>
                  </a:lnTo>
                  <a:lnTo>
                    <a:pt x="40096" y="16136"/>
                  </a:lnTo>
                  <a:lnTo>
                    <a:pt x="27728" y="11957"/>
                  </a:lnTo>
                  <a:lnTo>
                    <a:pt x="13438" y="6392"/>
                  </a:lnTo>
                  <a:lnTo>
                    <a:pt x="0" y="0"/>
                  </a:lnTo>
                  <a:close/>
                </a:path>
              </a:pathLst>
            </a:custGeom>
            <a:solidFill>
              <a:srgbClr val="000000"/>
            </a:solidFill>
          </p:spPr>
          <p:txBody>
            <a:bodyPr wrap="square" lIns="0" tIns="0" rIns="0" bIns="0" rtlCol="0"/>
            <a:lstStyle/>
            <a:p>
              <a:endParaRPr/>
            </a:p>
          </p:txBody>
        </p:sp>
        <p:sp>
          <p:nvSpPr>
            <p:cNvPr id="170" name="object 87">
              <a:extLst>
                <a:ext uri="{FF2B5EF4-FFF2-40B4-BE49-F238E27FC236}">
                  <a16:creationId xmlns:a16="http://schemas.microsoft.com/office/drawing/2014/main" id="{EA741591-FF28-D3DE-5F5F-4661BC493BC1}"/>
                </a:ext>
              </a:extLst>
            </p:cNvPr>
            <p:cNvSpPr/>
            <p:nvPr/>
          </p:nvSpPr>
          <p:spPr>
            <a:xfrm>
              <a:off x="5372518" y="4908263"/>
              <a:ext cx="48260" cy="36830"/>
            </a:xfrm>
            <a:custGeom>
              <a:avLst/>
              <a:gdLst/>
              <a:ahLst/>
              <a:cxnLst/>
              <a:rect l="l" t="t" r="r" b="b"/>
              <a:pathLst>
                <a:path w="48260" h="36829">
                  <a:moveTo>
                    <a:pt x="47768" y="18369"/>
                  </a:moveTo>
                  <a:lnTo>
                    <a:pt x="40096" y="16136"/>
                  </a:lnTo>
                  <a:lnTo>
                    <a:pt x="27728" y="11957"/>
                  </a:lnTo>
                  <a:lnTo>
                    <a:pt x="13438" y="6392"/>
                  </a:lnTo>
                  <a:lnTo>
                    <a:pt x="0" y="0"/>
                  </a:lnTo>
                  <a:lnTo>
                    <a:pt x="0" y="36738"/>
                  </a:lnTo>
                  <a:lnTo>
                    <a:pt x="13438" y="30345"/>
                  </a:lnTo>
                  <a:lnTo>
                    <a:pt x="27728" y="24780"/>
                  </a:lnTo>
                  <a:lnTo>
                    <a:pt x="40096" y="20601"/>
                  </a:lnTo>
                  <a:lnTo>
                    <a:pt x="47768" y="18369"/>
                  </a:lnTo>
                  <a:close/>
                </a:path>
              </a:pathLst>
            </a:custGeom>
            <a:ln w="5060">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20509163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TotalTime>
  <Words>29912</Words>
  <Application>Microsoft Office PowerPoint</Application>
  <PresentationFormat>宽屏</PresentationFormat>
  <Paragraphs>1338</Paragraphs>
  <Slides>55</Slides>
  <Notes>53</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55</vt:i4>
      </vt:variant>
    </vt:vector>
  </HeadingPairs>
  <TitlesOfParts>
    <vt:vector size="70" baseType="lpstr">
      <vt:lpstr>LMMono12-Regular-Identity-H</vt:lpstr>
      <vt:lpstr>LMRoman12-Regular-Identity-H</vt:lpstr>
      <vt:lpstr>MicrosoftYaHei</vt:lpstr>
      <vt:lpstr>等线</vt:lpstr>
      <vt:lpstr>等线 Light</vt:lpstr>
      <vt:lpstr>黑体</vt:lpstr>
      <vt:lpstr>宋体</vt:lpstr>
      <vt:lpstr>宋体</vt:lpstr>
      <vt:lpstr>微软雅黑</vt:lpstr>
      <vt:lpstr>微软雅黑</vt:lpstr>
      <vt:lpstr>Arial</vt:lpstr>
      <vt:lpstr>Georgia</vt:lpstr>
      <vt:lpstr>Tahoma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宇澄 崔</dc:creator>
  <cp:lastModifiedBy>xianmin Huang</cp:lastModifiedBy>
  <cp:revision>192</cp:revision>
  <dcterms:created xsi:type="dcterms:W3CDTF">2024-04-08T07:25:49Z</dcterms:created>
  <dcterms:modified xsi:type="dcterms:W3CDTF">2025-02-17T04:41:14Z</dcterms:modified>
</cp:coreProperties>
</file>